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62" r:id="rId2"/>
  </p:sldIdLst>
  <p:sldSz cx="30275213" cy="21383625"/>
  <p:notesSz cx="6858000" cy="9144000"/>
  <p:defaultTextStyle>
    <a:defPPr>
      <a:defRPr lang="en-US"/>
    </a:defPPr>
    <a:lvl1pPr marL="0" algn="l" defTabSz="323149" rtl="0" eaLnBrk="1" latinLnBrk="0" hangingPunct="1">
      <a:defRPr sz="1272" kern="1200">
        <a:solidFill>
          <a:schemeClr val="tx1"/>
        </a:solidFill>
        <a:latin typeface="+mn-lt"/>
        <a:ea typeface="+mn-ea"/>
        <a:cs typeface="+mn-cs"/>
      </a:defRPr>
    </a:lvl1pPr>
    <a:lvl2pPr marL="323149" algn="l" defTabSz="323149" rtl="0" eaLnBrk="1" latinLnBrk="0" hangingPunct="1">
      <a:defRPr sz="1272" kern="1200">
        <a:solidFill>
          <a:schemeClr val="tx1"/>
        </a:solidFill>
        <a:latin typeface="+mn-lt"/>
        <a:ea typeface="+mn-ea"/>
        <a:cs typeface="+mn-cs"/>
      </a:defRPr>
    </a:lvl2pPr>
    <a:lvl3pPr marL="646298" algn="l" defTabSz="323149" rtl="0" eaLnBrk="1" latinLnBrk="0" hangingPunct="1">
      <a:defRPr sz="1272" kern="1200">
        <a:solidFill>
          <a:schemeClr val="tx1"/>
        </a:solidFill>
        <a:latin typeface="+mn-lt"/>
        <a:ea typeface="+mn-ea"/>
        <a:cs typeface="+mn-cs"/>
      </a:defRPr>
    </a:lvl3pPr>
    <a:lvl4pPr marL="969447" algn="l" defTabSz="323149" rtl="0" eaLnBrk="1" latinLnBrk="0" hangingPunct="1">
      <a:defRPr sz="1272" kern="1200">
        <a:solidFill>
          <a:schemeClr val="tx1"/>
        </a:solidFill>
        <a:latin typeface="+mn-lt"/>
        <a:ea typeface="+mn-ea"/>
        <a:cs typeface="+mn-cs"/>
      </a:defRPr>
    </a:lvl4pPr>
    <a:lvl5pPr marL="1292596" algn="l" defTabSz="323149" rtl="0" eaLnBrk="1" latinLnBrk="0" hangingPunct="1">
      <a:defRPr sz="1272" kern="1200">
        <a:solidFill>
          <a:schemeClr val="tx1"/>
        </a:solidFill>
        <a:latin typeface="+mn-lt"/>
        <a:ea typeface="+mn-ea"/>
        <a:cs typeface="+mn-cs"/>
      </a:defRPr>
    </a:lvl5pPr>
    <a:lvl6pPr marL="1615745" algn="l" defTabSz="323149" rtl="0" eaLnBrk="1" latinLnBrk="0" hangingPunct="1">
      <a:defRPr sz="1272" kern="1200">
        <a:solidFill>
          <a:schemeClr val="tx1"/>
        </a:solidFill>
        <a:latin typeface="+mn-lt"/>
        <a:ea typeface="+mn-ea"/>
        <a:cs typeface="+mn-cs"/>
      </a:defRPr>
    </a:lvl6pPr>
    <a:lvl7pPr marL="1938894" algn="l" defTabSz="323149" rtl="0" eaLnBrk="1" latinLnBrk="0" hangingPunct="1">
      <a:defRPr sz="1272" kern="1200">
        <a:solidFill>
          <a:schemeClr val="tx1"/>
        </a:solidFill>
        <a:latin typeface="+mn-lt"/>
        <a:ea typeface="+mn-ea"/>
        <a:cs typeface="+mn-cs"/>
      </a:defRPr>
    </a:lvl7pPr>
    <a:lvl8pPr marL="2262043" algn="l" defTabSz="323149" rtl="0" eaLnBrk="1" latinLnBrk="0" hangingPunct="1">
      <a:defRPr sz="1272" kern="1200">
        <a:solidFill>
          <a:schemeClr val="tx1"/>
        </a:solidFill>
        <a:latin typeface="+mn-lt"/>
        <a:ea typeface="+mn-ea"/>
        <a:cs typeface="+mn-cs"/>
      </a:defRPr>
    </a:lvl8pPr>
    <a:lvl9pPr marL="2585192" algn="l" defTabSz="323149" rtl="0" eaLnBrk="1" latinLnBrk="0" hangingPunct="1">
      <a:defRPr sz="127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35" userDrawn="1">
          <p15:clr>
            <a:srgbClr val="A4A3A4"/>
          </p15:clr>
        </p15:guide>
        <p15:guide id="2" pos="95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C6A"/>
    <a:srgbClr val="162B4C"/>
    <a:srgbClr val="152847"/>
    <a:srgbClr val="FFFFFF"/>
    <a:srgbClr val="152948"/>
    <a:srgbClr val="1524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5285" autoAdjust="0"/>
  </p:normalViewPr>
  <p:slideViewPr>
    <p:cSldViewPr snapToGrid="0" showGuides="1">
      <p:cViewPr>
        <p:scale>
          <a:sx n="75" d="100"/>
          <a:sy n="75" d="100"/>
        </p:scale>
        <p:origin x="-1128" y="-2789"/>
      </p:cViewPr>
      <p:guideLst>
        <p:guide orient="horz" pos="6735"/>
        <p:guide pos="9536"/>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462E3-E0A2-40B2-B0B1-72E6167C85FF}" type="datetimeFigureOut">
              <a:rPr lang="zh-CN" altLang="en-US" smtClean="0"/>
              <a:t>2021/9/6</a:t>
            </a:fld>
            <a:endParaRPr lang="zh-CN" altLang="en-US"/>
          </a:p>
        </p:txBody>
      </p:sp>
      <p:sp>
        <p:nvSpPr>
          <p:cNvPr id="4" name="幻灯片图像占位符 3"/>
          <p:cNvSpPr>
            <a:spLocks noGrp="1" noRot="1" noChangeAspect="1"/>
          </p:cNvSpPr>
          <p:nvPr>
            <p:ph type="sldImg" idx="2"/>
          </p:nvPr>
        </p:nvSpPr>
        <p:spPr>
          <a:xfrm>
            <a:off x="1244600" y="1143000"/>
            <a:ext cx="4368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A2ABE2-20AA-4675-9EF3-BF05D1B142D2}" type="slidenum">
              <a:rPr lang="zh-CN" altLang="en-US" smtClean="0"/>
              <a:t>‹#›</a:t>
            </a:fld>
            <a:endParaRPr lang="zh-CN" altLang="en-US"/>
          </a:p>
        </p:txBody>
      </p:sp>
    </p:spTree>
    <p:extLst>
      <p:ext uri="{BB962C8B-B14F-4D97-AF65-F5344CB8AC3E}">
        <p14:creationId xmlns:p14="http://schemas.microsoft.com/office/powerpoint/2010/main" val="4023675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06/09/2021</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69936" y="5275548"/>
            <a:ext cx="6550665" cy="93070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330186" y="3112982"/>
            <a:ext cx="20672657" cy="655983"/>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42D53E03-99CE-4CB1-8C6C-84FDD787CBC1}"/>
              </a:ext>
            </a:extLst>
          </p:cNvPr>
          <p:cNvSpPr>
            <a:spLocks noGrp="1"/>
          </p:cNvSpPr>
          <p:nvPr>
            <p:ph sz="quarter" idx="23"/>
          </p:nvPr>
        </p:nvSpPr>
        <p:spPr>
          <a:xfrm>
            <a:off x="8330372" y="5275548"/>
            <a:ext cx="6550665" cy="143162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6">
            <a:extLst>
              <a:ext uri="{FF2B5EF4-FFF2-40B4-BE49-F238E27FC236}">
                <a16:creationId xmlns:a16="http://schemas.microsoft.com/office/drawing/2014/main" id="{A1445F14-A87F-4C00-BEF3-A64AA6509AF1}"/>
              </a:ext>
            </a:extLst>
          </p:cNvPr>
          <p:cNvSpPr>
            <a:spLocks noGrp="1"/>
          </p:cNvSpPr>
          <p:nvPr>
            <p:ph sz="quarter" idx="24"/>
          </p:nvPr>
        </p:nvSpPr>
        <p:spPr>
          <a:xfrm>
            <a:off x="22454613" y="5275549"/>
            <a:ext cx="6550665" cy="12536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10">
            <a:extLst>
              <a:ext uri="{FF2B5EF4-FFF2-40B4-BE49-F238E27FC236}">
                <a16:creationId xmlns:a16="http://schemas.microsoft.com/office/drawing/2014/main" id="{FB8C6BE7-DB26-4FA7-A12C-5FA61960475A}"/>
              </a:ext>
            </a:extLst>
          </p:cNvPr>
          <p:cNvSpPr>
            <a:spLocks noGrp="1"/>
          </p:cNvSpPr>
          <p:nvPr>
            <p:ph type="pic" sz="quarter" idx="16"/>
          </p:nvPr>
        </p:nvSpPr>
        <p:spPr>
          <a:xfrm>
            <a:off x="15391930" y="5275547"/>
            <a:ext cx="6551603" cy="4988795"/>
          </a:xfrm>
          <a:solidFill>
            <a:schemeClr val="bg1">
              <a:lumMod val="85000"/>
            </a:schemeClr>
          </a:solidFill>
        </p:spPr>
        <p:txBody>
          <a:bodyPr/>
          <a:lstStyle/>
          <a:p>
            <a:r>
              <a:rPr lang="en-US"/>
              <a:t>Click icon to add picture</a:t>
            </a:r>
            <a:endParaRPr lang="en-GB" dirty="0"/>
          </a:p>
        </p:txBody>
      </p:sp>
      <p:sp>
        <p:nvSpPr>
          <p:cNvPr id="10" name="Text Placeholder 9">
            <a:extLst>
              <a:ext uri="{FF2B5EF4-FFF2-40B4-BE49-F238E27FC236}">
                <a16:creationId xmlns:a16="http://schemas.microsoft.com/office/drawing/2014/main" id="{F8B7047C-E289-4D61-8A08-7A1CF0668154}"/>
              </a:ext>
            </a:extLst>
          </p:cNvPr>
          <p:cNvSpPr>
            <a:spLocks noGrp="1"/>
          </p:cNvSpPr>
          <p:nvPr>
            <p:ph type="body" sz="quarter" idx="25"/>
          </p:nvPr>
        </p:nvSpPr>
        <p:spPr>
          <a:xfrm>
            <a:off x="15391930" y="10554163"/>
            <a:ext cx="6551789" cy="747737"/>
          </a:xfrm>
        </p:spPr>
        <p:txBody>
          <a:bodyPr/>
          <a:lstStyle>
            <a:lvl1pPr>
              <a:spcAft>
                <a:spcPts val="0"/>
              </a:spcAft>
              <a:defRPr sz="1271" i="1"/>
            </a:lvl1pPr>
          </a:lstStyle>
          <a:p>
            <a:pPr lvl="0"/>
            <a:r>
              <a:rPr lang="en-US"/>
              <a:t>Click to edit Master text styles</a:t>
            </a:r>
          </a:p>
        </p:txBody>
      </p:sp>
      <p:sp>
        <p:nvSpPr>
          <p:cNvPr id="22" name="Picture Placeholder 10">
            <a:extLst>
              <a:ext uri="{FF2B5EF4-FFF2-40B4-BE49-F238E27FC236}">
                <a16:creationId xmlns:a16="http://schemas.microsoft.com/office/drawing/2014/main" id="{C748A827-70C6-4F56-8779-0A251D21A5FC}"/>
              </a:ext>
            </a:extLst>
          </p:cNvPr>
          <p:cNvSpPr>
            <a:spLocks noGrp="1"/>
          </p:cNvSpPr>
          <p:nvPr>
            <p:ph type="pic" sz="quarter" idx="26"/>
          </p:nvPr>
        </p:nvSpPr>
        <p:spPr>
          <a:xfrm>
            <a:off x="15390807" y="11785455"/>
            <a:ext cx="6551603" cy="4988795"/>
          </a:xfrm>
          <a:solidFill>
            <a:schemeClr val="bg1">
              <a:lumMod val="85000"/>
            </a:schemeClr>
          </a:solidFill>
        </p:spPr>
        <p:txBody>
          <a:bodyPr/>
          <a:lstStyle/>
          <a:p>
            <a:r>
              <a:rPr lang="en-US"/>
              <a:t>Click icon to add picture</a:t>
            </a:r>
            <a:endParaRPr lang="en-GB" dirty="0"/>
          </a:p>
        </p:txBody>
      </p:sp>
      <p:sp>
        <p:nvSpPr>
          <p:cNvPr id="23" name="Text Placeholder 9">
            <a:extLst>
              <a:ext uri="{FF2B5EF4-FFF2-40B4-BE49-F238E27FC236}">
                <a16:creationId xmlns:a16="http://schemas.microsoft.com/office/drawing/2014/main" id="{61B560A8-462D-47FE-B413-F4ADDBF3895C}"/>
              </a:ext>
            </a:extLst>
          </p:cNvPr>
          <p:cNvSpPr>
            <a:spLocks noGrp="1"/>
          </p:cNvSpPr>
          <p:nvPr>
            <p:ph type="body" sz="quarter" idx="27"/>
          </p:nvPr>
        </p:nvSpPr>
        <p:spPr>
          <a:xfrm>
            <a:off x="15390621" y="17064072"/>
            <a:ext cx="6551789" cy="747737"/>
          </a:xfrm>
        </p:spPr>
        <p:txBody>
          <a:bodyPr/>
          <a:lstStyle>
            <a:lvl1pPr>
              <a:spcAft>
                <a:spcPts val="0"/>
              </a:spcAft>
              <a:defRPr sz="1271" i="1"/>
            </a:lvl1pPr>
          </a:lstStyle>
          <a:p>
            <a:pPr lvl="0"/>
            <a:r>
              <a:rPr lang="en-US"/>
              <a:t>Click to edit Master text styles</a:t>
            </a:r>
          </a:p>
        </p:txBody>
      </p:sp>
      <p:sp>
        <p:nvSpPr>
          <p:cNvPr id="24" name="Picture Placeholder 10">
            <a:extLst>
              <a:ext uri="{FF2B5EF4-FFF2-40B4-BE49-F238E27FC236}">
                <a16:creationId xmlns:a16="http://schemas.microsoft.com/office/drawing/2014/main" id="{18BE30EE-F80B-41DE-AC84-577060945416}"/>
              </a:ext>
            </a:extLst>
          </p:cNvPr>
          <p:cNvSpPr>
            <a:spLocks noGrp="1"/>
          </p:cNvSpPr>
          <p:nvPr>
            <p:ph type="pic" sz="quarter" idx="28" hasCustomPrompt="1"/>
          </p:nvPr>
        </p:nvSpPr>
        <p:spPr>
          <a:xfrm>
            <a:off x="22454612" y="17947001"/>
            <a:ext cx="3165038" cy="1645133"/>
          </a:xfrm>
          <a:solidFill>
            <a:schemeClr val="bg1">
              <a:lumMod val="85000"/>
            </a:schemeClr>
          </a:solidFill>
        </p:spPr>
        <p:txBody>
          <a:bodyPr/>
          <a:lstStyle/>
          <a:p>
            <a:r>
              <a:rPr lang="en-GB" dirty="0"/>
              <a:t>Click icon to add a supporter or partner logo</a:t>
            </a:r>
          </a:p>
        </p:txBody>
      </p:sp>
      <p:sp>
        <p:nvSpPr>
          <p:cNvPr id="25" name="Picture Placeholder 10">
            <a:extLst>
              <a:ext uri="{FF2B5EF4-FFF2-40B4-BE49-F238E27FC236}">
                <a16:creationId xmlns:a16="http://schemas.microsoft.com/office/drawing/2014/main" id="{542B409E-86EB-4F38-BDD5-738D1D6B1073}"/>
              </a:ext>
            </a:extLst>
          </p:cNvPr>
          <p:cNvSpPr>
            <a:spLocks noGrp="1"/>
          </p:cNvSpPr>
          <p:nvPr>
            <p:ph type="pic" sz="quarter" idx="29" hasCustomPrompt="1"/>
          </p:nvPr>
        </p:nvSpPr>
        <p:spPr>
          <a:xfrm>
            <a:off x="25837994" y="17946712"/>
            <a:ext cx="3165038" cy="1645133"/>
          </a:xfrm>
          <a:solidFill>
            <a:schemeClr val="bg1">
              <a:lumMod val="85000"/>
            </a:schemeClr>
          </a:solidFill>
        </p:spPr>
        <p:txBody>
          <a:bodyPr/>
          <a:lstStyle/>
          <a:p>
            <a:r>
              <a:rPr lang="en-GB" dirty="0"/>
              <a:t>Click icon to add a supporter or partner logo</a:t>
            </a:r>
          </a:p>
        </p:txBody>
      </p:sp>
      <p:sp>
        <p:nvSpPr>
          <p:cNvPr id="26" name="Picture Placeholder 10">
            <a:extLst>
              <a:ext uri="{FF2B5EF4-FFF2-40B4-BE49-F238E27FC236}">
                <a16:creationId xmlns:a16="http://schemas.microsoft.com/office/drawing/2014/main" id="{0735B4B8-881C-4F65-A21B-DCD0CE40E1CA}"/>
              </a:ext>
            </a:extLst>
          </p:cNvPr>
          <p:cNvSpPr>
            <a:spLocks noGrp="1"/>
          </p:cNvSpPr>
          <p:nvPr>
            <p:ph type="pic" sz="quarter" idx="30"/>
          </p:nvPr>
        </p:nvSpPr>
        <p:spPr>
          <a:xfrm>
            <a:off x="1269935" y="14836706"/>
            <a:ext cx="6551603" cy="4754865"/>
          </a:xfrm>
          <a:solidFill>
            <a:schemeClr val="bg1">
              <a:lumMod val="85000"/>
            </a:schemeClr>
          </a:solidFill>
        </p:spPr>
        <p:txBody>
          <a:bodyPr/>
          <a:lstStyle/>
          <a:p>
            <a:r>
              <a:rPr lang="en-US"/>
              <a:t>Click icon to add picture</a:t>
            </a:r>
            <a:endParaRPr lang="en-GB" dirty="0"/>
          </a:p>
        </p:txBody>
      </p:sp>
    </p:spTree>
    <p:extLst>
      <p:ext uri="{BB962C8B-B14F-4D97-AF65-F5344CB8AC3E}">
        <p14:creationId xmlns:p14="http://schemas.microsoft.com/office/powerpoint/2010/main" val="2121621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DF9BA-26FD-479C-B026-AFE9DF8C6C7B}"/>
              </a:ext>
            </a:extLst>
          </p:cNvPr>
          <p:cNvSpPr>
            <a:spLocks noGrp="1"/>
          </p:cNvSpPr>
          <p:nvPr>
            <p:ph type="title"/>
          </p:nvPr>
        </p:nvSpPr>
        <p:spPr/>
        <p:txBody>
          <a:bodyPr/>
          <a:lstStyle>
            <a:lvl1pPr>
              <a:defRPr/>
            </a:lvl1pPr>
          </a:lstStyle>
          <a:p>
            <a:r>
              <a:rPr lang="en-US"/>
              <a:t>Click to edit Master title style</a:t>
            </a:r>
            <a:endParaRPr lang="en-GB" dirty="0"/>
          </a:p>
        </p:txBody>
      </p:sp>
      <p:sp>
        <p:nvSpPr>
          <p:cNvPr id="3" name="Date Placeholder 2">
            <a:extLst>
              <a:ext uri="{FF2B5EF4-FFF2-40B4-BE49-F238E27FC236}">
                <a16:creationId xmlns:a16="http://schemas.microsoft.com/office/drawing/2014/main" id="{C51165EB-82E2-4954-B97A-D4AF328F4AE9}"/>
              </a:ext>
            </a:extLst>
          </p:cNvPr>
          <p:cNvSpPr>
            <a:spLocks noGrp="1"/>
          </p:cNvSpPr>
          <p:nvPr>
            <p:ph type="dt" sz="half" idx="10"/>
          </p:nvPr>
        </p:nvSpPr>
        <p:spPr/>
        <p:txBody>
          <a:bodyPr/>
          <a:lstStyle/>
          <a:p>
            <a:fld id="{182230BD-888B-4299-A805-2BFBAB3CFA3E}" type="datetimeFigureOut">
              <a:rPr lang="en-GB" smtClean="0"/>
              <a:pPr/>
              <a:t>06/09/2021</a:t>
            </a:fld>
            <a:endParaRPr lang="en-GB"/>
          </a:p>
        </p:txBody>
      </p:sp>
      <p:sp>
        <p:nvSpPr>
          <p:cNvPr id="4" name="Footer Placeholder 3">
            <a:extLst>
              <a:ext uri="{FF2B5EF4-FFF2-40B4-BE49-F238E27FC236}">
                <a16:creationId xmlns:a16="http://schemas.microsoft.com/office/drawing/2014/main" id="{D7CA12C2-E8C1-441E-AFB0-FEA1E9C4523D}"/>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BAEE75B2-4E38-477D-BC60-D7396D7F4B74}"/>
              </a:ext>
            </a:extLst>
          </p:cNvPr>
          <p:cNvSpPr>
            <a:spLocks noGrp="1"/>
          </p:cNvSpPr>
          <p:nvPr>
            <p:ph type="sldNum" sz="quarter" idx="12"/>
          </p:nvPr>
        </p:nvSpPr>
        <p:spPr/>
        <p:txBody>
          <a:bodyPr/>
          <a:lstStyle/>
          <a:p>
            <a:fld id="{1BDE9691-CD4B-4531-8BC0-F86F57D73173}" type="slidenum">
              <a:rPr lang="en-GB" smtClean="0"/>
              <a:pPr/>
              <a:t>‹#›</a:t>
            </a:fld>
            <a:endParaRPr lang="en-GB"/>
          </a:p>
        </p:txBody>
      </p:sp>
      <p:sp>
        <p:nvSpPr>
          <p:cNvPr id="7" name="Content Placeholder 6">
            <a:extLst>
              <a:ext uri="{FF2B5EF4-FFF2-40B4-BE49-F238E27FC236}">
                <a16:creationId xmlns:a16="http://schemas.microsoft.com/office/drawing/2014/main" id="{504A869C-8EFD-4C48-82CC-EDE63734C2E6}"/>
              </a:ext>
            </a:extLst>
          </p:cNvPr>
          <p:cNvSpPr>
            <a:spLocks noGrp="1"/>
          </p:cNvSpPr>
          <p:nvPr>
            <p:ph sz="quarter" idx="13"/>
          </p:nvPr>
        </p:nvSpPr>
        <p:spPr>
          <a:xfrm>
            <a:off x="1269936" y="5275548"/>
            <a:ext cx="6550665" cy="143162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9" name="Text Placeholder 18">
            <a:extLst>
              <a:ext uri="{FF2B5EF4-FFF2-40B4-BE49-F238E27FC236}">
                <a16:creationId xmlns:a16="http://schemas.microsoft.com/office/drawing/2014/main" id="{851E74EA-CA57-4A63-B646-44F4554AD9EC}"/>
              </a:ext>
            </a:extLst>
          </p:cNvPr>
          <p:cNvSpPr>
            <a:spLocks noGrp="1"/>
          </p:cNvSpPr>
          <p:nvPr>
            <p:ph type="body" sz="quarter" idx="22"/>
          </p:nvPr>
        </p:nvSpPr>
        <p:spPr bwMode="white">
          <a:xfrm>
            <a:off x="8330375" y="3112982"/>
            <a:ext cx="20672657" cy="655983"/>
          </a:xfrm>
        </p:spPr>
        <p:txBody>
          <a:bodyPr anchor="b"/>
          <a:lstStyle>
            <a:lvl1pPr>
              <a:defRPr sz="3200">
                <a:solidFill>
                  <a:schemeClr val="bg1"/>
                </a:solidFill>
              </a:defRPr>
            </a:lvl1pPr>
          </a:lstStyle>
          <a:p>
            <a:pPr lvl="0"/>
            <a:r>
              <a:rPr lang="en-US"/>
              <a:t>Click to edit Master text styles</a:t>
            </a:r>
          </a:p>
        </p:txBody>
      </p:sp>
      <p:sp>
        <p:nvSpPr>
          <p:cNvPr id="18" name="Content Placeholder 6">
            <a:extLst>
              <a:ext uri="{FF2B5EF4-FFF2-40B4-BE49-F238E27FC236}">
                <a16:creationId xmlns:a16="http://schemas.microsoft.com/office/drawing/2014/main" id="{42D53E03-99CE-4CB1-8C6C-84FDD787CBC1}"/>
              </a:ext>
            </a:extLst>
          </p:cNvPr>
          <p:cNvSpPr>
            <a:spLocks noGrp="1"/>
          </p:cNvSpPr>
          <p:nvPr>
            <p:ph sz="quarter" idx="23"/>
          </p:nvPr>
        </p:nvSpPr>
        <p:spPr>
          <a:xfrm>
            <a:off x="8330372" y="5275548"/>
            <a:ext cx="6550665" cy="85252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6">
            <a:extLst>
              <a:ext uri="{FF2B5EF4-FFF2-40B4-BE49-F238E27FC236}">
                <a16:creationId xmlns:a16="http://schemas.microsoft.com/office/drawing/2014/main" id="{A1445F14-A87F-4C00-BEF3-A64AA6509AF1}"/>
              </a:ext>
            </a:extLst>
          </p:cNvPr>
          <p:cNvSpPr>
            <a:spLocks noGrp="1"/>
          </p:cNvSpPr>
          <p:nvPr>
            <p:ph sz="quarter" idx="24"/>
          </p:nvPr>
        </p:nvSpPr>
        <p:spPr>
          <a:xfrm>
            <a:off x="22454613" y="5275549"/>
            <a:ext cx="6550665" cy="125362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1" name="Picture Placeholder 10">
            <a:extLst>
              <a:ext uri="{FF2B5EF4-FFF2-40B4-BE49-F238E27FC236}">
                <a16:creationId xmlns:a16="http://schemas.microsoft.com/office/drawing/2014/main" id="{FB8C6BE7-DB26-4FA7-A12C-5FA61960475A}"/>
              </a:ext>
            </a:extLst>
          </p:cNvPr>
          <p:cNvSpPr>
            <a:spLocks noGrp="1"/>
          </p:cNvSpPr>
          <p:nvPr>
            <p:ph type="pic" sz="quarter" idx="16"/>
          </p:nvPr>
        </p:nvSpPr>
        <p:spPr>
          <a:xfrm>
            <a:off x="15391930" y="5275547"/>
            <a:ext cx="6551603" cy="6972107"/>
          </a:xfrm>
          <a:solidFill>
            <a:schemeClr val="bg1">
              <a:lumMod val="85000"/>
            </a:schemeClr>
          </a:solidFill>
        </p:spPr>
        <p:txBody>
          <a:bodyPr/>
          <a:lstStyle/>
          <a:p>
            <a:r>
              <a:rPr lang="en-US"/>
              <a:t>Click icon to add picture</a:t>
            </a:r>
            <a:endParaRPr lang="en-GB" dirty="0"/>
          </a:p>
        </p:txBody>
      </p:sp>
      <p:sp>
        <p:nvSpPr>
          <p:cNvPr id="10" name="Text Placeholder 9">
            <a:extLst>
              <a:ext uri="{FF2B5EF4-FFF2-40B4-BE49-F238E27FC236}">
                <a16:creationId xmlns:a16="http://schemas.microsoft.com/office/drawing/2014/main" id="{F8B7047C-E289-4D61-8A08-7A1CF0668154}"/>
              </a:ext>
            </a:extLst>
          </p:cNvPr>
          <p:cNvSpPr>
            <a:spLocks noGrp="1"/>
          </p:cNvSpPr>
          <p:nvPr>
            <p:ph type="body" sz="quarter" idx="25"/>
          </p:nvPr>
        </p:nvSpPr>
        <p:spPr>
          <a:xfrm>
            <a:off x="15391930" y="12535554"/>
            <a:ext cx="6551789" cy="1265198"/>
          </a:xfrm>
        </p:spPr>
        <p:txBody>
          <a:bodyPr/>
          <a:lstStyle>
            <a:lvl1pPr>
              <a:spcAft>
                <a:spcPts val="0"/>
              </a:spcAft>
              <a:defRPr sz="1271" i="1"/>
            </a:lvl1pPr>
          </a:lstStyle>
          <a:p>
            <a:pPr lvl="0"/>
            <a:r>
              <a:rPr lang="en-US"/>
              <a:t>Click to edit Master text styles</a:t>
            </a:r>
          </a:p>
        </p:txBody>
      </p:sp>
      <p:sp>
        <p:nvSpPr>
          <p:cNvPr id="22" name="Picture Placeholder 10">
            <a:extLst>
              <a:ext uri="{FF2B5EF4-FFF2-40B4-BE49-F238E27FC236}">
                <a16:creationId xmlns:a16="http://schemas.microsoft.com/office/drawing/2014/main" id="{C748A827-70C6-4F56-8779-0A251D21A5FC}"/>
              </a:ext>
            </a:extLst>
          </p:cNvPr>
          <p:cNvSpPr>
            <a:spLocks noGrp="1"/>
          </p:cNvSpPr>
          <p:nvPr>
            <p:ph type="pic" sz="quarter" idx="26"/>
          </p:nvPr>
        </p:nvSpPr>
        <p:spPr>
          <a:xfrm>
            <a:off x="8326815" y="13946758"/>
            <a:ext cx="13615594" cy="4818433"/>
          </a:xfrm>
          <a:solidFill>
            <a:schemeClr val="bg1">
              <a:lumMod val="85000"/>
            </a:schemeClr>
          </a:solidFill>
        </p:spPr>
        <p:txBody>
          <a:bodyPr/>
          <a:lstStyle/>
          <a:p>
            <a:r>
              <a:rPr lang="en-US"/>
              <a:t>Click icon to add picture</a:t>
            </a:r>
            <a:endParaRPr lang="en-GB" dirty="0"/>
          </a:p>
        </p:txBody>
      </p:sp>
      <p:sp>
        <p:nvSpPr>
          <p:cNvPr id="23" name="Text Placeholder 9">
            <a:extLst>
              <a:ext uri="{FF2B5EF4-FFF2-40B4-BE49-F238E27FC236}">
                <a16:creationId xmlns:a16="http://schemas.microsoft.com/office/drawing/2014/main" id="{61B560A8-462D-47FE-B413-F4ADDBF3895C}"/>
              </a:ext>
            </a:extLst>
          </p:cNvPr>
          <p:cNvSpPr>
            <a:spLocks noGrp="1"/>
          </p:cNvSpPr>
          <p:nvPr>
            <p:ph type="body" sz="quarter" idx="27"/>
          </p:nvPr>
        </p:nvSpPr>
        <p:spPr>
          <a:xfrm>
            <a:off x="8326815" y="19070316"/>
            <a:ext cx="13615594" cy="521529"/>
          </a:xfrm>
        </p:spPr>
        <p:txBody>
          <a:bodyPr/>
          <a:lstStyle>
            <a:lvl1pPr>
              <a:spcAft>
                <a:spcPts val="0"/>
              </a:spcAft>
              <a:defRPr sz="1271" i="1"/>
            </a:lvl1pPr>
          </a:lstStyle>
          <a:p>
            <a:pPr lvl="0"/>
            <a:r>
              <a:rPr lang="en-US"/>
              <a:t>Click to edit Master text styles</a:t>
            </a:r>
          </a:p>
        </p:txBody>
      </p:sp>
      <p:sp>
        <p:nvSpPr>
          <p:cNvPr id="24" name="Picture Placeholder 10">
            <a:extLst>
              <a:ext uri="{FF2B5EF4-FFF2-40B4-BE49-F238E27FC236}">
                <a16:creationId xmlns:a16="http://schemas.microsoft.com/office/drawing/2014/main" id="{18BE30EE-F80B-41DE-AC84-577060945416}"/>
              </a:ext>
            </a:extLst>
          </p:cNvPr>
          <p:cNvSpPr>
            <a:spLocks noGrp="1"/>
          </p:cNvSpPr>
          <p:nvPr>
            <p:ph type="pic" sz="quarter" idx="28" hasCustomPrompt="1"/>
          </p:nvPr>
        </p:nvSpPr>
        <p:spPr>
          <a:xfrm>
            <a:off x="22454612" y="17947001"/>
            <a:ext cx="3165038" cy="1645133"/>
          </a:xfrm>
          <a:solidFill>
            <a:schemeClr val="bg1">
              <a:lumMod val="85000"/>
            </a:schemeClr>
          </a:solidFill>
        </p:spPr>
        <p:txBody>
          <a:bodyPr/>
          <a:lstStyle/>
          <a:p>
            <a:r>
              <a:rPr lang="en-GB" dirty="0"/>
              <a:t>Click icon to add a supporter or partner logo</a:t>
            </a:r>
          </a:p>
        </p:txBody>
      </p:sp>
      <p:sp>
        <p:nvSpPr>
          <p:cNvPr id="25" name="Picture Placeholder 10">
            <a:extLst>
              <a:ext uri="{FF2B5EF4-FFF2-40B4-BE49-F238E27FC236}">
                <a16:creationId xmlns:a16="http://schemas.microsoft.com/office/drawing/2014/main" id="{542B409E-86EB-4F38-BDD5-738D1D6B1073}"/>
              </a:ext>
            </a:extLst>
          </p:cNvPr>
          <p:cNvSpPr>
            <a:spLocks noGrp="1"/>
          </p:cNvSpPr>
          <p:nvPr>
            <p:ph type="pic" sz="quarter" idx="29" hasCustomPrompt="1"/>
          </p:nvPr>
        </p:nvSpPr>
        <p:spPr>
          <a:xfrm>
            <a:off x="25837994" y="17946712"/>
            <a:ext cx="3165038" cy="1645133"/>
          </a:xfrm>
          <a:solidFill>
            <a:schemeClr val="bg1">
              <a:lumMod val="85000"/>
            </a:schemeClr>
          </a:solidFill>
        </p:spPr>
        <p:txBody>
          <a:bodyPr/>
          <a:lstStyle/>
          <a:p>
            <a:r>
              <a:rPr lang="en-GB" dirty="0"/>
              <a:t>Click icon to add a supporter or partner logo</a:t>
            </a:r>
          </a:p>
        </p:txBody>
      </p:sp>
    </p:spTree>
    <p:extLst>
      <p:ext uri="{BB962C8B-B14F-4D97-AF65-F5344CB8AC3E}">
        <p14:creationId xmlns:p14="http://schemas.microsoft.com/office/powerpoint/2010/main" val="353343096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9B5386F-C287-4200-98AF-191DCC08B3DB}"/>
              </a:ext>
            </a:extLst>
          </p:cNvPr>
          <p:cNvSpPr/>
          <p:nvPr userDrawn="1"/>
        </p:nvSpPr>
        <p:spPr>
          <a:xfrm>
            <a:off x="1" y="-1"/>
            <a:ext cx="30275213" cy="4487881"/>
          </a:xfrm>
          <a:prstGeom prst="rect">
            <a:avLst/>
          </a:prstGeom>
          <a:gradFill>
            <a:gsLst>
              <a:gs pos="0">
                <a:schemeClr val="accent1"/>
              </a:gs>
              <a:gs pos="100000">
                <a:schemeClr val="accent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798"/>
          </a:p>
        </p:txBody>
      </p:sp>
      <p:sp>
        <p:nvSpPr>
          <p:cNvPr id="2" name="Title Placeholder 1"/>
          <p:cNvSpPr>
            <a:spLocks noGrp="1"/>
          </p:cNvSpPr>
          <p:nvPr>
            <p:ph type="title"/>
          </p:nvPr>
        </p:nvSpPr>
        <p:spPr bwMode="white">
          <a:xfrm>
            <a:off x="8330375" y="1271355"/>
            <a:ext cx="20672657" cy="1841627"/>
          </a:xfrm>
          <a:prstGeom prst="rect">
            <a:avLst/>
          </a:prstGeom>
        </p:spPr>
        <p:txBody>
          <a:bodyPr vert="horz" lIns="0" tIns="0" rIns="0" bIns="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269936" y="5275548"/>
            <a:ext cx="27733096" cy="1431629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181419" y="20554326"/>
            <a:ext cx="6811923" cy="460062"/>
          </a:xfrm>
          <a:prstGeom prst="rect">
            <a:avLst/>
          </a:prstGeom>
        </p:spPr>
        <p:txBody>
          <a:bodyPr vert="horz" lIns="0" tIns="0" rIns="0" bIns="0" rtlCol="0" anchor="b">
            <a:noAutofit/>
          </a:bodyPr>
          <a:lstStyle>
            <a:lvl1pPr algn="r">
              <a:defRPr sz="2800">
                <a:solidFill>
                  <a:schemeClr val="tx1"/>
                </a:solidFill>
              </a:defRPr>
            </a:lvl1pPr>
          </a:lstStyle>
          <a:p>
            <a:fld id="{182230BD-888B-4299-A805-2BFBAB3CFA3E}" type="datetimeFigureOut">
              <a:rPr lang="en-GB" smtClean="0"/>
              <a:pPr/>
              <a:t>06/09/2021</a:t>
            </a:fld>
            <a:endParaRPr lang="en-GB"/>
          </a:p>
        </p:txBody>
      </p:sp>
      <p:sp>
        <p:nvSpPr>
          <p:cNvPr id="5" name="Footer Placeholder 4"/>
          <p:cNvSpPr>
            <a:spLocks noGrp="1"/>
          </p:cNvSpPr>
          <p:nvPr>
            <p:ph type="ftr" sz="quarter" idx="3"/>
          </p:nvPr>
        </p:nvSpPr>
        <p:spPr>
          <a:xfrm>
            <a:off x="1269936" y="20554326"/>
            <a:ext cx="17550037" cy="460033"/>
          </a:xfrm>
          <a:prstGeom prst="rect">
            <a:avLst/>
          </a:prstGeom>
        </p:spPr>
        <p:txBody>
          <a:bodyPr vert="horz" lIns="0" tIns="0" rIns="0" bIns="0" rtlCol="0" anchor="b">
            <a:noAutofit/>
          </a:bodyPr>
          <a:lstStyle>
            <a:lvl1pPr algn="l">
              <a:defRPr sz="2800">
                <a:solidFill>
                  <a:schemeClr val="tx1"/>
                </a:solidFill>
              </a:defRPr>
            </a:lvl1pPr>
          </a:lstStyle>
          <a:p>
            <a:endParaRPr lang="en-GB" dirty="0"/>
          </a:p>
        </p:txBody>
      </p:sp>
      <p:sp>
        <p:nvSpPr>
          <p:cNvPr id="6" name="Slide Number Placeholder 5"/>
          <p:cNvSpPr>
            <a:spLocks noGrp="1"/>
          </p:cNvSpPr>
          <p:nvPr>
            <p:ph type="sldNum" sz="quarter" idx="4"/>
          </p:nvPr>
        </p:nvSpPr>
        <p:spPr>
          <a:xfrm>
            <a:off x="27993342" y="20554326"/>
            <a:ext cx="1009690" cy="460035"/>
          </a:xfrm>
          <a:prstGeom prst="rect">
            <a:avLst/>
          </a:prstGeom>
        </p:spPr>
        <p:txBody>
          <a:bodyPr vert="horz" lIns="0" tIns="0" rIns="0" bIns="0" rtlCol="0" anchor="b">
            <a:noAutofit/>
          </a:bodyPr>
          <a:lstStyle>
            <a:lvl1pPr algn="r">
              <a:defRPr sz="2800">
                <a:solidFill>
                  <a:schemeClr val="tx1"/>
                </a:solidFill>
              </a:defRPr>
            </a:lvl1pPr>
          </a:lstStyle>
          <a:p>
            <a:fld id="{1BDE9691-CD4B-4531-8BC0-F86F57D73173}" type="slidenum">
              <a:rPr lang="en-GB" smtClean="0"/>
              <a:pPr/>
              <a:t>‹#›</a:t>
            </a:fld>
            <a:endParaRPr lang="en-GB"/>
          </a:p>
        </p:txBody>
      </p:sp>
      <p:cxnSp>
        <p:nvCxnSpPr>
          <p:cNvPr id="9" name="Straight Connector 8">
            <a:extLst>
              <a:ext uri="{FF2B5EF4-FFF2-40B4-BE49-F238E27FC236}">
                <a16:creationId xmlns:a16="http://schemas.microsoft.com/office/drawing/2014/main" id="{AB24C527-D516-4CBB-92B1-B9794E647B65}"/>
              </a:ext>
            </a:extLst>
          </p:cNvPr>
          <p:cNvCxnSpPr/>
          <p:nvPr userDrawn="1"/>
        </p:nvCxnSpPr>
        <p:spPr>
          <a:xfrm>
            <a:off x="7820601" y="1271355"/>
            <a:ext cx="0" cy="2403855"/>
          </a:xfrm>
          <a:prstGeom prst="line">
            <a:avLst/>
          </a:prstGeom>
          <a:ln w="50800">
            <a:solidFill>
              <a:schemeClr val="accent4"/>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7EEE7D37-FFCA-4CFA-8A9A-2CD589E3F002}"/>
              </a:ext>
            </a:extLst>
          </p:cNvPr>
          <p:cNvSpPr/>
          <p:nvPr userDrawn="1"/>
        </p:nvSpPr>
        <p:spPr>
          <a:xfrm>
            <a:off x="1" y="20259704"/>
            <a:ext cx="30275213" cy="17984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311" tIns="45656" rIns="91311" bIns="45656" numCol="1" spcCol="0" rtlCol="0" fromWordArt="0" anchor="ctr" anchorCtr="0" forceAA="0" compatLnSpc="1">
            <a:prstTxWarp prst="textNoShape">
              <a:avLst/>
            </a:prstTxWarp>
            <a:noAutofit/>
          </a:bodyPr>
          <a:lstStyle/>
          <a:p>
            <a:pPr algn="ctr"/>
            <a:endParaRPr lang="en-GB" sz="1798"/>
          </a:p>
        </p:txBody>
      </p:sp>
      <p:cxnSp>
        <p:nvCxnSpPr>
          <p:cNvPr id="12" name="Straight Connector 11">
            <a:extLst>
              <a:ext uri="{FF2B5EF4-FFF2-40B4-BE49-F238E27FC236}">
                <a16:creationId xmlns:a16="http://schemas.microsoft.com/office/drawing/2014/main" id="{07DC92B0-56CF-4DC3-AD57-37D31C4DC418}"/>
              </a:ext>
            </a:extLst>
          </p:cNvPr>
          <p:cNvCxnSpPr/>
          <p:nvPr userDrawn="1"/>
        </p:nvCxnSpPr>
        <p:spPr>
          <a:xfrm>
            <a:off x="1" y="20439550"/>
            <a:ext cx="30275213" cy="0"/>
          </a:xfrm>
          <a:prstGeom prst="line">
            <a:avLst/>
          </a:prstGeom>
          <a:ln w="92075">
            <a:solidFill>
              <a:schemeClr val="accent4"/>
            </a:solidFill>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346D0EC5-4F8B-4369-A9E1-08D30C0297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273145" y="1271355"/>
            <a:ext cx="5094304" cy="1336908"/>
          </a:xfrm>
          <a:prstGeom prst="rect">
            <a:avLst/>
          </a:prstGeom>
        </p:spPr>
      </p:pic>
    </p:spTree>
    <p:extLst>
      <p:ext uri="{BB962C8B-B14F-4D97-AF65-F5344CB8AC3E}">
        <p14:creationId xmlns:p14="http://schemas.microsoft.com/office/powerpoint/2010/main" val="2335718321"/>
      </p:ext>
    </p:extLst>
  </p:cSld>
  <p:clrMap bg1="lt1" tx1="dk1" bg2="lt2" tx2="dk2" accent1="accent1" accent2="accent2" accent3="accent3" accent4="accent4" accent5="accent5" accent6="accent6" hlink="hlink" folHlink="folHlink"/>
  <p:sldLayoutIdLst>
    <p:sldLayoutId id="2147483668" r:id="rId1"/>
    <p:sldLayoutId id="2147483670" r:id="rId2"/>
  </p:sldLayoutIdLst>
  <p:txStyles>
    <p:titleStyle>
      <a:lvl1pPr algn="l" defTabSz="3023148" rtl="0" eaLnBrk="1" latinLnBrk="0" hangingPunct="1">
        <a:lnSpc>
          <a:spcPct val="83000"/>
        </a:lnSpc>
        <a:spcBef>
          <a:spcPct val="0"/>
        </a:spcBef>
        <a:buNone/>
        <a:defRPr sz="7200" b="1" kern="1200">
          <a:solidFill>
            <a:schemeClr val="bg1"/>
          </a:solidFill>
          <a:latin typeface="+mj-lt"/>
          <a:ea typeface="+mj-ea"/>
          <a:cs typeface="+mj-cs"/>
        </a:defRPr>
      </a:lvl1pPr>
    </p:titleStyle>
    <p:bodyStyle>
      <a:lvl1pPr marL="0" indent="0" algn="l" defTabSz="3023148" rtl="0" eaLnBrk="1" latinLnBrk="0" hangingPunct="1">
        <a:lnSpc>
          <a:spcPct val="90000"/>
        </a:lnSpc>
        <a:spcBef>
          <a:spcPts val="0"/>
        </a:spcBef>
        <a:spcAft>
          <a:spcPts val="1836"/>
        </a:spcAft>
        <a:buFont typeface="Arial" panose="020B0604020202020204" pitchFamily="34" charset="0"/>
        <a:buNone/>
        <a:defRPr sz="1800"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3023148" rtl="0" eaLnBrk="1" latinLnBrk="0" hangingPunct="1">
        <a:defRPr sz="5951" kern="1200">
          <a:solidFill>
            <a:schemeClr val="tx1"/>
          </a:solidFill>
          <a:latin typeface="+mn-lt"/>
          <a:ea typeface="+mn-ea"/>
          <a:cs typeface="+mn-cs"/>
        </a:defRPr>
      </a:lvl1pPr>
      <a:lvl2pPr marL="1511574" algn="l" defTabSz="3023148" rtl="0" eaLnBrk="1" latinLnBrk="0" hangingPunct="1">
        <a:defRPr sz="5951" kern="1200">
          <a:solidFill>
            <a:schemeClr val="tx1"/>
          </a:solidFill>
          <a:latin typeface="+mn-lt"/>
          <a:ea typeface="+mn-ea"/>
          <a:cs typeface="+mn-cs"/>
        </a:defRPr>
      </a:lvl2pPr>
      <a:lvl3pPr marL="3023148" algn="l" defTabSz="3023148" rtl="0" eaLnBrk="1" latinLnBrk="0" hangingPunct="1">
        <a:defRPr sz="5951" kern="1200">
          <a:solidFill>
            <a:schemeClr val="tx1"/>
          </a:solidFill>
          <a:latin typeface="+mn-lt"/>
          <a:ea typeface="+mn-ea"/>
          <a:cs typeface="+mn-cs"/>
        </a:defRPr>
      </a:lvl3pPr>
      <a:lvl4pPr marL="4534722" algn="l" defTabSz="3023148" rtl="0" eaLnBrk="1" latinLnBrk="0" hangingPunct="1">
        <a:defRPr sz="5951" kern="1200">
          <a:solidFill>
            <a:schemeClr val="tx1"/>
          </a:solidFill>
          <a:latin typeface="+mn-lt"/>
          <a:ea typeface="+mn-ea"/>
          <a:cs typeface="+mn-cs"/>
        </a:defRPr>
      </a:lvl4pPr>
      <a:lvl5pPr marL="6046297" algn="l" defTabSz="3023148" rtl="0" eaLnBrk="1" latinLnBrk="0" hangingPunct="1">
        <a:defRPr sz="5951" kern="1200">
          <a:solidFill>
            <a:schemeClr val="tx1"/>
          </a:solidFill>
          <a:latin typeface="+mn-lt"/>
          <a:ea typeface="+mn-ea"/>
          <a:cs typeface="+mn-cs"/>
        </a:defRPr>
      </a:lvl5pPr>
      <a:lvl6pPr marL="7557871" algn="l" defTabSz="3023148" rtl="0" eaLnBrk="1" latinLnBrk="0" hangingPunct="1">
        <a:defRPr sz="5951" kern="1200">
          <a:solidFill>
            <a:schemeClr val="tx1"/>
          </a:solidFill>
          <a:latin typeface="+mn-lt"/>
          <a:ea typeface="+mn-ea"/>
          <a:cs typeface="+mn-cs"/>
        </a:defRPr>
      </a:lvl6pPr>
      <a:lvl7pPr marL="9069445" algn="l" defTabSz="3023148" rtl="0" eaLnBrk="1" latinLnBrk="0" hangingPunct="1">
        <a:defRPr sz="5951" kern="1200">
          <a:solidFill>
            <a:schemeClr val="tx1"/>
          </a:solidFill>
          <a:latin typeface="+mn-lt"/>
          <a:ea typeface="+mn-ea"/>
          <a:cs typeface="+mn-cs"/>
        </a:defRPr>
      </a:lvl7pPr>
      <a:lvl8pPr marL="10581019" algn="l" defTabSz="3023148" rtl="0" eaLnBrk="1" latinLnBrk="0" hangingPunct="1">
        <a:defRPr sz="5951" kern="1200">
          <a:solidFill>
            <a:schemeClr val="tx1"/>
          </a:solidFill>
          <a:latin typeface="+mn-lt"/>
          <a:ea typeface="+mn-ea"/>
          <a:cs typeface="+mn-cs"/>
        </a:defRPr>
      </a:lvl8pPr>
      <a:lvl9pPr marL="12092593" algn="l" defTabSz="3023148" rtl="0" eaLnBrk="1" latinLnBrk="0" hangingPunct="1">
        <a:defRPr sz="5951"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35" userDrawn="1">
          <p15:clr>
            <a:srgbClr val="F26B43"/>
          </p15:clr>
        </p15:guide>
        <p15:guide id="2" pos="9535" userDrawn="1">
          <p15:clr>
            <a:srgbClr val="F26B43"/>
          </p15:clr>
        </p15:guide>
        <p15:guide id="3" pos="800" userDrawn="1">
          <p15:clr>
            <a:srgbClr val="F26B43"/>
          </p15:clr>
        </p15:guide>
        <p15:guide id="4" pos="18270" userDrawn="1">
          <p15:clr>
            <a:srgbClr val="F26B43"/>
          </p15:clr>
        </p15:guide>
        <p15:guide id="5" pos="4926" userDrawn="1">
          <p15:clr>
            <a:srgbClr val="F26B43"/>
          </p15:clr>
        </p15:guide>
        <p15:guide id="6" pos="5247" userDrawn="1">
          <p15:clr>
            <a:srgbClr val="F26B43"/>
          </p15:clr>
        </p15:guide>
        <p15:guide id="7" pos="13823" userDrawn="1">
          <p15:clr>
            <a:srgbClr val="F26B43"/>
          </p15:clr>
        </p15:guide>
        <p15:guide id="8" pos="14145" userDrawn="1">
          <p15:clr>
            <a:srgbClr val="F26B43"/>
          </p15:clr>
        </p15:guide>
        <p15:guide id="9" orient="horz" pos="12341" userDrawn="1">
          <p15:clr>
            <a:srgbClr val="F26B43"/>
          </p15:clr>
        </p15:guide>
        <p15:guide id="10" orient="horz" pos="3323" userDrawn="1">
          <p15:clr>
            <a:srgbClr val="F26B43"/>
          </p15:clr>
        </p15:guide>
        <p15:guide id="11" orient="horz" pos="800" userDrawn="1">
          <p15:clr>
            <a:srgbClr val="F26B43"/>
          </p15:clr>
        </p15:guide>
        <p15:guide id="12" pos="9375" userDrawn="1">
          <p15:clr>
            <a:srgbClr val="F26B43"/>
          </p15:clr>
        </p15:guide>
        <p15:guide id="13" pos="9696"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96531-E9C2-4DB3-9234-BC07B8FA2C99}"/>
              </a:ext>
            </a:extLst>
          </p:cNvPr>
          <p:cNvSpPr>
            <a:spLocks noGrp="1"/>
          </p:cNvSpPr>
          <p:nvPr>
            <p:ph type="title"/>
          </p:nvPr>
        </p:nvSpPr>
        <p:spPr/>
        <p:txBody>
          <a:bodyPr/>
          <a:lstStyle/>
          <a:p>
            <a:r>
              <a:rPr lang="en-GB" dirty="0"/>
              <a:t>RIS-aided Dual-Functional Radar and</a:t>
            </a:r>
            <a:br>
              <a:rPr lang="en-GB" dirty="0"/>
            </a:br>
            <a:r>
              <a:rPr lang="en-GB" dirty="0"/>
              <a:t>Communications Beamforming Design</a:t>
            </a:r>
          </a:p>
        </p:txBody>
      </p:sp>
      <p:sp>
        <p:nvSpPr>
          <p:cNvPr id="4" name="Text Placeholder 3">
            <a:extLst>
              <a:ext uri="{FF2B5EF4-FFF2-40B4-BE49-F238E27FC236}">
                <a16:creationId xmlns:a16="http://schemas.microsoft.com/office/drawing/2014/main" id="{D1F9E626-7C80-4061-8998-E338297C5688}"/>
              </a:ext>
            </a:extLst>
          </p:cNvPr>
          <p:cNvSpPr>
            <a:spLocks noGrp="1"/>
          </p:cNvSpPr>
          <p:nvPr>
            <p:ph type="body" sz="quarter" idx="22"/>
          </p:nvPr>
        </p:nvSpPr>
        <p:spPr/>
        <p:txBody>
          <a:bodyPr/>
          <a:lstStyle/>
          <a:p>
            <a:r>
              <a:rPr lang="en-GB" i="1" dirty="0"/>
              <a:t>Author: </a:t>
            </a:r>
            <a:r>
              <a:rPr lang="en-GB" dirty="0"/>
              <a:t>Zhaolin Wang            </a:t>
            </a:r>
            <a:r>
              <a:rPr lang="en-GB" i="1" dirty="0"/>
              <a:t>Supervisor: </a:t>
            </a:r>
            <a:r>
              <a:rPr lang="en-GB" dirty="0"/>
              <a:t>Prof Bruno </a:t>
            </a:r>
            <a:r>
              <a:rPr lang="en-GB" dirty="0" err="1"/>
              <a:t>Clerckx</a:t>
            </a:r>
            <a:endParaRPr lang="en-GB" dirty="0"/>
          </a:p>
        </p:txBody>
      </p:sp>
      <p:sp>
        <p:nvSpPr>
          <p:cNvPr id="11" name="矩形 10">
            <a:extLst>
              <a:ext uri="{FF2B5EF4-FFF2-40B4-BE49-F238E27FC236}">
                <a16:creationId xmlns:a16="http://schemas.microsoft.com/office/drawing/2014/main" id="{5DD18A2D-358F-4C00-9490-DF2F7ED0A001}"/>
              </a:ext>
            </a:extLst>
          </p:cNvPr>
          <p:cNvSpPr/>
          <p:nvPr/>
        </p:nvSpPr>
        <p:spPr>
          <a:xfrm>
            <a:off x="395908" y="4759569"/>
            <a:ext cx="6682153" cy="5885350"/>
          </a:xfrm>
          <a:prstGeom prst="rect">
            <a:avLst/>
          </a:prstGeom>
          <a:noFill/>
          <a:ln w="19050">
            <a:solidFill>
              <a:srgbClr val="183C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12" name="矩形 11">
            <a:extLst>
              <a:ext uri="{FF2B5EF4-FFF2-40B4-BE49-F238E27FC236}">
                <a16:creationId xmlns:a16="http://schemas.microsoft.com/office/drawing/2014/main" id="{132526DE-036C-4726-872E-597B87EA6976}"/>
              </a:ext>
            </a:extLst>
          </p:cNvPr>
          <p:cNvSpPr/>
          <p:nvPr/>
        </p:nvSpPr>
        <p:spPr>
          <a:xfrm>
            <a:off x="395908" y="4759568"/>
            <a:ext cx="6682153" cy="656492"/>
          </a:xfrm>
          <a:prstGeom prst="rect">
            <a:avLst/>
          </a:prstGeom>
          <a:solidFill>
            <a:srgbClr val="1528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14" name="文本框 13">
            <a:extLst>
              <a:ext uri="{FF2B5EF4-FFF2-40B4-BE49-F238E27FC236}">
                <a16:creationId xmlns:a16="http://schemas.microsoft.com/office/drawing/2014/main" id="{ABCDB19E-740C-4D76-9200-CCD010368751}"/>
              </a:ext>
            </a:extLst>
          </p:cNvPr>
          <p:cNvSpPr txBox="1"/>
          <p:nvPr/>
        </p:nvSpPr>
        <p:spPr>
          <a:xfrm>
            <a:off x="634213" y="4876963"/>
            <a:ext cx="3466187" cy="656329"/>
          </a:xfrm>
          <a:prstGeom prst="rect">
            <a:avLst/>
          </a:prstGeom>
          <a:noFill/>
        </p:spPr>
        <p:txBody>
          <a:bodyPr wrap="square" lIns="0" tIns="0" rIns="0" bIns="0" rtlCol="0">
            <a:noAutofit/>
          </a:bodyPr>
          <a:lstStyle/>
          <a:p>
            <a:pPr algn="l">
              <a:lnSpc>
                <a:spcPct val="90000"/>
              </a:lnSpc>
            </a:pPr>
            <a:r>
              <a:rPr lang="en-US" altLang="zh-CN" sz="3200" b="1" dirty="0">
                <a:solidFill>
                  <a:schemeClr val="bg1"/>
                </a:solidFill>
              </a:rPr>
              <a:t>Motivation</a:t>
            </a:r>
            <a:endParaRPr lang="zh-CN" altLang="en-US" sz="3200" b="1" dirty="0">
              <a:solidFill>
                <a:schemeClr val="bg1"/>
              </a:solidFill>
            </a:endParaRPr>
          </a:p>
        </p:txBody>
      </p:sp>
      <p:sp>
        <p:nvSpPr>
          <p:cNvPr id="17" name="文本框 16">
            <a:extLst>
              <a:ext uri="{FF2B5EF4-FFF2-40B4-BE49-F238E27FC236}">
                <a16:creationId xmlns:a16="http://schemas.microsoft.com/office/drawing/2014/main" id="{B6A7FA71-D0BF-4E9C-9291-B80B6BF39F64}"/>
              </a:ext>
            </a:extLst>
          </p:cNvPr>
          <p:cNvSpPr txBox="1"/>
          <p:nvPr/>
        </p:nvSpPr>
        <p:spPr>
          <a:xfrm>
            <a:off x="634212" y="5603632"/>
            <a:ext cx="6162495" cy="4501660"/>
          </a:xfrm>
          <a:prstGeom prst="rect">
            <a:avLst/>
          </a:prstGeom>
          <a:noFill/>
        </p:spPr>
        <p:txBody>
          <a:bodyPr wrap="square" lIns="0" tIns="0" rIns="0" bIns="0" rtlCol="0">
            <a:noAutofit/>
          </a:bodyPr>
          <a:lstStyle/>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CRSS</a:t>
            </a:r>
          </a:p>
          <a:p>
            <a:pPr marL="251639" marR="0" lvl="7" indent="-251639" defTabSz="3023148" fontAlgn="auto">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Enable two systems perform in the same frequency band with tiny performance loss</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Long-term solution for the spectrum management of communications and radar.</a:t>
            </a:r>
          </a:p>
          <a:p>
            <a:pPr marL="0" marR="0" lvl="7" indent="0" algn="l" defTabSz="3023148" rtl="0" eaLnBrk="1" fontAlgn="auto" latinLnBrk="0" hangingPunct="1">
              <a:lnSpc>
                <a:spcPct val="90000"/>
              </a:lnSpc>
              <a:spcBef>
                <a:spcPts val="0"/>
              </a:spcBef>
              <a:spcAft>
                <a:spcPts val="0"/>
              </a:spcAft>
              <a:buClr>
                <a:srgbClr val="004F9F"/>
              </a:buClr>
              <a:buSzTx/>
              <a:buNone/>
              <a:tabLst/>
              <a:defRPr/>
            </a:pPr>
            <a:endParaRPr lang="en-US" altLang="zh-CN" dirty="0"/>
          </a:p>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RIS</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Modify wireless channel via passive beamforming.</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Provide extra capability for the CRSS system.</a:t>
            </a:r>
          </a:p>
          <a:p>
            <a:pPr marL="0" marR="0" lvl="7" indent="0" algn="l" defTabSz="3023148" rtl="0" eaLnBrk="1" fontAlgn="auto" latinLnBrk="0" hangingPunct="1">
              <a:lnSpc>
                <a:spcPct val="90000"/>
              </a:lnSpc>
              <a:spcBef>
                <a:spcPts val="0"/>
              </a:spcBef>
              <a:spcAft>
                <a:spcPts val="0"/>
              </a:spcAft>
              <a:buClr>
                <a:srgbClr val="004F9F"/>
              </a:buClr>
              <a:buSzTx/>
              <a:buNone/>
              <a:tabLst/>
              <a:defRPr/>
            </a:pPr>
            <a:endParaRPr lang="en-US" altLang="zh-CN" dirty="0"/>
          </a:p>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Group/fully connected RIS</a:t>
            </a:r>
          </a:p>
          <a:p>
            <a:pPr marL="251639" lvl="7" indent="-251639" defTabSz="3023148">
              <a:lnSpc>
                <a:spcPct val="90000"/>
              </a:lnSpc>
              <a:buClr>
                <a:srgbClr val="004F9F"/>
              </a:buClr>
              <a:buFont typeface="Arial" panose="020B0604020202020204" pitchFamily="34" charset="0"/>
              <a:buChar char="•"/>
              <a:defRPr/>
            </a:pPr>
            <a:r>
              <a:rPr lang="en-US" altLang="zh-CN" sz="1800" dirty="0"/>
              <a:t>A novel RIS model wherein elements are connected mutually.</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Lead to higher received power than single connected RIS in Rayleigh channel.</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endParaRPr lang="en-US" altLang="zh-CN" dirty="0"/>
          </a:p>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WSR maximization</a:t>
            </a:r>
          </a:p>
          <a:p>
            <a:pPr marL="251639" marR="0" lvl="7" indent="-251639" defTabSz="3023148" fontAlgn="auto">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The most representative communication metric.</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Has not been investigated in this field.</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WSR maximization is non-convex and hard to solve</a:t>
            </a:r>
          </a:p>
          <a:p>
            <a:pPr algn="l">
              <a:lnSpc>
                <a:spcPct val="90000"/>
              </a:lnSpc>
            </a:pPr>
            <a:endParaRPr lang="zh-CN" altLang="en-US" sz="2400" dirty="0"/>
          </a:p>
        </p:txBody>
      </p:sp>
      <p:grpSp>
        <p:nvGrpSpPr>
          <p:cNvPr id="31" name="组合 30">
            <a:extLst>
              <a:ext uri="{FF2B5EF4-FFF2-40B4-BE49-F238E27FC236}">
                <a16:creationId xmlns:a16="http://schemas.microsoft.com/office/drawing/2014/main" id="{A7B89970-1673-41F4-9EFD-BB9EC1E345F3}"/>
              </a:ext>
            </a:extLst>
          </p:cNvPr>
          <p:cNvGrpSpPr/>
          <p:nvPr/>
        </p:nvGrpSpPr>
        <p:grpSpPr>
          <a:xfrm>
            <a:off x="7275010" y="4759568"/>
            <a:ext cx="6682153" cy="5885351"/>
            <a:chOff x="7582154" y="4701907"/>
            <a:chExt cx="6682153" cy="5885351"/>
          </a:xfrm>
        </p:grpSpPr>
        <p:sp>
          <p:nvSpPr>
            <p:cNvPr id="52" name="矩形 51">
              <a:extLst>
                <a:ext uri="{FF2B5EF4-FFF2-40B4-BE49-F238E27FC236}">
                  <a16:creationId xmlns:a16="http://schemas.microsoft.com/office/drawing/2014/main" id="{EF94EC5C-52EA-49C6-A326-178D9D2DABFA}"/>
                </a:ext>
              </a:extLst>
            </p:cNvPr>
            <p:cNvSpPr/>
            <p:nvPr/>
          </p:nvSpPr>
          <p:spPr>
            <a:xfrm>
              <a:off x="7582154" y="4701908"/>
              <a:ext cx="6682153" cy="5885350"/>
            </a:xfrm>
            <a:prstGeom prst="rect">
              <a:avLst/>
            </a:prstGeom>
            <a:noFill/>
            <a:ln w="19050">
              <a:solidFill>
                <a:srgbClr val="183C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53" name="矩形 52">
              <a:extLst>
                <a:ext uri="{FF2B5EF4-FFF2-40B4-BE49-F238E27FC236}">
                  <a16:creationId xmlns:a16="http://schemas.microsoft.com/office/drawing/2014/main" id="{404BF9CF-325F-41EE-B4F3-578F839882FD}"/>
                </a:ext>
              </a:extLst>
            </p:cNvPr>
            <p:cNvSpPr/>
            <p:nvPr/>
          </p:nvSpPr>
          <p:spPr>
            <a:xfrm>
              <a:off x="7582154" y="4701907"/>
              <a:ext cx="6682153" cy="656492"/>
            </a:xfrm>
            <a:prstGeom prst="rect">
              <a:avLst/>
            </a:prstGeom>
            <a:solidFill>
              <a:srgbClr val="1528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54" name="文本框 53">
              <a:extLst>
                <a:ext uri="{FF2B5EF4-FFF2-40B4-BE49-F238E27FC236}">
                  <a16:creationId xmlns:a16="http://schemas.microsoft.com/office/drawing/2014/main" id="{36827DDD-C3A7-487D-9A4E-1011F2611BAD}"/>
                </a:ext>
              </a:extLst>
            </p:cNvPr>
            <p:cNvSpPr txBox="1"/>
            <p:nvPr/>
          </p:nvSpPr>
          <p:spPr>
            <a:xfrm>
              <a:off x="7820459" y="4819302"/>
              <a:ext cx="3466187" cy="656329"/>
            </a:xfrm>
            <a:prstGeom prst="rect">
              <a:avLst/>
            </a:prstGeom>
            <a:noFill/>
          </p:spPr>
          <p:txBody>
            <a:bodyPr wrap="square" lIns="0" tIns="0" rIns="0" bIns="0" rtlCol="0">
              <a:noAutofit/>
            </a:bodyPr>
            <a:lstStyle/>
            <a:p>
              <a:pPr algn="l">
                <a:lnSpc>
                  <a:spcPct val="90000"/>
                </a:lnSpc>
              </a:pPr>
              <a:r>
                <a:rPr lang="en-US" altLang="zh-CN" sz="3200" b="1" dirty="0">
                  <a:solidFill>
                    <a:schemeClr val="bg1"/>
                  </a:solidFill>
                </a:rPr>
                <a:t>Contribution</a:t>
              </a:r>
              <a:endParaRPr lang="zh-CN" altLang="en-US" sz="3200" b="1" dirty="0">
                <a:solidFill>
                  <a:schemeClr val="bg1"/>
                </a:solidFill>
              </a:endParaRPr>
            </a:p>
          </p:txBody>
        </p:sp>
        <p:sp>
          <p:nvSpPr>
            <p:cNvPr id="55" name="文本框 54">
              <a:extLst>
                <a:ext uri="{FF2B5EF4-FFF2-40B4-BE49-F238E27FC236}">
                  <a16:creationId xmlns:a16="http://schemas.microsoft.com/office/drawing/2014/main" id="{B19DA3CB-4E2A-4A11-BD92-54F31600CEED}"/>
                </a:ext>
              </a:extLst>
            </p:cNvPr>
            <p:cNvSpPr txBox="1"/>
            <p:nvPr/>
          </p:nvSpPr>
          <p:spPr>
            <a:xfrm>
              <a:off x="7820459" y="5593190"/>
              <a:ext cx="6422325" cy="4994067"/>
            </a:xfrm>
            <a:prstGeom prst="rect">
              <a:avLst/>
            </a:prstGeom>
            <a:noFill/>
          </p:spPr>
          <p:txBody>
            <a:bodyPr wrap="square" lIns="0" tIns="0" rIns="0" bIns="0" rtlCol="0">
              <a:noAutofit/>
            </a:bodyPr>
            <a:lstStyle/>
            <a:p>
              <a:pPr marL="0" lvl="3" defTabSz="3023148">
                <a:lnSpc>
                  <a:spcPct val="90000"/>
                </a:lnSpc>
                <a:spcAft>
                  <a:spcPts val="600"/>
                </a:spcAft>
                <a:defRPr/>
              </a:pPr>
              <a:r>
                <a:rPr kumimoji="0" lang="en-US" altLang="zh-CN" sz="2000" b="0" i="0" u="none" strike="noStrike" kern="1200" cap="none" spc="0" normalizeH="0" baseline="0" noProof="0" dirty="0">
                  <a:ln>
                    <a:noFill/>
                  </a:ln>
                  <a:solidFill>
                    <a:prstClr val="black"/>
                  </a:solidFill>
                  <a:effectLst/>
                  <a:uLnTx/>
                  <a:uFillTx/>
                  <a:latin typeface="Arial"/>
                  <a:ea typeface="+mn-ea"/>
                  <a:cs typeface="+mn-cs"/>
                </a:rPr>
                <a:t>The </a:t>
              </a:r>
              <a:r>
                <a:rPr kumimoji="0" lang="en-US" altLang="zh-CN" sz="2000" i="0" u="none" strike="noStrike" kern="1200" cap="none" spc="0" normalizeH="0" baseline="0" noProof="0" dirty="0">
                  <a:ln>
                    <a:noFill/>
                  </a:ln>
                  <a:solidFill>
                    <a:srgbClr val="004F9F"/>
                  </a:solidFill>
                  <a:effectLst/>
                  <a:uLnTx/>
                  <a:uFillTx/>
                  <a:latin typeface="Arial"/>
                  <a:ea typeface="+mn-ea"/>
                  <a:cs typeface="+mn-cs"/>
                </a:rPr>
                <a:t>first</a:t>
              </a:r>
              <a:r>
                <a:rPr kumimoji="0" lang="en-US" altLang="zh-CN" sz="2000" b="1" i="0" u="none" strike="noStrike" kern="1200" cap="none" spc="0" normalizeH="0" baseline="0" noProof="0" dirty="0">
                  <a:ln>
                    <a:noFill/>
                  </a:ln>
                  <a:solidFill>
                    <a:prstClr val="black"/>
                  </a:solidFill>
                  <a:effectLst/>
                  <a:uLnTx/>
                  <a:uFillTx/>
                  <a:latin typeface="Arial"/>
                  <a:ea typeface="+mn-ea"/>
                  <a:cs typeface="+mn-cs"/>
                </a:rPr>
                <a:t> </a:t>
              </a:r>
              <a:r>
                <a:rPr kumimoji="0" lang="en-US" altLang="zh-CN" sz="2000" b="0" i="0" u="none" strike="noStrike" kern="1200" cap="none" spc="0" normalizeH="0" baseline="0" noProof="0" dirty="0">
                  <a:ln>
                    <a:noFill/>
                  </a:ln>
                  <a:solidFill>
                    <a:prstClr val="black"/>
                  </a:solidFill>
                  <a:effectLst/>
                  <a:uLnTx/>
                  <a:uFillTx/>
                  <a:latin typeface="Arial"/>
                  <a:ea typeface="+mn-ea"/>
                  <a:cs typeface="+mn-cs"/>
                </a:rPr>
                <a:t>work that studies </a:t>
              </a:r>
              <a:r>
                <a:rPr kumimoji="0" lang="en-US" altLang="zh-CN" sz="2000" i="0" u="none" strike="noStrike" kern="1200" cap="none" spc="0" normalizeH="0" baseline="0" noProof="0" dirty="0">
                  <a:ln>
                    <a:noFill/>
                  </a:ln>
                  <a:solidFill>
                    <a:srgbClr val="004F9F"/>
                  </a:solidFill>
                  <a:effectLst/>
                  <a:uLnTx/>
                  <a:uFillTx/>
                  <a:latin typeface="Arial"/>
                  <a:ea typeface="+mn-ea"/>
                  <a:cs typeface="+mn-cs"/>
                </a:rPr>
                <a:t>WSR</a:t>
              </a:r>
              <a:r>
                <a:rPr kumimoji="0" lang="en-US" altLang="zh-CN" sz="2000" b="0" i="0" u="none" strike="noStrike" kern="1200" cap="none" spc="0" normalizeH="0" baseline="0" noProof="0" dirty="0">
                  <a:ln>
                    <a:noFill/>
                  </a:ln>
                  <a:solidFill>
                    <a:prstClr val="black"/>
                  </a:solidFill>
                  <a:effectLst/>
                  <a:uLnTx/>
                  <a:uFillTx/>
                  <a:latin typeface="Arial"/>
                  <a:ea typeface="+mn-ea"/>
                  <a:cs typeface="+mn-cs"/>
                </a:rPr>
                <a:t> maximization and </a:t>
              </a:r>
              <a:r>
                <a:rPr kumimoji="0" lang="en-US" altLang="zh-CN" sz="2000" i="0" u="none" strike="noStrike" kern="1200" cap="none" spc="0" normalizeH="0" baseline="0" noProof="0" dirty="0">
                  <a:ln>
                    <a:noFill/>
                  </a:ln>
                  <a:solidFill>
                    <a:srgbClr val="004F9F"/>
                  </a:solidFill>
                  <a:effectLst/>
                  <a:uLnTx/>
                  <a:uFillTx/>
                  <a:latin typeface="Arial"/>
                  <a:ea typeface="+mn-ea"/>
                  <a:cs typeface="+mn-cs"/>
                </a:rPr>
                <a:t>group/fully connected RIS</a:t>
              </a:r>
              <a:r>
                <a:rPr kumimoji="0" lang="en-US" altLang="zh-CN" sz="2000" i="0" u="none" strike="noStrike" kern="1200" cap="none" spc="0" normalizeH="0" baseline="0" noProof="0" dirty="0">
                  <a:ln>
                    <a:noFill/>
                  </a:ln>
                  <a:solidFill>
                    <a:prstClr val="black"/>
                  </a:solidFill>
                  <a:effectLst/>
                  <a:uLnTx/>
                  <a:uFillTx/>
                  <a:latin typeface="Arial"/>
                  <a:ea typeface="+mn-ea"/>
                  <a:cs typeface="+mn-cs"/>
                </a:rPr>
                <a:t> </a:t>
              </a:r>
              <a:r>
                <a:rPr kumimoji="0" lang="en-US" altLang="zh-CN" sz="2000" b="0" i="0" u="none" strike="noStrike" kern="1200" cap="none" spc="0" normalizeH="0" baseline="0" noProof="0" dirty="0">
                  <a:ln>
                    <a:noFill/>
                  </a:ln>
                  <a:solidFill>
                    <a:prstClr val="black"/>
                  </a:solidFill>
                  <a:effectLst/>
                  <a:uLnTx/>
                  <a:uFillTx/>
                  <a:latin typeface="Arial"/>
                  <a:ea typeface="+mn-ea"/>
                  <a:cs typeface="+mn-cs"/>
                </a:rPr>
                <a:t>in CRSS</a:t>
              </a:r>
              <a:endParaRPr kumimoji="0" lang="en-US" altLang="zh-CN" sz="2400" b="0" i="0" u="none" strike="noStrike" kern="1200" cap="none" spc="0" normalizeH="0" baseline="0" noProof="0" dirty="0">
                <a:ln>
                  <a:noFill/>
                </a:ln>
                <a:solidFill>
                  <a:prstClr val="black"/>
                </a:solidFill>
                <a:effectLst/>
                <a:uLnTx/>
                <a:uFillTx/>
                <a:latin typeface="Arial"/>
                <a:ea typeface="+mn-ea"/>
                <a:cs typeface="+mn-cs"/>
              </a:endParaRPr>
            </a:p>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A new framework</a:t>
              </a:r>
            </a:p>
            <a:p>
              <a:pPr marL="251639" lvl="7" indent="-251639" defTabSz="3023148">
                <a:lnSpc>
                  <a:spcPct val="90000"/>
                </a:lnSpc>
                <a:buClr>
                  <a:srgbClr val="004F9F"/>
                </a:buClr>
                <a:buFont typeface="Arial" panose="020B0604020202020204" pitchFamily="34" charset="0"/>
                <a:buChar char="•"/>
                <a:defRPr/>
              </a:pPr>
              <a:r>
                <a:rPr lang="en-US" altLang="zh-CN" sz="1800" dirty="0"/>
                <a:t>A BS with separated or shared setup probing one target and serving multiple users.</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The users receive signal from BS plus reflected signal from RIS</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endParaRPr lang="en-US" altLang="zh-CN" dirty="0"/>
            </a:p>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An algorithm for </a:t>
              </a:r>
              <a:r>
                <a:rPr kumimoji="0" lang="en-US" altLang="zh-CN" sz="2000" b="1" i="1" u="none" strike="noStrike" kern="1200" cap="none" spc="0" normalizeH="0" baseline="0" noProof="0" dirty="0">
                  <a:ln>
                    <a:noFill/>
                  </a:ln>
                  <a:solidFill>
                    <a:srgbClr val="004F9F"/>
                  </a:solidFill>
                  <a:effectLst/>
                  <a:uLnTx/>
                  <a:uFillTx/>
                  <a:latin typeface="Arial"/>
                  <a:ea typeface="+mn-ea"/>
                  <a:cs typeface="+mn-cs"/>
                </a:rPr>
                <a:t>separated</a:t>
              </a: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 </a:t>
              </a:r>
              <a:r>
                <a:rPr lang="en-US" altLang="zh-CN" sz="2000" b="1" dirty="0">
                  <a:solidFill>
                    <a:srgbClr val="004F9F"/>
                  </a:solidFill>
                  <a:latin typeface="Arial"/>
                </a:rPr>
                <a:t>deployment</a:t>
              </a:r>
              <a:endParaRPr kumimoji="0" lang="en-US" altLang="zh-CN" sz="2000" b="1" i="0" u="none" strike="noStrike" kern="1200" cap="none" spc="0" normalizeH="0" baseline="0" noProof="0" dirty="0">
                <a:ln>
                  <a:noFill/>
                </a:ln>
                <a:solidFill>
                  <a:srgbClr val="004F9F"/>
                </a:solidFill>
                <a:effectLst/>
                <a:uLnTx/>
                <a:uFillTx/>
                <a:latin typeface="Arial"/>
                <a:ea typeface="+mn-ea"/>
                <a:cs typeface="+mn-cs"/>
              </a:endParaRPr>
            </a:p>
            <a:p>
              <a:pPr marL="251639" marR="0" lvl="7" indent="-251639" defTabSz="3023148" fontAlgn="auto">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Non-convexity from WSR is tackled by WMMSE framework and Fractional Programming (FP)</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Non-convexity from group connected RIS is tackled by scattering-reactance relationship.</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endParaRPr lang="en-US" altLang="zh-CN" dirty="0"/>
            </a:p>
            <a:p>
              <a:pPr marL="0" marR="0" lvl="3" indent="0" algn="l" defTabSz="3023148"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An algorithm for</a:t>
              </a:r>
              <a:r>
                <a:rPr kumimoji="0" lang="en-US" altLang="zh-CN" sz="2000" b="1" i="1" u="none" strike="noStrike" kern="1200" cap="none" spc="0" normalizeH="0" baseline="0" noProof="0" dirty="0">
                  <a:ln>
                    <a:noFill/>
                  </a:ln>
                  <a:solidFill>
                    <a:srgbClr val="004F9F"/>
                  </a:solidFill>
                  <a:effectLst/>
                  <a:uLnTx/>
                  <a:uFillTx/>
                  <a:latin typeface="Arial"/>
                  <a:ea typeface="+mn-ea"/>
                  <a:cs typeface="+mn-cs"/>
                </a:rPr>
                <a:t> shared </a:t>
              </a: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deployment</a:t>
              </a:r>
            </a:p>
            <a:p>
              <a:pPr marL="251639" lvl="7" indent="-251639" defTabSz="3023148">
                <a:lnSpc>
                  <a:spcPct val="90000"/>
                </a:lnSpc>
                <a:buClr>
                  <a:srgbClr val="004F9F"/>
                </a:buClr>
                <a:buFont typeface="Arial" panose="020B0604020202020204" pitchFamily="34" charset="0"/>
                <a:buChar char="•"/>
                <a:defRPr/>
              </a:pPr>
              <a:r>
                <a:rPr lang="en-US" altLang="zh-CN" sz="1800" dirty="0"/>
                <a:t>Similar as separated deployment, but additional non-convexity from radar constant-modulus constraint</a:t>
              </a:r>
            </a:p>
            <a:p>
              <a:pPr marL="251639" marR="0" lvl="7" indent="-251639" algn="l" defTabSz="3023148" rtl="0" eaLnBrk="1" fontAlgn="auto" latinLnBrk="0" hangingPunct="1">
                <a:lnSpc>
                  <a:spcPct val="90000"/>
                </a:lnSpc>
                <a:spcBef>
                  <a:spcPts val="0"/>
                </a:spcBef>
                <a:spcAft>
                  <a:spcPts val="0"/>
                </a:spcAft>
                <a:buClr>
                  <a:srgbClr val="004F9F"/>
                </a:buClr>
                <a:buSzTx/>
                <a:buFont typeface="Arial" panose="020B0604020202020204" pitchFamily="34" charset="0"/>
                <a:buChar char="•"/>
                <a:tabLst/>
                <a:defRPr/>
              </a:pPr>
              <a:r>
                <a:rPr lang="en-US" altLang="zh-CN" sz="1800" dirty="0"/>
                <a:t>Lower complexity SDR method than the existing Majorization-Minimization (MM) method.</a:t>
              </a:r>
            </a:p>
            <a:p>
              <a:pPr algn="l">
                <a:lnSpc>
                  <a:spcPct val="90000"/>
                </a:lnSpc>
              </a:pPr>
              <a:endParaRPr lang="zh-CN" altLang="en-US" sz="2400" dirty="0"/>
            </a:p>
          </p:txBody>
        </p:sp>
      </p:grpSp>
      <p:grpSp>
        <p:nvGrpSpPr>
          <p:cNvPr id="45" name="组合 44">
            <a:extLst>
              <a:ext uri="{FF2B5EF4-FFF2-40B4-BE49-F238E27FC236}">
                <a16:creationId xmlns:a16="http://schemas.microsoft.com/office/drawing/2014/main" id="{4D8112A3-940F-4D39-9B8F-090DA33924AA}"/>
              </a:ext>
            </a:extLst>
          </p:cNvPr>
          <p:cNvGrpSpPr/>
          <p:nvPr/>
        </p:nvGrpSpPr>
        <p:grpSpPr>
          <a:xfrm>
            <a:off x="14195468" y="4742378"/>
            <a:ext cx="7074728" cy="5885351"/>
            <a:chOff x="14674616" y="4701906"/>
            <a:chExt cx="7074728" cy="5885351"/>
          </a:xfrm>
        </p:grpSpPr>
        <p:sp>
          <p:nvSpPr>
            <p:cNvPr id="56" name="矩形 55">
              <a:extLst>
                <a:ext uri="{FF2B5EF4-FFF2-40B4-BE49-F238E27FC236}">
                  <a16:creationId xmlns:a16="http://schemas.microsoft.com/office/drawing/2014/main" id="{B9527345-76D9-4F1A-BDC8-C6E58D0377DD}"/>
                </a:ext>
              </a:extLst>
            </p:cNvPr>
            <p:cNvSpPr/>
            <p:nvPr/>
          </p:nvSpPr>
          <p:spPr>
            <a:xfrm>
              <a:off x="14674616" y="4701907"/>
              <a:ext cx="6682153" cy="5885350"/>
            </a:xfrm>
            <a:prstGeom prst="rect">
              <a:avLst/>
            </a:prstGeom>
            <a:noFill/>
            <a:ln w="19050">
              <a:solidFill>
                <a:srgbClr val="183C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58" name="矩形 57">
              <a:extLst>
                <a:ext uri="{FF2B5EF4-FFF2-40B4-BE49-F238E27FC236}">
                  <a16:creationId xmlns:a16="http://schemas.microsoft.com/office/drawing/2014/main" id="{5743E65E-F038-4610-83D9-13CB5AFC7360}"/>
                </a:ext>
              </a:extLst>
            </p:cNvPr>
            <p:cNvSpPr/>
            <p:nvPr/>
          </p:nvSpPr>
          <p:spPr>
            <a:xfrm>
              <a:off x="14674616" y="4701906"/>
              <a:ext cx="6682153" cy="656492"/>
            </a:xfrm>
            <a:prstGeom prst="rect">
              <a:avLst/>
            </a:prstGeom>
            <a:solidFill>
              <a:srgbClr val="1528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59" name="文本框 58">
              <a:extLst>
                <a:ext uri="{FF2B5EF4-FFF2-40B4-BE49-F238E27FC236}">
                  <a16:creationId xmlns:a16="http://schemas.microsoft.com/office/drawing/2014/main" id="{916D4027-80D5-451B-931B-CAA69E4F6282}"/>
                </a:ext>
              </a:extLst>
            </p:cNvPr>
            <p:cNvSpPr txBox="1"/>
            <p:nvPr/>
          </p:nvSpPr>
          <p:spPr>
            <a:xfrm>
              <a:off x="14895187" y="4836491"/>
              <a:ext cx="6854157" cy="539097"/>
            </a:xfrm>
            <a:prstGeom prst="rect">
              <a:avLst/>
            </a:prstGeom>
            <a:noFill/>
          </p:spPr>
          <p:txBody>
            <a:bodyPr wrap="square" lIns="0" tIns="0" rIns="0" bIns="0" rtlCol="0">
              <a:noAutofit/>
            </a:bodyPr>
            <a:lstStyle/>
            <a:p>
              <a:pPr algn="l">
                <a:lnSpc>
                  <a:spcPct val="90000"/>
                </a:lnSpc>
              </a:pPr>
              <a:r>
                <a:rPr lang="en-US" altLang="zh-CN" sz="3200" b="1" dirty="0">
                  <a:solidFill>
                    <a:schemeClr val="bg1"/>
                  </a:solidFill>
                </a:rPr>
                <a:t>Separated/Shared Deployment</a:t>
              </a:r>
              <a:endParaRPr lang="zh-CN" altLang="en-US" sz="3200" b="1" dirty="0">
                <a:solidFill>
                  <a:schemeClr val="bg1"/>
                </a:solidFill>
              </a:endParaRPr>
            </a:p>
          </p:txBody>
        </p:sp>
        <p:grpSp>
          <p:nvGrpSpPr>
            <p:cNvPr id="60" name="组合 59">
              <a:extLst>
                <a:ext uri="{FF2B5EF4-FFF2-40B4-BE49-F238E27FC236}">
                  <a16:creationId xmlns:a16="http://schemas.microsoft.com/office/drawing/2014/main" id="{00754F2A-B0F6-4947-AF21-C9F421311789}"/>
                </a:ext>
              </a:extLst>
            </p:cNvPr>
            <p:cNvGrpSpPr/>
            <p:nvPr/>
          </p:nvGrpSpPr>
          <p:grpSpPr>
            <a:xfrm>
              <a:off x="14817214" y="5358398"/>
              <a:ext cx="6541454" cy="3417740"/>
              <a:chOff x="669378" y="13403579"/>
              <a:chExt cx="6541454" cy="3841188"/>
            </a:xfrm>
          </p:grpSpPr>
          <p:pic>
            <p:nvPicPr>
              <p:cNvPr id="61" name="图片 60">
                <a:extLst>
                  <a:ext uri="{FF2B5EF4-FFF2-40B4-BE49-F238E27FC236}">
                    <a16:creationId xmlns:a16="http://schemas.microsoft.com/office/drawing/2014/main" id="{718C4947-EAF4-4312-A243-CFE465593056}"/>
                  </a:ext>
                </a:extLst>
              </p:cNvPr>
              <p:cNvPicPr>
                <a:picLocks noChangeAspect="1"/>
              </p:cNvPicPr>
              <p:nvPr/>
            </p:nvPicPr>
            <p:blipFill rotWithShape="1">
              <a:blip r:embed="rId2">
                <a:extLst>
                  <a:ext uri="{28A0092B-C50C-407E-A947-70E740481C1C}">
                    <a14:useLocalDpi xmlns:a14="http://schemas.microsoft.com/office/drawing/2010/main" val="0"/>
                  </a:ext>
                </a:extLst>
              </a:blip>
              <a:srcRect t="3224" b="10016"/>
              <a:stretch/>
            </p:blipFill>
            <p:spPr>
              <a:xfrm>
                <a:off x="669378" y="13403579"/>
                <a:ext cx="6541454" cy="3113197"/>
              </a:xfrm>
              <a:prstGeom prst="rect">
                <a:avLst/>
              </a:prstGeom>
            </p:spPr>
          </p:pic>
          <p:sp>
            <p:nvSpPr>
              <p:cNvPr id="63" name="Text Placeholder 9">
                <a:extLst>
                  <a:ext uri="{FF2B5EF4-FFF2-40B4-BE49-F238E27FC236}">
                    <a16:creationId xmlns:a16="http://schemas.microsoft.com/office/drawing/2014/main" id="{CF0985D4-C249-4716-85B8-F3F501CCDB44}"/>
                  </a:ext>
                </a:extLst>
              </p:cNvPr>
              <p:cNvSpPr txBox="1">
                <a:spLocks/>
              </p:cNvSpPr>
              <p:nvPr/>
            </p:nvSpPr>
            <p:spPr>
              <a:xfrm>
                <a:off x="1200727" y="16723238"/>
                <a:ext cx="2012232"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GB" dirty="0"/>
                  <a:t>a) Separated Deployment</a:t>
                </a:r>
              </a:p>
            </p:txBody>
          </p:sp>
          <p:sp>
            <p:nvSpPr>
              <p:cNvPr id="64" name="Text Placeholder 9">
                <a:extLst>
                  <a:ext uri="{FF2B5EF4-FFF2-40B4-BE49-F238E27FC236}">
                    <a16:creationId xmlns:a16="http://schemas.microsoft.com/office/drawing/2014/main" id="{81AEED18-AD8F-4E41-83E5-3B60125F30FE}"/>
                  </a:ext>
                </a:extLst>
              </p:cNvPr>
              <p:cNvSpPr txBox="1">
                <a:spLocks/>
              </p:cNvSpPr>
              <p:nvPr/>
            </p:nvSpPr>
            <p:spPr>
              <a:xfrm>
                <a:off x="4361647" y="16721464"/>
                <a:ext cx="2012232"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GB" dirty="0"/>
                  <a:t>b) Shared Deployment</a:t>
                </a:r>
              </a:p>
            </p:txBody>
          </p:sp>
        </p:grpSp>
        <p:sp>
          <p:nvSpPr>
            <p:cNvPr id="19" name="文本框 18">
              <a:extLst>
                <a:ext uri="{FF2B5EF4-FFF2-40B4-BE49-F238E27FC236}">
                  <a16:creationId xmlns:a16="http://schemas.microsoft.com/office/drawing/2014/main" id="{A5FEAF41-A73F-4927-A86E-4EC61E911E4D}"/>
                </a:ext>
              </a:extLst>
            </p:cNvPr>
            <p:cNvSpPr txBox="1"/>
            <p:nvPr/>
          </p:nvSpPr>
          <p:spPr>
            <a:xfrm>
              <a:off x="14877021" y="8728892"/>
              <a:ext cx="6317525" cy="967771"/>
            </a:xfrm>
            <a:prstGeom prst="rect">
              <a:avLst/>
            </a:prstGeom>
            <a:noFill/>
          </p:spPr>
          <p:txBody>
            <a:bodyPr wrap="square" lIns="0" tIns="0" rIns="0" bIns="0" rtlCol="0">
              <a:noAutofit/>
            </a:bodyPr>
            <a:lstStyle/>
            <a:p>
              <a:pPr marL="0" marR="0" lvl="3" indent="0" algn="l" defTabSz="3023148" rtl="0" eaLnBrk="1" fontAlgn="auto" latinLnBrk="0" hangingPunct="1">
                <a:lnSpc>
                  <a:spcPct val="90000"/>
                </a:lnSpc>
                <a:spcBef>
                  <a:spcPts val="0"/>
                </a:spcBef>
                <a:spcAft>
                  <a:spcPts val="600"/>
                </a:spcAft>
                <a:buClrTx/>
                <a:buSzTx/>
                <a:buFont typeface="Arial" panose="020B0604020202020204" pitchFamily="34" charset="0"/>
                <a:buNone/>
                <a:tabLst/>
                <a:defRPr/>
              </a:pPr>
              <a:r>
                <a:rPr lang="en-GB" altLang="zh-CN" sz="2000" b="1" dirty="0">
                  <a:solidFill>
                    <a:srgbClr val="004F9F"/>
                  </a:solidFill>
                  <a:latin typeface="Arial"/>
                </a:rPr>
                <a:t>Separated:  </a:t>
              </a: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two groups of antennas transmit radar and communication signals</a:t>
              </a:r>
              <a:endParaRPr lang="en-US" altLang="zh-CN" dirty="0"/>
            </a:p>
            <a:p>
              <a:pPr marL="0" lvl="7" indent="0">
                <a:spcAft>
                  <a:spcPts val="600"/>
                </a:spcAft>
                <a:buClr>
                  <a:srgbClr val="004F9F"/>
                </a:buClr>
                <a:buNone/>
                <a:defRPr/>
              </a:pPr>
              <a:r>
                <a:rPr lang="en-GB" altLang="zh-CN" sz="2000" b="1" dirty="0">
                  <a:solidFill>
                    <a:srgbClr val="004F9F"/>
                  </a:solidFill>
                  <a:latin typeface="Arial"/>
                </a:rPr>
                <a:t>Shared: </a:t>
              </a:r>
              <a:r>
                <a:rPr lang="en-US" altLang="zh-CN" sz="2000" b="1" dirty="0">
                  <a:solidFill>
                    <a:srgbClr val="004F9F"/>
                  </a:solidFill>
                  <a:latin typeface="Arial"/>
                </a:rPr>
                <a:t> </a:t>
              </a:r>
              <a:r>
                <a:rPr kumimoji="0" lang="en-US" altLang="zh-CN" sz="1800" b="0" i="0" u="none" strike="noStrike" kern="1200" cap="none" spc="0" normalizeH="0" baseline="0" noProof="0" dirty="0">
                  <a:ln>
                    <a:noFill/>
                  </a:ln>
                  <a:solidFill>
                    <a:prstClr val="black"/>
                  </a:solidFill>
                  <a:effectLst/>
                  <a:uLnTx/>
                  <a:uFillTx/>
                  <a:latin typeface="Arial"/>
                  <a:ea typeface="+mn-ea"/>
                  <a:cs typeface="+mn-cs"/>
                </a:rPr>
                <a:t>all antennas transmit communication signal under radar constraint.</a:t>
              </a:r>
            </a:p>
            <a:p>
              <a:pPr marL="0" lvl="7" indent="0">
                <a:buClr>
                  <a:srgbClr val="004F9F"/>
                </a:buClr>
                <a:buNone/>
                <a:defRPr/>
              </a:pPr>
              <a:r>
                <a:rPr lang="en-US" altLang="zh-CN" sz="2000" b="1" dirty="0"/>
                <a:t>Tradeoff between complexity and performance</a:t>
              </a:r>
              <a:endParaRPr lang="en-GB" altLang="zh-CN" sz="2000" b="1" dirty="0"/>
            </a:p>
            <a:p>
              <a:pPr algn="l">
                <a:lnSpc>
                  <a:spcPct val="90000"/>
                </a:lnSpc>
              </a:pPr>
              <a:endParaRPr lang="zh-CN" altLang="en-US" sz="2400" dirty="0"/>
            </a:p>
          </p:txBody>
        </p:sp>
      </p:grpSp>
      <p:sp>
        <p:nvSpPr>
          <p:cNvPr id="73" name="矩形 72">
            <a:extLst>
              <a:ext uri="{FF2B5EF4-FFF2-40B4-BE49-F238E27FC236}">
                <a16:creationId xmlns:a16="http://schemas.microsoft.com/office/drawing/2014/main" id="{E7C2075A-AE40-491C-9633-3C54A523F127}"/>
              </a:ext>
            </a:extLst>
          </p:cNvPr>
          <p:cNvSpPr/>
          <p:nvPr/>
        </p:nvSpPr>
        <p:spPr>
          <a:xfrm>
            <a:off x="395908" y="10832490"/>
            <a:ext cx="6682153" cy="9190523"/>
          </a:xfrm>
          <a:prstGeom prst="rect">
            <a:avLst/>
          </a:prstGeom>
          <a:noFill/>
          <a:ln w="19050">
            <a:solidFill>
              <a:srgbClr val="183C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74" name="矩形 73">
            <a:extLst>
              <a:ext uri="{FF2B5EF4-FFF2-40B4-BE49-F238E27FC236}">
                <a16:creationId xmlns:a16="http://schemas.microsoft.com/office/drawing/2014/main" id="{D3AF34DE-EFF6-496A-A862-E0C22110728D}"/>
              </a:ext>
            </a:extLst>
          </p:cNvPr>
          <p:cNvSpPr/>
          <p:nvPr/>
        </p:nvSpPr>
        <p:spPr>
          <a:xfrm>
            <a:off x="395908" y="10832490"/>
            <a:ext cx="6682153" cy="656492"/>
          </a:xfrm>
          <a:prstGeom prst="rect">
            <a:avLst/>
          </a:prstGeom>
          <a:solidFill>
            <a:srgbClr val="1528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75" name="文本框 74">
            <a:extLst>
              <a:ext uri="{FF2B5EF4-FFF2-40B4-BE49-F238E27FC236}">
                <a16:creationId xmlns:a16="http://schemas.microsoft.com/office/drawing/2014/main" id="{273199B2-DD95-43D6-9757-459661CCC077}"/>
              </a:ext>
            </a:extLst>
          </p:cNvPr>
          <p:cNvSpPr txBox="1"/>
          <p:nvPr/>
        </p:nvSpPr>
        <p:spPr>
          <a:xfrm>
            <a:off x="634213" y="10949885"/>
            <a:ext cx="6854157" cy="539097"/>
          </a:xfrm>
          <a:prstGeom prst="rect">
            <a:avLst/>
          </a:prstGeom>
          <a:noFill/>
        </p:spPr>
        <p:txBody>
          <a:bodyPr wrap="square" lIns="0" tIns="0" rIns="0" bIns="0" rtlCol="0">
            <a:noAutofit/>
          </a:bodyPr>
          <a:lstStyle/>
          <a:p>
            <a:pPr algn="l">
              <a:lnSpc>
                <a:spcPct val="90000"/>
              </a:lnSpc>
            </a:pPr>
            <a:r>
              <a:rPr lang="en-US" altLang="zh-CN" sz="3200" b="1" dirty="0">
                <a:solidFill>
                  <a:schemeClr val="bg1"/>
                </a:solidFill>
              </a:rPr>
              <a:t>System Model</a:t>
            </a:r>
            <a:endParaRPr lang="zh-CN" altLang="en-US" sz="3200" b="1" dirty="0">
              <a:solidFill>
                <a:schemeClr val="bg1"/>
              </a:solidFill>
            </a:endParaRPr>
          </a:p>
        </p:txBody>
      </p:sp>
      <mc:AlternateContent xmlns:mc="http://schemas.openxmlformats.org/markup-compatibility/2006" xmlns:a14="http://schemas.microsoft.com/office/drawing/2010/main">
        <mc:Choice Requires="a14">
          <p:sp>
            <p:nvSpPr>
              <p:cNvPr id="82" name="文本框 81">
                <a:extLst>
                  <a:ext uri="{FF2B5EF4-FFF2-40B4-BE49-F238E27FC236}">
                    <a16:creationId xmlns:a16="http://schemas.microsoft.com/office/drawing/2014/main" id="{950778B8-FE0C-455F-AB59-A89BD7002F03}"/>
                  </a:ext>
                </a:extLst>
              </p:cNvPr>
              <p:cNvSpPr txBox="1"/>
              <p:nvPr/>
            </p:nvSpPr>
            <p:spPr>
              <a:xfrm>
                <a:off x="655736" y="11677084"/>
                <a:ext cx="6422325" cy="6517723"/>
              </a:xfrm>
              <a:prstGeom prst="rect">
                <a:avLst/>
              </a:prstGeom>
              <a:noFill/>
            </p:spPr>
            <p:txBody>
              <a:bodyPr wrap="square" lIns="0" tIns="0" rIns="0" bIns="0" rtlCol="0">
                <a:noAutofit/>
              </a:bodyPr>
              <a:lstStyle/>
              <a:p>
                <a:pPr marL="251639" lvl="7" indent="-251639" defTabSz="3023148">
                  <a:lnSpc>
                    <a:spcPct val="90000"/>
                  </a:lnSpc>
                  <a:buClr>
                    <a:srgbClr val="004F9F"/>
                  </a:buClr>
                  <a:buFont typeface="Arial" panose="020B0604020202020204" pitchFamily="34" charset="0"/>
                  <a:buChar char="•"/>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Separated: </a:t>
                </a:r>
                <a:r>
                  <a:rPr lang="en-GB" altLang="zh-CN" sz="1800" dirty="0"/>
                  <a:t>received signal at user </a:t>
                </a:r>
                <a14:m>
                  <m:oMath xmlns:m="http://schemas.openxmlformats.org/officeDocument/2006/math">
                    <m:r>
                      <a:rPr lang="en-US" altLang="zh-CN" sz="1800" i="1" dirty="0">
                        <a:latin typeface="Cambria Math" panose="02040503050406030204" pitchFamily="18" charset="0"/>
                      </a:rPr>
                      <m:t>𝑘</m:t>
                    </m:r>
                  </m:oMath>
                </a14:m>
                <a:endParaRPr lang="en-GB" altLang="zh-CN" sz="1800" i="1" dirty="0"/>
              </a:p>
              <a:p>
                <a:pPr marL="0" lvl="7" defTabSz="3023148">
                  <a:lnSpc>
                    <a:spcPct val="90000"/>
                  </a:lnSpc>
                  <a:buClr>
                    <a:srgbClr val="004F9F"/>
                  </a:buClr>
                  <a:defRPr/>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m:t>
                          </m:r>
                          <m:r>
                            <a:rPr lang="en-US" altLang="zh-CN" sz="1800" b="1" i="0" smtClean="0">
                              <a:latin typeface="Cambria Math" panose="02040503050406030204" pitchFamily="18" charset="0"/>
                            </a:rPr>
                            <m:t>𝐡</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𝐻</m:t>
                          </m:r>
                        </m:sup>
                      </m:sSubSup>
                      <m:sSup>
                        <m:sSupPr>
                          <m:ctrlPr>
                            <a:rPr lang="en-US" altLang="zh-CN" sz="1800" b="0" i="1" smtClean="0">
                              <a:latin typeface="Cambria Math" panose="02040503050406030204" pitchFamily="18" charset="0"/>
                            </a:rPr>
                          </m:ctrlPr>
                        </m:sSupPr>
                        <m:e>
                          <m:r>
                            <a:rPr lang="en-US" altLang="zh-CN" sz="1800" b="1" i="0" smtClean="0">
                              <a:latin typeface="Cambria Math" panose="02040503050406030204" pitchFamily="18" charset="0"/>
                            </a:rPr>
                            <m:t>𝚯</m:t>
                          </m:r>
                        </m:e>
                        <m:sup>
                          <m:r>
                            <a:rPr lang="en-US" altLang="zh-CN" sz="1800" b="0" i="1" smtClean="0">
                              <a:latin typeface="Cambria Math" panose="02040503050406030204" pitchFamily="18" charset="0"/>
                            </a:rPr>
                            <m:t>𝐻</m:t>
                          </m:r>
                        </m:sup>
                      </m:sSup>
                      <m:sSub>
                        <m:sSubPr>
                          <m:ctrlPr>
                            <a:rPr lang="en-US" altLang="zh-CN" sz="1800" b="0" i="1" smtClean="0">
                              <a:latin typeface="Cambria Math" panose="02040503050406030204" pitchFamily="18" charset="0"/>
                            </a:rPr>
                          </m:ctrlPr>
                        </m:sSubPr>
                        <m:e>
                          <m:r>
                            <a:rPr lang="en-US" altLang="zh-CN" sz="1800" b="1" i="0" smtClean="0">
                              <a:latin typeface="Cambria Math" panose="02040503050406030204" pitchFamily="18" charset="0"/>
                            </a:rPr>
                            <m:t>𝐇</m:t>
                          </m:r>
                        </m:e>
                        <m:sub>
                          <m:r>
                            <a:rPr lang="en-US" altLang="zh-CN" sz="1800" b="0" i="1" smtClean="0">
                              <a:latin typeface="Cambria Math" panose="02040503050406030204" pitchFamily="18" charset="0"/>
                            </a:rPr>
                            <m:t>𝑐</m:t>
                          </m:r>
                        </m:sub>
                      </m:sSub>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1" i="0" smtClean="0">
                              <a:latin typeface="Cambria Math" panose="02040503050406030204" pitchFamily="18" charset="0"/>
                            </a:rPr>
                            <m:t>𝐝</m:t>
                          </m:r>
                        </m:e>
                        <m:sub>
                          <m:r>
                            <a:rPr lang="en-US" altLang="zh-CN" sz="1800" b="0" i="1" smtClean="0">
                              <a:latin typeface="Cambria Math" panose="02040503050406030204" pitchFamily="18" charset="0"/>
                            </a:rPr>
                            <m:t>𝑐</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𝐻</m:t>
                          </m:r>
                        </m:sup>
                      </m:sSubSup>
                      <m:r>
                        <a:rPr lang="en-US" altLang="zh-CN" sz="1800" b="0" i="1" smtClean="0">
                          <a:latin typeface="Cambria Math" panose="02040503050406030204" pitchFamily="18" charset="0"/>
                        </a:rPr>
                        <m:t>) </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1" i="0" smtClean="0">
                                  <a:latin typeface="Cambria Math" panose="02040503050406030204" pitchFamily="18" charset="0"/>
                                </a:rPr>
                                <m:t>𝐩</m:t>
                              </m:r>
                            </m:e>
                            <m:sub>
                              <m:r>
                                <a:rPr lang="en-US" altLang="zh-CN" sz="1800" b="0" i="1" smtClean="0">
                                  <a:latin typeface="Cambria Math" panose="02040503050406030204" pitchFamily="18" charset="0"/>
                                </a:rPr>
                                <m:t>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𝑗</m:t>
                              </m:r>
                            </m:sub>
                          </m:sSub>
                        </m:e>
                      </m:nary>
                      <m:r>
                        <a:rPr lang="en-US" altLang="zh-CN" sz="1800" b="0" i="1" smtClean="0">
                          <a:latin typeface="Cambria Math" panose="02040503050406030204" pitchFamily="18" charset="0"/>
                        </a:rPr>
                        <m:t>+</m:t>
                      </m:r>
                      <m:d>
                        <m:dPr>
                          <m:ctrlPr>
                            <a:rPr lang="en-US" altLang="zh-CN" sz="1800" b="0" i="1" smtClean="0">
                              <a:latin typeface="Cambria Math" panose="02040503050406030204" pitchFamily="18" charset="0"/>
                            </a:rPr>
                          </m:ctrlPr>
                        </m:dPr>
                        <m:e>
                          <m:sSubSup>
                            <m:sSubSupPr>
                              <m:ctrlPr>
                                <a:rPr lang="en-US" altLang="zh-CN" sz="1800" b="0" i="1" smtClean="0">
                                  <a:latin typeface="Cambria Math" panose="02040503050406030204" pitchFamily="18" charset="0"/>
                                </a:rPr>
                              </m:ctrlPr>
                            </m:sSubSupPr>
                            <m:e>
                              <m:r>
                                <a:rPr lang="en-US" altLang="zh-CN" sz="1800" b="1" i="0" smtClean="0">
                                  <a:latin typeface="Cambria Math" panose="02040503050406030204" pitchFamily="18" charset="0"/>
                                </a:rPr>
                                <m:t>𝐡</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𝐻</m:t>
                              </m:r>
                            </m:sup>
                          </m:sSubSup>
                          <m:sSup>
                            <m:sSupPr>
                              <m:ctrlPr>
                                <a:rPr lang="en-US" altLang="zh-CN" sz="1800" b="0" i="1" smtClean="0">
                                  <a:latin typeface="Cambria Math" panose="02040503050406030204" pitchFamily="18" charset="0"/>
                                </a:rPr>
                              </m:ctrlPr>
                            </m:sSupPr>
                            <m:e>
                              <m:r>
                                <a:rPr lang="en-US" altLang="zh-CN" sz="1800" b="1" i="0" smtClean="0">
                                  <a:latin typeface="Cambria Math" panose="02040503050406030204" pitchFamily="18" charset="0"/>
                                </a:rPr>
                                <m:t>𝚯</m:t>
                              </m:r>
                            </m:e>
                            <m:sup>
                              <m:r>
                                <a:rPr lang="en-US" altLang="zh-CN" sz="1800" b="0" i="1" smtClean="0">
                                  <a:latin typeface="Cambria Math" panose="02040503050406030204" pitchFamily="18" charset="0"/>
                                </a:rPr>
                                <m:t>𝐻</m:t>
                              </m:r>
                            </m:sup>
                          </m:sSup>
                          <m:sSub>
                            <m:sSubPr>
                              <m:ctrlPr>
                                <a:rPr lang="en-US" altLang="zh-CN" sz="1800" b="0" i="1" smtClean="0">
                                  <a:latin typeface="Cambria Math" panose="02040503050406030204" pitchFamily="18" charset="0"/>
                                </a:rPr>
                              </m:ctrlPr>
                            </m:sSubPr>
                            <m:e>
                              <m:r>
                                <a:rPr lang="en-US" altLang="zh-CN" sz="1800" b="1" i="0" smtClean="0">
                                  <a:latin typeface="Cambria Math" panose="02040503050406030204" pitchFamily="18" charset="0"/>
                                </a:rPr>
                                <m:t>𝐇</m:t>
                              </m:r>
                            </m:e>
                            <m:sub>
                              <m:r>
                                <a:rPr lang="en-US" altLang="zh-CN" sz="1800" b="0" i="1" smtClean="0">
                                  <a:latin typeface="Cambria Math" panose="02040503050406030204" pitchFamily="18" charset="0"/>
                                </a:rPr>
                                <m:t>𝑟</m:t>
                              </m:r>
                            </m:sub>
                          </m:sSub>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1" i="0" smtClean="0">
                                  <a:latin typeface="Cambria Math" panose="02040503050406030204" pitchFamily="18" charset="0"/>
                                </a:rPr>
                                <m:t>𝐝</m:t>
                              </m:r>
                            </m:e>
                            <m:sub>
                              <m:r>
                                <a:rPr lang="en-US" altLang="zh-CN" sz="1800" b="0" i="1" smtClean="0">
                                  <a:latin typeface="Cambria Math" panose="02040503050406030204" pitchFamily="18" charset="0"/>
                                </a:rPr>
                                <m:t>𝑟</m:t>
                              </m:r>
                              <m:r>
                                <a:rPr lang="en-US" altLang="zh-CN" sz="1800" b="0" i="1" smtClean="0">
                                  <a:latin typeface="Cambria Math" panose="02040503050406030204" pitchFamily="18" charset="0"/>
                                </a:rPr>
                                <m:t>,</m:t>
                              </m:r>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𝐻</m:t>
                              </m:r>
                            </m:sup>
                          </m:sSubSup>
                        </m:e>
                      </m:d>
                      <m:r>
                        <a:rPr lang="en-US" altLang="zh-CN" sz="1800" b="1" i="0" smtClean="0">
                          <a:latin typeface="Cambria Math" panose="02040503050406030204" pitchFamily="18" charset="0"/>
                        </a:rPr>
                        <m:t>𝐪</m:t>
                      </m:r>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𝑛</m:t>
                          </m:r>
                        </m:e>
                        <m:sub>
                          <m:r>
                            <a:rPr lang="en-US" altLang="zh-CN" sz="1800" b="0" i="1" smtClean="0">
                              <a:latin typeface="Cambria Math" panose="02040503050406030204" pitchFamily="18" charset="0"/>
                            </a:rPr>
                            <m:t>𝑘</m:t>
                          </m:r>
                        </m:sub>
                      </m:sSub>
                    </m:oMath>
                  </m:oMathPara>
                </a14:m>
                <a:endParaRPr lang="en-GB" altLang="zh-CN" sz="1800" dirty="0">
                  <a:latin typeface="Euclid Math One" panose="05050601010101010101" pitchFamily="18" charset="2"/>
                  <a:cs typeface="Cavolini" panose="020B0502040204020203" pitchFamily="66" charset="0"/>
                </a:endParaRPr>
              </a:p>
              <a:p>
                <a:pPr marL="285750" lvl="7" indent="-285750" defTabSz="3023148">
                  <a:buClr>
                    <a:srgbClr val="004F9F"/>
                  </a:buClr>
                  <a:buFont typeface="Wingdings" panose="05000000000000000000" pitchFamily="2" charset="2"/>
                  <a:buChar char="Ø"/>
                  <a:defRPr/>
                </a:pP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𝑗</m:t>
                        </m:r>
                      </m:sub>
                    </m:sSub>
                    <m:r>
                      <m:rPr>
                        <m:nor/>
                      </m:rPr>
                      <a:rPr lang="en-US" altLang="zh-CN" sz="1800" b="0" i="0" dirty="0" smtClean="0"/>
                      <m:t>: </m:t>
                    </m:r>
                    <m:r>
                      <m:rPr>
                        <m:nor/>
                      </m:rPr>
                      <a:rPr lang="en-US" altLang="zh-CN" sz="1800" b="0" i="0" dirty="0" smtClean="0"/>
                      <m:t>data</m:t>
                    </m:r>
                    <m:r>
                      <m:rPr>
                        <m:nor/>
                      </m:rPr>
                      <a:rPr lang="en-US" altLang="zh-CN" sz="1800" b="0" i="0" dirty="0" smtClean="0"/>
                      <m:t> </m:t>
                    </m:r>
                    <m:r>
                      <m:rPr>
                        <m:nor/>
                      </m:rPr>
                      <a:rPr lang="en-US" altLang="zh-CN" sz="1800" b="0" i="0" dirty="0" smtClean="0"/>
                      <m:t>symbol</m:t>
                    </m:r>
                    <m:r>
                      <m:rPr>
                        <m:nor/>
                      </m:rPr>
                      <a:rPr lang="en-US" altLang="zh-CN" sz="1800" b="0" i="0" dirty="0" smtClean="0"/>
                      <m:t>;</m:t>
                    </m:r>
                  </m:oMath>
                </a14:m>
                <a:r>
                  <a:rPr lang="en-US" altLang="zh-CN" sz="1800" b="0" dirty="0">
                    <a:latin typeface="Euclid Math One" panose="05050601010101010101" pitchFamily="18" charset="2"/>
                  </a:rPr>
                  <a:t>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1" i="0" dirty="0" smtClean="0">
                            <a:latin typeface="Cambria Math" panose="02040503050406030204" pitchFamily="18" charset="0"/>
                          </a:rPr>
                          <m:t>𝐩</m:t>
                        </m:r>
                      </m:e>
                      <m:sub>
                        <m:r>
                          <a:rPr lang="en-US" altLang="zh-CN" sz="1800" b="0" i="1" dirty="0" smtClean="0">
                            <a:latin typeface="Cambria Math" panose="02040503050406030204" pitchFamily="18" charset="0"/>
                          </a:rPr>
                          <m:t>𝑗</m:t>
                        </m:r>
                      </m:sub>
                    </m:sSub>
                    <m:r>
                      <m:rPr>
                        <m:nor/>
                      </m:rPr>
                      <a:rPr lang="en-US" altLang="zh-CN" sz="1800" dirty="0"/>
                      <m:t>: </m:t>
                    </m:r>
                    <m:r>
                      <m:rPr>
                        <m:nor/>
                      </m:rPr>
                      <a:rPr lang="en-US" altLang="zh-CN" sz="1800" b="0" i="0" dirty="0" smtClean="0"/>
                      <m:t>linear</m:t>
                    </m:r>
                    <m:r>
                      <m:rPr>
                        <m:nor/>
                      </m:rPr>
                      <a:rPr lang="en-US" altLang="zh-CN" sz="1800" b="0" i="0" dirty="0" smtClean="0"/>
                      <m:t> </m:t>
                    </m:r>
                    <m:r>
                      <m:rPr>
                        <m:nor/>
                      </m:rPr>
                      <a:rPr lang="en-US" altLang="zh-CN" sz="1800" b="0" i="0" dirty="0" smtClean="0"/>
                      <m:t>precoder</m:t>
                    </m:r>
                    <m:r>
                      <m:rPr>
                        <m:nor/>
                      </m:rPr>
                      <a:rPr lang="en-US" altLang="zh-CN" sz="1800" b="0" i="0" dirty="0" smtClean="0"/>
                      <m:t>;</m:t>
                    </m:r>
                  </m:oMath>
                </a14:m>
                <a:r>
                  <a:rPr lang="en-US" altLang="zh-CN" sz="1800" b="0" dirty="0">
                    <a:latin typeface="Euclid Math One" panose="05050601010101010101" pitchFamily="18" charset="2"/>
                  </a:rPr>
                  <a:t> </a:t>
                </a:r>
                <a14:m>
                  <m:oMath xmlns:m="http://schemas.openxmlformats.org/officeDocument/2006/math">
                    <m:r>
                      <a:rPr lang="en-US" altLang="zh-CN" sz="1800" b="1" i="0" dirty="0" smtClean="0">
                        <a:latin typeface="Cambria Math" panose="02040503050406030204" pitchFamily="18" charset="0"/>
                      </a:rPr>
                      <m:t>𝐪</m:t>
                    </m:r>
                    <m:r>
                      <m:rPr>
                        <m:nor/>
                      </m:rPr>
                      <a:rPr lang="en-US" altLang="zh-CN" sz="1800" dirty="0"/>
                      <m:t>: </m:t>
                    </m:r>
                    <m:r>
                      <m:rPr>
                        <m:nor/>
                      </m:rPr>
                      <a:rPr lang="en-US" altLang="zh-CN" sz="1800" b="0" i="0" dirty="0" smtClean="0"/>
                      <m:t>radar</m:t>
                    </m:r>
                    <m:r>
                      <m:rPr>
                        <m:nor/>
                      </m:rPr>
                      <a:rPr lang="en-US" altLang="zh-CN" sz="1800" b="0" i="0" dirty="0" smtClean="0"/>
                      <m:t> </m:t>
                    </m:r>
                    <m:r>
                      <m:rPr>
                        <m:nor/>
                      </m:rPr>
                      <a:rPr lang="en-US" altLang="zh-CN" sz="1800" b="0" i="0" dirty="0" smtClean="0"/>
                      <m:t>signal</m:t>
                    </m:r>
                    <m:r>
                      <m:rPr>
                        <m:nor/>
                      </m:rPr>
                      <a:rPr lang="en-US" altLang="zh-CN" sz="1800" dirty="0"/>
                      <m:t>;</m:t>
                    </m:r>
                  </m:oMath>
                </a14:m>
                <a:r>
                  <a:rPr lang="en-US" altLang="zh-CN" sz="1800" dirty="0">
                    <a:latin typeface="Euclid Math One" panose="05050601010101010101" pitchFamily="18" charset="2"/>
                  </a:rPr>
                  <a:t> </a:t>
                </a:r>
                <a14:m>
                  <m:oMath xmlns:m="http://schemas.openxmlformats.org/officeDocument/2006/math">
                    <m:sSub>
                      <m:sSubPr>
                        <m:ctrlPr>
                          <a:rPr lang="en-US" altLang="zh-CN" sz="1800" i="1" dirty="0">
                            <a:latin typeface="Cambria Math" panose="02040503050406030204" pitchFamily="18" charset="0"/>
                          </a:rPr>
                        </m:ctrlPr>
                      </m:sSubPr>
                      <m:e>
                        <m:r>
                          <a:rPr lang="en-US" altLang="zh-CN" sz="1800" b="1" i="0" dirty="0" smtClean="0">
                            <a:latin typeface="Cambria Math" panose="02040503050406030204" pitchFamily="18" charset="0"/>
                          </a:rPr>
                          <m:t>𝐝</m:t>
                        </m:r>
                      </m:e>
                      <m:sub>
                        <m:r>
                          <a:rPr lang="en-US" altLang="zh-CN" sz="1800" b="0" i="1" dirty="0" smtClean="0">
                            <a:latin typeface="Cambria Math" panose="02040503050406030204" pitchFamily="18" charset="0"/>
                          </a:rPr>
                          <m:t>𝑐</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𝑘</m:t>
                        </m:r>
                      </m:sub>
                    </m:sSub>
                    <m:r>
                      <a:rPr lang="en-US" altLang="zh-CN" sz="1800" b="0" i="1" dirty="0" smtClean="0">
                        <a:latin typeface="Cambria Math" panose="02040503050406030204" pitchFamily="18" charset="0"/>
                      </a:rPr>
                      <m:t>, </m:t>
                    </m:r>
                    <m:sSub>
                      <m:sSubPr>
                        <m:ctrlPr>
                          <a:rPr lang="en-US" altLang="zh-CN" sz="1800" b="0" i="1" dirty="0" smtClean="0">
                            <a:latin typeface="Cambria Math" panose="02040503050406030204" pitchFamily="18" charset="0"/>
                          </a:rPr>
                        </m:ctrlPr>
                      </m:sSubPr>
                      <m:e>
                        <m:r>
                          <a:rPr lang="en-US" altLang="zh-CN" sz="1800" b="1" i="0" dirty="0" smtClean="0">
                            <a:latin typeface="Cambria Math" panose="02040503050406030204" pitchFamily="18" charset="0"/>
                          </a:rPr>
                          <m:t>𝐝</m:t>
                        </m:r>
                      </m:e>
                      <m:sub>
                        <m:r>
                          <a:rPr lang="en-US" altLang="zh-CN" sz="1800" b="0" i="1" dirty="0" smtClean="0">
                            <a:latin typeface="Cambria Math" panose="02040503050406030204" pitchFamily="18" charset="0"/>
                          </a:rPr>
                          <m:t>𝑟</m:t>
                        </m:r>
                        <m:r>
                          <a:rPr lang="en-US" altLang="zh-CN" sz="1800" b="0" i="1" dirty="0" smtClean="0">
                            <a:latin typeface="Cambria Math" panose="02040503050406030204" pitchFamily="18" charset="0"/>
                          </a:rPr>
                          <m:t>,</m:t>
                        </m:r>
                        <m:r>
                          <a:rPr lang="en-US" altLang="zh-CN" sz="1800" b="0" i="1" dirty="0" smtClean="0">
                            <a:latin typeface="Cambria Math" panose="02040503050406030204" pitchFamily="18" charset="0"/>
                          </a:rPr>
                          <m:t>𝑘</m:t>
                        </m:r>
                      </m:sub>
                    </m:sSub>
                    <m:r>
                      <m:rPr>
                        <m:nor/>
                      </m:rPr>
                      <a:rPr lang="en-US" altLang="zh-CN" sz="1800" dirty="0"/>
                      <m:t>: </m:t>
                    </m:r>
                    <m:r>
                      <m:rPr>
                        <m:nor/>
                      </m:rPr>
                      <a:rPr lang="en-US" altLang="zh-CN" sz="1800" b="0" i="0" dirty="0" smtClean="0"/>
                      <m:t>direct</m:t>
                    </m:r>
                    <m:r>
                      <m:rPr>
                        <m:nor/>
                      </m:rPr>
                      <a:rPr lang="en-US" altLang="zh-CN" sz="1800" b="0" i="0" dirty="0" smtClean="0"/>
                      <m:t> </m:t>
                    </m:r>
                    <m:r>
                      <m:rPr>
                        <m:nor/>
                      </m:rPr>
                      <a:rPr lang="en-US" altLang="zh-CN" sz="1800" b="0" i="0" dirty="0" smtClean="0"/>
                      <m:t>channel</m:t>
                    </m:r>
                    <m:r>
                      <m:rPr>
                        <m:nor/>
                      </m:rPr>
                      <a:rPr lang="en-US" altLang="zh-CN" sz="1800" dirty="0"/>
                      <m:t>;</m:t>
                    </m:r>
                  </m:oMath>
                </a14:m>
                <a:r>
                  <a:rPr lang="en-US" altLang="zh-CN" sz="1800" dirty="0">
                    <a:latin typeface="Euclid Math One" panose="05050601010101010101" pitchFamily="18" charset="2"/>
                  </a:rPr>
                  <a:t> </a:t>
                </a:r>
                <a14:m>
                  <m:oMath xmlns:m="http://schemas.openxmlformats.org/officeDocument/2006/math">
                    <m:sSub>
                      <m:sSubPr>
                        <m:ctrlPr>
                          <a:rPr lang="en-US" altLang="zh-CN" sz="1800" i="1" dirty="0">
                            <a:latin typeface="Cambria Math" panose="02040503050406030204" pitchFamily="18" charset="0"/>
                          </a:rPr>
                        </m:ctrlPr>
                      </m:sSubPr>
                      <m:e>
                        <m:r>
                          <a:rPr lang="en-US" altLang="zh-CN" sz="1800" b="1" i="0" dirty="0" smtClean="0">
                            <a:latin typeface="Cambria Math" panose="02040503050406030204" pitchFamily="18" charset="0"/>
                          </a:rPr>
                          <m:t>𝐇</m:t>
                        </m:r>
                      </m:e>
                      <m:sub>
                        <m:r>
                          <a:rPr lang="en-US" altLang="zh-CN" sz="1800" i="1" dirty="0">
                            <a:latin typeface="Cambria Math" panose="02040503050406030204" pitchFamily="18" charset="0"/>
                          </a:rPr>
                          <m:t>𝑐</m:t>
                        </m:r>
                      </m:sub>
                    </m:sSub>
                    <m:r>
                      <a:rPr lang="en-US" altLang="zh-CN" sz="1800" b="0" i="1" dirty="0" smtClean="0">
                        <a:latin typeface="Cambria Math" panose="02040503050406030204" pitchFamily="18" charset="0"/>
                      </a:rPr>
                      <m:t>,</m:t>
                    </m:r>
                    <m:r>
                      <a:rPr lang="en-US" altLang="zh-CN" sz="1800" i="1" dirty="0">
                        <a:latin typeface="Cambria Math" panose="02040503050406030204" pitchFamily="18" charset="0"/>
                      </a:rPr>
                      <m:t> </m:t>
                    </m:r>
                    <m:sSub>
                      <m:sSubPr>
                        <m:ctrlPr>
                          <a:rPr lang="en-US" altLang="zh-CN" sz="1800" i="1" dirty="0">
                            <a:latin typeface="Cambria Math" panose="02040503050406030204" pitchFamily="18" charset="0"/>
                          </a:rPr>
                        </m:ctrlPr>
                      </m:sSubPr>
                      <m:e>
                        <m:r>
                          <a:rPr lang="en-US" altLang="zh-CN" sz="1800" b="1" i="0" dirty="0" smtClean="0">
                            <a:latin typeface="Cambria Math" panose="02040503050406030204" pitchFamily="18" charset="0"/>
                          </a:rPr>
                          <m:t>𝐇</m:t>
                        </m:r>
                      </m:e>
                      <m:sub>
                        <m:r>
                          <a:rPr lang="en-US" altLang="zh-CN" sz="1800" i="1" dirty="0">
                            <a:latin typeface="Cambria Math" panose="02040503050406030204" pitchFamily="18" charset="0"/>
                          </a:rPr>
                          <m:t>𝑟</m:t>
                        </m:r>
                      </m:sub>
                    </m:sSub>
                    <m:r>
                      <m:rPr>
                        <m:nor/>
                      </m:rPr>
                      <a:rPr lang="en-US" altLang="zh-CN" sz="1800" dirty="0"/>
                      <m:t>:</m:t>
                    </m:r>
                    <m:r>
                      <m:rPr>
                        <m:nor/>
                      </m:rPr>
                      <a:rPr lang="en-US" altLang="zh-CN" sz="1800" b="0" i="0" dirty="0" smtClean="0"/>
                      <m:t> </m:t>
                    </m:r>
                    <m:r>
                      <m:rPr>
                        <m:nor/>
                      </m:rPr>
                      <a:rPr lang="en-US" altLang="zh-CN" sz="1800" b="0" i="0" dirty="0" smtClean="0"/>
                      <m:t>BS</m:t>
                    </m:r>
                    <m:r>
                      <m:rPr>
                        <m:nor/>
                      </m:rPr>
                      <a:rPr lang="en-US" altLang="zh-CN" sz="1800" b="0" i="0" dirty="0" smtClean="0"/>
                      <m:t> </m:t>
                    </m:r>
                    <m:r>
                      <a:rPr lang="en-US" altLang="zh-CN" sz="1800" b="0" i="1" dirty="0" smtClean="0">
                        <a:latin typeface="Cambria Math" panose="02040503050406030204" pitchFamily="18" charset="0"/>
                        <a:ea typeface="Cambria Math" panose="02040503050406030204" pitchFamily="18" charset="0"/>
                      </a:rPr>
                      <m:t>→</m:t>
                    </m:r>
                    <m:r>
                      <m:rPr>
                        <m:nor/>
                      </m:rPr>
                      <a:rPr lang="en-US" altLang="zh-CN" sz="1800" b="0" i="0" dirty="0" smtClean="0">
                        <a:ea typeface="Cambria Math" panose="02040503050406030204" pitchFamily="18" charset="0"/>
                      </a:rPr>
                      <m:t>RIS</m:t>
                    </m:r>
                    <m:r>
                      <m:rPr>
                        <m:nor/>
                      </m:rPr>
                      <a:rPr lang="en-US" altLang="zh-CN" sz="1800" b="0" i="0" dirty="0" smtClean="0">
                        <a:ea typeface="Cambria Math" panose="02040503050406030204" pitchFamily="18" charset="0"/>
                      </a:rPr>
                      <m:t> </m:t>
                    </m:r>
                    <m:r>
                      <m:rPr>
                        <m:nor/>
                      </m:rPr>
                      <a:rPr lang="en-US" altLang="zh-CN" sz="1800" b="0" i="0" dirty="0" smtClean="0">
                        <a:ea typeface="Cambria Math" panose="02040503050406030204" pitchFamily="18" charset="0"/>
                      </a:rPr>
                      <m:t>channel</m:t>
                    </m:r>
                    <m:r>
                      <m:rPr>
                        <m:nor/>
                      </m:rPr>
                      <a:rPr lang="en-US" altLang="zh-CN" sz="1800" dirty="0"/>
                      <m:t>;</m:t>
                    </m:r>
                    <m:r>
                      <m:rPr>
                        <m:nor/>
                      </m:rPr>
                      <a:rPr lang="en-US" altLang="zh-CN" sz="1800" b="0" i="0" dirty="0" smtClean="0"/>
                      <m:t> </m:t>
                    </m:r>
                    <m:sSub>
                      <m:sSubPr>
                        <m:ctrlPr>
                          <a:rPr lang="en-US" altLang="zh-CN" sz="1800" i="1" dirty="0">
                            <a:latin typeface="Cambria Math" panose="02040503050406030204" pitchFamily="18" charset="0"/>
                          </a:rPr>
                        </m:ctrlPr>
                      </m:sSubPr>
                      <m:e>
                        <m:r>
                          <a:rPr lang="en-US" altLang="zh-CN" sz="1800" b="1" i="0" dirty="0" smtClean="0">
                            <a:latin typeface="Cambria Math" panose="02040503050406030204" pitchFamily="18" charset="0"/>
                          </a:rPr>
                          <m:t>𝐡</m:t>
                        </m:r>
                      </m:e>
                      <m:sub>
                        <m:r>
                          <a:rPr lang="en-US" altLang="zh-CN" sz="1800" i="1" dirty="0">
                            <a:latin typeface="Cambria Math" panose="02040503050406030204" pitchFamily="18" charset="0"/>
                          </a:rPr>
                          <m:t>𝑘</m:t>
                        </m:r>
                      </m:sub>
                    </m:sSub>
                    <m:r>
                      <m:rPr>
                        <m:nor/>
                      </m:rPr>
                      <a:rPr lang="en-US" altLang="zh-CN" sz="1800" dirty="0"/>
                      <m:t>: </m:t>
                    </m:r>
                    <m:r>
                      <m:rPr>
                        <m:nor/>
                      </m:rPr>
                      <a:rPr lang="en-US" altLang="zh-CN" sz="1800" b="0" i="0" dirty="0" smtClean="0"/>
                      <m:t>RIS</m:t>
                    </m:r>
                    <m:r>
                      <m:rPr>
                        <m:nor/>
                      </m:rPr>
                      <a:rPr lang="en-US" altLang="zh-CN" sz="1800" b="0" i="0" dirty="0" smtClean="0"/>
                      <m:t> </m:t>
                    </m:r>
                    <m:r>
                      <a:rPr lang="en-US" altLang="zh-CN" sz="1800" b="0" i="1" dirty="0" smtClean="0">
                        <a:latin typeface="Cambria Math" panose="02040503050406030204" pitchFamily="18" charset="0"/>
                        <a:ea typeface="Cambria Math" panose="02040503050406030204" pitchFamily="18" charset="0"/>
                      </a:rPr>
                      <m:t>→</m:t>
                    </m:r>
                    <m:r>
                      <m:rPr>
                        <m:nor/>
                      </m:rPr>
                      <a:rPr lang="en-US" altLang="zh-CN" sz="1800" b="0" i="0" dirty="0" smtClean="0">
                        <a:latin typeface="Cambria Math" panose="02040503050406030204" pitchFamily="18" charset="0"/>
                        <a:ea typeface="Cambria Math" panose="02040503050406030204" pitchFamily="18" charset="0"/>
                      </a:rPr>
                      <m:t> </m:t>
                    </m:r>
                    <m:r>
                      <m:rPr>
                        <m:nor/>
                      </m:rPr>
                      <a:rPr lang="en-US" altLang="zh-CN" sz="1800" b="0" i="0" dirty="0" smtClean="0">
                        <a:ea typeface="Cambria Math" panose="02040503050406030204" pitchFamily="18" charset="0"/>
                      </a:rPr>
                      <m:t>user</m:t>
                    </m:r>
                    <m:r>
                      <m:rPr>
                        <m:nor/>
                      </m:rPr>
                      <a:rPr lang="en-US" altLang="zh-CN" sz="1800" b="0" i="0" dirty="0" smtClean="0">
                        <a:ea typeface="Cambria Math" panose="02040503050406030204" pitchFamily="18" charset="0"/>
                      </a:rPr>
                      <m:t> </m:t>
                    </m:r>
                    <m:r>
                      <m:rPr>
                        <m:nor/>
                      </m:rPr>
                      <a:rPr lang="en-US" altLang="zh-CN" sz="1800" b="0" i="0" dirty="0" smtClean="0">
                        <a:ea typeface="Cambria Math" panose="02040503050406030204" pitchFamily="18" charset="0"/>
                      </a:rPr>
                      <m:t>channel</m:t>
                    </m:r>
                    <m:r>
                      <m:rPr>
                        <m:nor/>
                      </m:rPr>
                      <a:rPr lang="en-US" altLang="zh-CN" sz="1800" dirty="0"/>
                      <m:t>;</m:t>
                    </m:r>
                  </m:oMath>
                </a14:m>
                <a:r>
                  <a:rPr lang="en-US" altLang="zh-CN" sz="1800" dirty="0">
                    <a:latin typeface="Euclid Math One" panose="05050601010101010101" pitchFamily="18" charset="2"/>
                  </a:rPr>
                  <a:t> </a:t>
                </a:r>
                <a14:m>
                  <m:oMath xmlns:m="http://schemas.openxmlformats.org/officeDocument/2006/math">
                    <m:r>
                      <a:rPr lang="en-US" altLang="zh-CN" sz="1800" b="0" i="1" dirty="0" smtClean="0">
                        <a:latin typeface="Cambria Math" panose="02040503050406030204" pitchFamily="18" charset="0"/>
                      </a:rPr>
                      <m:t> </m:t>
                    </m:r>
                    <m:r>
                      <a:rPr lang="en-US" altLang="zh-CN" sz="1800" b="1" i="0" dirty="0" smtClean="0">
                        <a:latin typeface="Cambria Math" panose="02040503050406030204" pitchFamily="18" charset="0"/>
                      </a:rPr>
                      <m:t>𝚯</m:t>
                    </m:r>
                    <m:r>
                      <m:rPr>
                        <m:nor/>
                      </m:rPr>
                      <a:rPr lang="en-US" altLang="zh-CN" sz="1800" dirty="0"/>
                      <m:t>: </m:t>
                    </m:r>
                    <m:r>
                      <m:rPr>
                        <m:nor/>
                      </m:rPr>
                      <a:rPr lang="en-US" altLang="zh-CN" sz="1800" b="0" i="0" dirty="0" smtClean="0"/>
                      <m:t>passive</m:t>
                    </m:r>
                    <m:r>
                      <m:rPr>
                        <m:nor/>
                      </m:rPr>
                      <a:rPr lang="en-US" altLang="zh-CN" sz="1800" b="0" i="0" dirty="0" smtClean="0"/>
                      <m:t> </m:t>
                    </m:r>
                    <m:r>
                      <m:rPr>
                        <m:nor/>
                      </m:rPr>
                      <a:rPr lang="en-US" altLang="zh-CN" sz="1800" b="0" i="0" dirty="0" smtClean="0"/>
                      <m:t>beamforming</m:t>
                    </m:r>
                    <m:r>
                      <m:rPr>
                        <m:nor/>
                      </m:rPr>
                      <a:rPr lang="en-US" altLang="zh-CN" sz="1800" b="0" i="0" dirty="0" smtClean="0"/>
                      <m:t> </m:t>
                    </m:r>
                    <m:r>
                      <m:rPr>
                        <m:nor/>
                      </m:rPr>
                      <a:rPr lang="en-US" altLang="zh-CN" sz="1800" b="0" i="0" dirty="0" smtClean="0"/>
                      <m:t>matrix</m:t>
                    </m:r>
                    <m:r>
                      <m:rPr>
                        <m:nor/>
                      </m:rPr>
                      <a:rPr lang="en-US" altLang="zh-CN" sz="1800" dirty="0"/>
                      <m:t>;</m:t>
                    </m:r>
                  </m:oMath>
                </a14:m>
                <a:endParaRPr lang="en-US" altLang="zh-CN" sz="1800" dirty="0">
                  <a:latin typeface="Euclid Math One" panose="05050601010101010101" pitchFamily="18" charset="2"/>
                </a:endParaRPr>
              </a:p>
              <a:p>
                <a:pPr marL="285750" lvl="7" indent="-285750" defTabSz="3023148">
                  <a:lnSpc>
                    <a:spcPct val="90000"/>
                  </a:lnSpc>
                  <a:buClr>
                    <a:srgbClr val="004F9F"/>
                  </a:buClr>
                  <a:buFont typeface="Wingdings" panose="05000000000000000000" pitchFamily="2" charset="2"/>
                  <a:buChar char="Ø"/>
                  <a:defRPr/>
                </a:pPr>
                <a:endParaRPr lang="en-US" altLang="zh-CN" sz="1800" dirty="0">
                  <a:latin typeface="Euclid Math One" panose="05050601010101010101" pitchFamily="18" charset="2"/>
                </a:endParaRPr>
              </a:p>
              <a:p>
                <a:pPr marL="251639" lvl="7" indent="-251639" defTabSz="3023148">
                  <a:lnSpc>
                    <a:spcPct val="90000"/>
                  </a:lnSpc>
                  <a:buClr>
                    <a:srgbClr val="004F9F"/>
                  </a:buClr>
                  <a:buFont typeface="Arial" panose="020B0604020202020204" pitchFamily="34" charset="0"/>
                  <a:buChar char="•"/>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Shared: </a:t>
                </a:r>
                <a:r>
                  <a:rPr lang="en-GB" altLang="zh-CN" sz="1800" dirty="0"/>
                  <a:t>received signal at user </a:t>
                </a:r>
                <a14:m>
                  <m:oMath xmlns:m="http://schemas.openxmlformats.org/officeDocument/2006/math">
                    <m:r>
                      <a:rPr lang="en-US" altLang="zh-CN" sz="1800" i="1" dirty="0" smtClean="0">
                        <a:latin typeface="Cambria Math" panose="02040503050406030204" pitchFamily="18" charset="0"/>
                      </a:rPr>
                      <m:t>𝑘</m:t>
                    </m:r>
                  </m:oMath>
                </a14:m>
                <a:endParaRPr lang="en-GB" altLang="zh-CN" sz="1800" dirty="0"/>
              </a:p>
              <a:p>
                <a:pPr marL="0" lvl="7" defTabSz="3023148">
                  <a:lnSpc>
                    <a:spcPct val="90000"/>
                  </a:lnSpc>
                  <a:buClr>
                    <a:srgbClr val="004F9F"/>
                  </a:buClr>
                  <a:defRPr/>
                </a:pPr>
                <a14:m>
                  <m:oMathPara xmlns:m="http://schemas.openxmlformats.org/officeDocument/2006/math">
                    <m:oMathParaPr>
                      <m:jc m:val="centerGroup"/>
                    </m:oMathParaPr>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𝑦</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m:t>
                          </m:r>
                          <m:r>
                            <a:rPr lang="en-US" altLang="zh-CN" sz="1800" b="1" i="0" smtClean="0">
                              <a:latin typeface="Cambria Math" panose="02040503050406030204" pitchFamily="18" charset="0"/>
                            </a:rPr>
                            <m:t>𝐡</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𝐻</m:t>
                          </m:r>
                        </m:sup>
                      </m:sSubSup>
                      <m:sSup>
                        <m:sSupPr>
                          <m:ctrlPr>
                            <a:rPr lang="en-US" altLang="zh-CN" sz="1800" b="0" i="1" smtClean="0">
                              <a:latin typeface="Cambria Math" panose="02040503050406030204" pitchFamily="18" charset="0"/>
                            </a:rPr>
                          </m:ctrlPr>
                        </m:sSupPr>
                        <m:e>
                          <m:r>
                            <a:rPr lang="en-US" altLang="zh-CN" sz="1800" b="1" i="0" smtClean="0">
                              <a:latin typeface="Cambria Math" panose="02040503050406030204" pitchFamily="18" charset="0"/>
                            </a:rPr>
                            <m:t>𝚯</m:t>
                          </m:r>
                        </m:e>
                        <m:sup>
                          <m:r>
                            <a:rPr lang="en-US" altLang="zh-CN" sz="1800" b="0" i="1" smtClean="0">
                              <a:latin typeface="Cambria Math" panose="02040503050406030204" pitchFamily="18" charset="0"/>
                            </a:rPr>
                            <m:t>𝐻</m:t>
                          </m:r>
                        </m:sup>
                      </m:sSup>
                      <m:r>
                        <a:rPr lang="en-US" altLang="zh-CN" sz="1800" b="1" i="0" smtClean="0">
                          <a:latin typeface="Cambria Math" panose="02040503050406030204" pitchFamily="18" charset="0"/>
                        </a:rPr>
                        <m:t>𝐇</m:t>
                      </m:r>
                      <m:r>
                        <a:rPr lang="en-US" altLang="zh-CN" sz="1800" b="0" i="1" smtClean="0">
                          <a:latin typeface="Cambria Math" panose="02040503050406030204" pitchFamily="18" charset="0"/>
                        </a:rPr>
                        <m:t>+</m:t>
                      </m:r>
                      <m:sSubSup>
                        <m:sSubSupPr>
                          <m:ctrlPr>
                            <a:rPr lang="en-US" altLang="zh-CN" sz="1800" b="0" i="1" smtClean="0">
                              <a:latin typeface="Cambria Math" panose="02040503050406030204" pitchFamily="18" charset="0"/>
                            </a:rPr>
                          </m:ctrlPr>
                        </m:sSubSupPr>
                        <m:e>
                          <m:r>
                            <a:rPr lang="en-US" altLang="zh-CN" sz="1800" b="1" i="0" smtClean="0">
                              <a:latin typeface="Cambria Math" panose="02040503050406030204" pitchFamily="18" charset="0"/>
                            </a:rPr>
                            <m:t>𝐝</m:t>
                          </m:r>
                        </m:e>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𝐻</m:t>
                          </m:r>
                        </m:sup>
                      </m:sSubSup>
                      <m:r>
                        <a:rPr lang="en-US" altLang="zh-CN" sz="1800" b="0" i="1" smtClean="0">
                          <a:latin typeface="Cambria Math" panose="02040503050406030204" pitchFamily="18" charset="0"/>
                        </a:rPr>
                        <m:t>) </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𝑗</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1" i="0" smtClean="0">
                                  <a:latin typeface="Cambria Math" panose="02040503050406030204" pitchFamily="18" charset="0"/>
                                </a:rPr>
                                <m:t>𝐩</m:t>
                              </m:r>
                            </m:e>
                            <m:sub>
                              <m:r>
                                <a:rPr lang="en-US" altLang="zh-CN" sz="1800" b="0" i="1" smtClean="0">
                                  <a:latin typeface="Cambria Math" panose="02040503050406030204" pitchFamily="18" charset="0"/>
                                </a:rPr>
                                <m:t>𝑗</m:t>
                              </m:r>
                            </m:sub>
                          </m:sSub>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𝑗</m:t>
                              </m:r>
                            </m:sub>
                          </m:sSub>
                        </m:e>
                      </m:nary>
                      <m:r>
                        <a:rPr lang="en-US" altLang="zh-CN" sz="1800" b="0" i="1" smtClean="0">
                          <a:latin typeface="Cambria Math" panose="02040503050406030204" pitchFamily="18" charset="0"/>
                        </a:rPr>
                        <m:t>+</m:t>
                      </m:r>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𝑛</m:t>
                          </m:r>
                        </m:e>
                        <m:sub>
                          <m:r>
                            <a:rPr lang="en-US" altLang="zh-CN" sz="1800" b="0" i="1" smtClean="0">
                              <a:latin typeface="Cambria Math" panose="02040503050406030204" pitchFamily="18" charset="0"/>
                            </a:rPr>
                            <m:t>𝑘</m:t>
                          </m:r>
                        </m:sub>
                      </m:sSub>
                    </m:oMath>
                  </m:oMathPara>
                </a14:m>
                <a:endParaRPr lang="en-GB" altLang="zh-CN" sz="1800" dirty="0">
                  <a:latin typeface="Euclid Math One" panose="05050601010101010101" pitchFamily="18" charset="2"/>
                  <a:cs typeface="Cavolini" panose="020B0502040204020203" pitchFamily="66" charset="0"/>
                </a:endParaRPr>
              </a:p>
              <a:p>
                <a:pPr marL="285750" lvl="7" indent="-285750" defTabSz="3023148">
                  <a:buClr>
                    <a:srgbClr val="004F9F"/>
                  </a:buClr>
                  <a:buFont typeface="Wingdings" panose="05000000000000000000" pitchFamily="2" charset="2"/>
                  <a:buChar char="Ø"/>
                  <a:defRPr/>
                </a:pPr>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𝑠</m:t>
                        </m:r>
                      </m:e>
                      <m:sub>
                        <m:r>
                          <a:rPr lang="en-US" altLang="zh-CN" sz="1800" b="0" i="1" smtClean="0">
                            <a:latin typeface="Cambria Math" panose="02040503050406030204" pitchFamily="18" charset="0"/>
                          </a:rPr>
                          <m:t>𝑗</m:t>
                        </m:r>
                      </m:sub>
                    </m:sSub>
                    <m:r>
                      <m:rPr>
                        <m:nor/>
                      </m:rPr>
                      <a:rPr lang="en-US" altLang="zh-CN" sz="1800" b="0" i="0" dirty="0" smtClean="0"/>
                      <m:t>: </m:t>
                    </m:r>
                    <m:r>
                      <m:rPr>
                        <m:nor/>
                      </m:rPr>
                      <a:rPr lang="en-US" altLang="zh-CN" sz="1800" b="0" i="0" dirty="0" smtClean="0"/>
                      <m:t>data</m:t>
                    </m:r>
                    <m:r>
                      <m:rPr>
                        <m:nor/>
                      </m:rPr>
                      <a:rPr lang="en-US" altLang="zh-CN" sz="1800" b="0" i="0" dirty="0" smtClean="0"/>
                      <m:t> </m:t>
                    </m:r>
                    <m:r>
                      <m:rPr>
                        <m:nor/>
                      </m:rPr>
                      <a:rPr lang="en-US" altLang="zh-CN" sz="1800" b="0" i="0" dirty="0" smtClean="0"/>
                      <m:t>symbol</m:t>
                    </m:r>
                    <m:r>
                      <m:rPr>
                        <m:nor/>
                      </m:rPr>
                      <a:rPr lang="en-US" altLang="zh-CN" sz="1800" b="0" i="0" dirty="0" smtClean="0"/>
                      <m:t>;</m:t>
                    </m:r>
                  </m:oMath>
                </a14:m>
                <a:r>
                  <a:rPr lang="en-US" altLang="zh-CN" sz="1800" b="0" dirty="0">
                    <a:latin typeface="Euclid Math One" panose="05050601010101010101" pitchFamily="18" charset="2"/>
                  </a:rPr>
                  <a:t> </a:t>
                </a:r>
                <a14:m>
                  <m:oMath xmlns:m="http://schemas.openxmlformats.org/officeDocument/2006/math">
                    <m:sSub>
                      <m:sSubPr>
                        <m:ctrlPr>
                          <a:rPr lang="en-US" altLang="zh-CN" sz="1800" b="0" i="1" dirty="0" smtClean="0">
                            <a:latin typeface="Cambria Math" panose="02040503050406030204" pitchFamily="18" charset="0"/>
                          </a:rPr>
                        </m:ctrlPr>
                      </m:sSubPr>
                      <m:e>
                        <m:r>
                          <a:rPr lang="en-US" altLang="zh-CN" sz="1800" b="1" i="0" dirty="0" smtClean="0">
                            <a:latin typeface="Cambria Math" panose="02040503050406030204" pitchFamily="18" charset="0"/>
                          </a:rPr>
                          <m:t>𝐩</m:t>
                        </m:r>
                      </m:e>
                      <m:sub>
                        <m:r>
                          <a:rPr lang="en-US" altLang="zh-CN" sz="1800" b="0" i="1" dirty="0" smtClean="0">
                            <a:latin typeface="Cambria Math" panose="02040503050406030204" pitchFamily="18" charset="0"/>
                          </a:rPr>
                          <m:t>𝑗</m:t>
                        </m:r>
                      </m:sub>
                    </m:sSub>
                    <m:r>
                      <m:rPr>
                        <m:nor/>
                      </m:rPr>
                      <a:rPr lang="en-US" altLang="zh-CN" sz="1800" dirty="0"/>
                      <m:t>: </m:t>
                    </m:r>
                    <m:r>
                      <m:rPr>
                        <m:nor/>
                      </m:rPr>
                      <a:rPr lang="en-US" altLang="zh-CN" sz="1800" b="0" i="0" dirty="0" smtClean="0"/>
                      <m:t>linear</m:t>
                    </m:r>
                    <m:r>
                      <m:rPr>
                        <m:nor/>
                      </m:rPr>
                      <a:rPr lang="en-US" altLang="zh-CN" sz="1800" b="0" i="0" dirty="0" smtClean="0"/>
                      <m:t> </m:t>
                    </m:r>
                    <m:r>
                      <m:rPr>
                        <m:nor/>
                      </m:rPr>
                      <a:rPr lang="en-US" altLang="zh-CN" sz="1800" b="0" i="0" dirty="0" smtClean="0"/>
                      <m:t>precoder</m:t>
                    </m:r>
                    <m:r>
                      <m:rPr>
                        <m:nor/>
                      </m:rPr>
                      <a:rPr lang="en-US" altLang="zh-CN" sz="1800" b="0" i="0" dirty="0" smtClean="0"/>
                      <m:t>;</m:t>
                    </m:r>
                  </m:oMath>
                </a14:m>
                <a:r>
                  <a:rPr lang="en-US" altLang="zh-CN" sz="1800" b="0" dirty="0">
                    <a:latin typeface="Euclid Math One" panose="05050601010101010101" pitchFamily="18" charset="2"/>
                  </a:rPr>
                  <a:t> </a:t>
                </a:r>
                <a14:m>
                  <m:oMath xmlns:m="http://schemas.openxmlformats.org/officeDocument/2006/math">
                    <m:r>
                      <a:rPr lang="en-US" altLang="zh-CN" sz="1800" b="1" i="0" dirty="0" smtClean="0">
                        <a:latin typeface="Cambria Math" panose="02040503050406030204" pitchFamily="18" charset="0"/>
                      </a:rPr>
                      <m:t>𝐪</m:t>
                    </m:r>
                    <m:r>
                      <m:rPr>
                        <m:nor/>
                      </m:rPr>
                      <a:rPr lang="en-US" altLang="zh-CN" sz="1800" dirty="0"/>
                      <m:t>: </m:t>
                    </m:r>
                    <m:r>
                      <m:rPr>
                        <m:nor/>
                      </m:rPr>
                      <a:rPr lang="en-US" altLang="zh-CN" sz="1800" b="0" i="0" dirty="0" smtClean="0"/>
                      <m:t>radar</m:t>
                    </m:r>
                    <m:r>
                      <m:rPr>
                        <m:nor/>
                      </m:rPr>
                      <a:rPr lang="en-US" altLang="zh-CN" sz="1800" b="0" i="0" dirty="0" smtClean="0"/>
                      <m:t> </m:t>
                    </m:r>
                    <m:r>
                      <m:rPr>
                        <m:nor/>
                      </m:rPr>
                      <a:rPr lang="en-US" altLang="zh-CN" sz="1800" b="0" i="0" dirty="0" smtClean="0"/>
                      <m:t>signal</m:t>
                    </m:r>
                    <m:r>
                      <m:rPr>
                        <m:nor/>
                      </m:rPr>
                      <a:rPr lang="en-US" altLang="zh-CN" sz="1800" dirty="0"/>
                      <m:t>;</m:t>
                    </m:r>
                  </m:oMath>
                </a14:m>
                <a:r>
                  <a:rPr lang="en-US" altLang="zh-CN" sz="1800" dirty="0">
                    <a:latin typeface="Euclid Math One" panose="05050601010101010101" pitchFamily="18" charset="2"/>
                  </a:rPr>
                  <a:t> </a:t>
                </a:r>
                <a14:m>
                  <m:oMath xmlns:m="http://schemas.openxmlformats.org/officeDocument/2006/math">
                    <m:sSub>
                      <m:sSubPr>
                        <m:ctrlPr>
                          <a:rPr lang="en-US" altLang="zh-CN" sz="1800" i="1" dirty="0">
                            <a:latin typeface="Cambria Math" panose="02040503050406030204" pitchFamily="18" charset="0"/>
                          </a:rPr>
                        </m:ctrlPr>
                      </m:sSubPr>
                      <m:e>
                        <m:r>
                          <a:rPr lang="en-US" altLang="zh-CN" sz="1800" b="1" i="0" dirty="0" smtClean="0">
                            <a:latin typeface="Cambria Math" panose="02040503050406030204" pitchFamily="18" charset="0"/>
                          </a:rPr>
                          <m:t>𝐝</m:t>
                        </m:r>
                      </m:e>
                      <m:sub>
                        <m:r>
                          <a:rPr lang="en-US" altLang="zh-CN" sz="1800" b="0" i="1" dirty="0" smtClean="0">
                            <a:latin typeface="Cambria Math" panose="02040503050406030204" pitchFamily="18" charset="0"/>
                          </a:rPr>
                          <m:t>𝑘</m:t>
                        </m:r>
                      </m:sub>
                    </m:sSub>
                    <m:r>
                      <m:rPr>
                        <m:nor/>
                      </m:rPr>
                      <a:rPr lang="en-US" altLang="zh-CN" sz="1800" dirty="0"/>
                      <m:t>: </m:t>
                    </m:r>
                    <m:r>
                      <m:rPr>
                        <m:nor/>
                      </m:rPr>
                      <a:rPr lang="en-US" altLang="zh-CN" sz="1800" b="0" i="0" dirty="0" smtClean="0"/>
                      <m:t>direct</m:t>
                    </m:r>
                    <m:r>
                      <m:rPr>
                        <m:nor/>
                      </m:rPr>
                      <a:rPr lang="en-US" altLang="zh-CN" sz="1800" b="0" i="0" dirty="0" smtClean="0"/>
                      <m:t> </m:t>
                    </m:r>
                    <m:r>
                      <m:rPr>
                        <m:nor/>
                      </m:rPr>
                      <a:rPr lang="en-US" altLang="zh-CN" sz="1800" b="0" i="0" dirty="0" smtClean="0"/>
                      <m:t>channel</m:t>
                    </m:r>
                    <m:r>
                      <m:rPr>
                        <m:nor/>
                      </m:rPr>
                      <a:rPr lang="en-US" altLang="zh-CN" sz="1800" dirty="0"/>
                      <m:t>;</m:t>
                    </m:r>
                  </m:oMath>
                </a14:m>
                <a:r>
                  <a:rPr lang="en-US" altLang="zh-CN" sz="1800" dirty="0">
                    <a:latin typeface="Euclid Math One" panose="05050601010101010101" pitchFamily="18" charset="2"/>
                  </a:rPr>
                  <a:t> </a:t>
                </a:r>
                <a14:m>
                  <m:oMath xmlns:m="http://schemas.openxmlformats.org/officeDocument/2006/math">
                    <m:r>
                      <a:rPr lang="en-US" altLang="zh-CN" sz="1800" b="1" i="0" dirty="0" smtClean="0">
                        <a:latin typeface="Cambria Math" panose="02040503050406030204" pitchFamily="18" charset="0"/>
                      </a:rPr>
                      <m:t>𝐇</m:t>
                    </m:r>
                    <m:r>
                      <m:rPr>
                        <m:nor/>
                      </m:rPr>
                      <a:rPr lang="en-US" altLang="zh-CN" sz="1800" dirty="0"/>
                      <m:t>:</m:t>
                    </m:r>
                    <m:r>
                      <m:rPr>
                        <m:nor/>
                      </m:rPr>
                      <a:rPr lang="en-US" altLang="zh-CN" sz="1800" b="0" i="0" dirty="0" smtClean="0"/>
                      <m:t> </m:t>
                    </m:r>
                    <m:r>
                      <m:rPr>
                        <m:nor/>
                      </m:rPr>
                      <a:rPr lang="en-US" altLang="zh-CN" sz="1800" b="0" i="0" dirty="0" smtClean="0"/>
                      <m:t>BS</m:t>
                    </m:r>
                    <m:r>
                      <m:rPr>
                        <m:nor/>
                      </m:rPr>
                      <a:rPr lang="en-US" altLang="zh-CN" sz="1800" b="0" i="0" dirty="0" smtClean="0"/>
                      <m:t> </m:t>
                    </m:r>
                    <m:r>
                      <a:rPr lang="en-US" altLang="zh-CN" sz="1800" b="0" i="1" dirty="0" smtClean="0">
                        <a:latin typeface="Cambria Math" panose="02040503050406030204" pitchFamily="18" charset="0"/>
                        <a:ea typeface="Cambria Math" panose="02040503050406030204" pitchFamily="18" charset="0"/>
                      </a:rPr>
                      <m:t>→</m:t>
                    </m:r>
                    <m:r>
                      <m:rPr>
                        <m:nor/>
                      </m:rPr>
                      <a:rPr lang="en-US" altLang="zh-CN" sz="1800" b="0" i="0" dirty="0" smtClean="0">
                        <a:ea typeface="Cambria Math" panose="02040503050406030204" pitchFamily="18" charset="0"/>
                      </a:rPr>
                      <m:t>RIS</m:t>
                    </m:r>
                    <m:r>
                      <m:rPr>
                        <m:nor/>
                      </m:rPr>
                      <a:rPr lang="en-US" altLang="zh-CN" sz="1800" b="0" i="0" dirty="0" smtClean="0">
                        <a:ea typeface="Cambria Math" panose="02040503050406030204" pitchFamily="18" charset="0"/>
                      </a:rPr>
                      <m:t> </m:t>
                    </m:r>
                    <m:r>
                      <m:rPr>
                        <m:nor/>
                      </m:rPr>
                      <a:rPr lang="en-US" altLang="zh-CN" sz="1800" b="0" i="0" dirty="0" smtClean="0">
                        <a:ea typeface="Cambria Math" panose="02040503050406030204" pitchFamily="18" charset="0"/>
                      </a:rPr>
                      <m:t>channel</m:t>
                    </m:r>
                    <m:r>
                      <m:rPr>
                        <m:nor/>
                      </m:rPr>
                      <a:rPr lang="en-US" altLang="zh-CN" sz="1800" dirty="0"/>
                      <m:t>;</m:t>
                    </m:r>
                    <m:r>
                      <m:rPr>
                        <m:nor/>
                      </m:rPr>
                      <a:rPr lang="en-US" altLang="zh-CN" sz="1800" b="0" i="0" dirty="0" smtClean="0"/>
                      <m:t> </m:t>
                    </m:r>
                    <m:sSub>
                      <m:sSubPr>
                        <m:ctrlPr>
                          <a:rPr lang="en-US" altLang="zh-CN" sz="1800" i="1" dirty="0">
                            <a:latin typeface="Cambria Math" panose="02040503050406030204" pitchFamily="18" charset="0"/>
                          </a:rPr>
                        </m:ctrlPr>
                      </m:sSubPr>
                      <m:e>
                        <m:r>
                          <a:rPr lang="en-US" altLang="zh-CN" sz="1800" b="1" i="0" dirty="0" smtClean="0">
                            <a:latin typeface="Cambria Math" panose="02040503050406030204" pitchFamily="18" charset="0"/>
                          </a:rPr>
                          <m:t>𝐡</m:t>
                        </m:r>
                      </m:e>
                      <m:sub>
                        <m:r>
                          <a:rPr lang="en-US" altLang="zh-CN" sz="1800" i="1" dirty="0">
                            <a:latin typeface="Cambria Math" panose="02040503050406030204" pitchFamily="18" charset="0"/>
                          </a:rPr>
                          <m:t>𝑘</m:t>
                        </m:r>
                      </m:sub>
                    </m:sSub>
                    <m:r>
                      <m:rPr>
                        <m:nor/>
                      </m:rPr>
                      <a:rPr lang="en-US" altLang="zh-CN" sz="1800" dirty="0"/>
                      <m:t>: </m:t>
                    </m:r>
                    <m:r>
                      <m:rPr>
                        <m:nor/>
                      </m:rPr>
                      <a:rPr lang="en-US" altLang="zh-CN" sz="1800" b="0" i="0" dirty="0" smtClean="0"/>
                      <m:t>RIS</m:t>
                    </m:r>
                    <m:r>
                      <m:rPr>
                        <m:nor/>
                      </m:rPr>
                      <a:rPr lang="en-US" altLang="zh-CN" sz="1800" b="0" i="0" dirty="0" smtClean="0"/>
                      <m:t> </m:t>
                    </m:r>
                    <m:r>
                      <a:rPr lang="en-US" altLang="zh-CN" sz="1800" b="0" i="1" dirty="0" smtClean="0">
                        <a:latin typeface="Cambria Math" panose="02040503050406030204" pitchFamily="18" charset="0"/>
                        <a:ea typeface="Cambria Math" panose="02040503050406030204" pitchFamily="18" charset="0"/>
                      </a:rPr>
                      <m:t>→</m:t>
                    </m:r>
                    <m:r>
                      <m:rPr>
                        <m:nor/>
                      </m:rPr>
                      <a:rPr lang="en-US" altLang="zh-CN" sz="1800" b="0" i="0" dirty="0" smtClean="0">
                        <a:ea typeface="Cambria Math" panose="02040503050406030204" pitchFamily="18" charset="0"/>
                      </a:rPr>
                      <m:t> </m:t>
                    </m:r>
                    <m:r>
                      <m:rPr>
                        <m:nor/>
                      </m:rPr>
                      <a:rPr lang="en-US" altLang="zh-CN" sz="1800" b="0" i="0" dirty="0" smtClean="0">
                        <a:ea typeface="Cambria Math" panose="02040503050406030204" pitchFamily="18" charset="0"/>
                      </a:rPr>
                      <m:t>user</m:t>
                    </m:r>
                    <m:r>
                      <m:rPr>
                        <m:nor/>
                      </m:rPr>
                      <a:rPr lang="en-US" altLang="zh-CN" sz="1800" b="0" i="0" dirty="0" smtClean="0">
                        <a:ea typeface="Cambria Math" panose="02040503050406030204" pitchFamily="18" charset="0"/>
                      </a:rPr>
                      <m:t> </m:t>
                    </m:r>
                    <m:r>
                      <m:rPr>
                        <m:nor/>
                      </m:rPr>
                      <a:rPr lang="en-US" altLang="zh-CN" sz="1800" b="0" i="0" dirty="0" smtClean="0">
                        <a:ea typeface="Cambria Math" panose="02040503050406030204" pitchFamily="18" charset="0"/>
                      </a:rPr>
                      <m:t>channel</m:t>
                    </m:r>
                    <m:r>
                      <m:rPr>
                        <m:nor/>
                      </m:rPr>
                      <a:rPr lang="en-US" altLang="zh-CN" sz="1800" dirty="0"/>
                      <m:t>;</m:t>
                    </m:r>
                  </m:oMath>
                </a14:m>
                <a:r>
                  <a:rPr lang="en-US" altLang="zh-CN" sz="1800" dirty="0">
                    <a:latin typeface="Euclid Math One" panose="05050601010101010101" pitchFamily="18" charset="2"/>
                  </a:rPr>
                  <a:t> </a:t>
                </a:r>
                <a14:m>
                  <m:oMath xmlns:m="http://schemas.openxmlformats.org/officeDocument/2006/math">
                    <m:r>
                      <a:rPr lang="en-US" altLang="zh-CN" sz="1800" b="0" i="1" dirty="0" smtClean="0">
                        <a:latin typeface="Cambria Math" panose="02040503050406030204" pitchFamily="18" charset="0"/>
                      </a:rPr>
                      <m:t> </m:t>
                    </m:r>
                    <m:r>
                      <a:rPr lang="en-US" altLang="zh-CN" sz="1800" b="1" i="0" dirty="0" smtClean="0">
                        <a:latin typeface="Cambria Math" panose="02040503050406030204" pitchFamily="18" charset="0"/>
                      </a:rPr>
                      <m:t>𝚯</m:t>
                    </m:r>
                    <m:r>
                      <m:rPr>
                        <m:nor/>
                      </m:rPr>
                      <a:rPr lang="en-US" altLang="zh-CN" sz="1800" dirty="0"/>
                      <m:t>: </m:t>
                    </m:r>
                    <m:r>
                      <m:rPr>
                        <m:nor/>
                      </m:rPr>
                      <a:rPr lang="en-US" altLang="zh-CN" sz="1800" b="0" i="0" dirty="0" smtClean="0"/>
                      <m:t>passive</m:t>
                    </m:r>
                    <m:r>
                      <m:rPr>
                        <m:nor/>
                      </m:rPr>
                      <a:rPr lang="en-US" altLang="zh-CN" sz="1800" b="0" i="0" dirty="0" smtClean="0"/>
                      <m:t> </m:t>
                    </m:r>
                    <m:r>
                      <m:rPr>
                        <m:nor/>
                      </m:rPr>
                      <a:rPr lang="en-US" altLang="zh-CN" sz="1800" b="0" i="0" dirty="0" smtClean="0"/>
                      <m:t>beamforming</m:t>
                    </m:r>
                    <m:r>
                      <m:rPr>
                        <m:nor/>
                      </m:rPr>
                      <a:rPr lang="en-US" altLang="zh-CN" sz="1800" b="0" i="0" dirty="0" smtClean="0"/>
                      <m:t> </m:t>
                    </m:r>
                    <m:r>
                      <m:rPr>
                        <m:nor/>
                      </m:rPr>
                      <a:rPr lang="en-US" altLang="zh-CN" sz="1800" b="0" i="0" dirty="0" smtClean="0"/>
                      <m:t>matrix</m:t>
                    </m:r>
                    <m:r>
                      <m:rPr>
                        <m:nor/>
                      </m:rPr>
                      <a:rPr lang="en-US" altLang="zh-CN" sz="1800" dirty="0"/>
                      <m:t>;</m:t>
                    </m:r>
                  </m:oMath>
                </a14:m>
                <a:endParaRPr lang="en-US" altLang="zh-CN" sz="1800" dirty="0">
                  <a:latin typeface="Euclid Math One" panose="05050601010101010101" pitchFamily="18" charset="2"/>
                </a:endParaRPr>
              </a:p>
              <a:p>
                <a:pPr marL="285750" lvl="7" indent="-285750" defTabSz="3023148">
                  <a:buClr>
                    <a:srgbClr val="004F9F"/>
                  </a:buClr>
                  <a:buFont typeface="Wingdings" panose="05000000000000000000" pitchFamily="2" charset="2"/>
                  <a:buChar char="Ø"/>
                  <a:defRPr/>
                </a:pPr>
                <a:endParaRPr lang="en-US" altLang="zh-CN" sz="1800" dirty="0">
                  <a:latin typeface="Euclid Math One" panose="05050601010101010101" pitchFamily="18" charset="2"/>
                </a:endParaRPr>
              </a:p>
              <a:p>
                <a:pPr marL="251639" lvl="7" indent="-251639" defTabSz="3023148">
                  <a:lnSpc>
                    <a:spcPct val="90000"/>
                  </a:lnSpc>
                  <a:buClr>
                    <a:srgbClr val="004F9F"/>
                  </a:buClr>
                  <a:buFont typeface="Arial" panose="020B0604020202020204" pitchFamily="34" charset="0"/>
                  <a:buChar char="•"/>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WSR: </a:t>
                </a:r>
                <a14:m>
                  <m:oMath xmlns:m="http://schemas.openxmlformats.org/officeDocument/2006/math">
                    <m:r>
                      <a:rPr lang="en-US" altLang="zh-CN" sz="1800" b="0" i="1" smtClean="0">
                        <a:latin typeface="Cambria Math" panose="02040503050406030204" pitchFamily="18" charset="0"/>
                      </a:rPr>
                      <m:t>𝑅</m:t>
                    </m:r>
                    <m:r>
                      <a:rPr lang="en-US" altLang="zh-CN" sz="1800" b="0" i="1" smtClean="0">
                        <a:latin typeface="Cambria Math" panose="02040503050406030204" pitchFamily="18" charset="0"/>
                      </a:rPr>
                      <m:t>=</m:t>
                    </m:r>
                    <m:nary>
                      <m:naryPr>
                        <m:chr m:val="∑"/>
                        <m:ctrlPr>
                          <a:rPr lang="en-US" altLang="zh-CN" sz="1800" b="0" i="1" smtClean="0">
                            <a:latin typeface="Cambria Math" panose="02040503050406030204" pitchFamily="18" charset="0"/>
                          </a:rPr>
                        </m:ctrlPr>
                      </m:naryPr>
                      <m:sub>
                        <m:r>
                          <m:rPr>
                            <m:brk m:alnAt="23"/>
                          </m:rP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𝜇</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 </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log</m:t>
                            </m:r>
                          </m:e>
                          <m:sub>
                            <m:r>
                              <a:rPr lang="en-US" altLang="zh-CN" sz="1800" b="0" i="1" smtClean="0">
                                <a:latin typeface="Cambria Math" panose="02040503050406030204" pitchFamily="18" charset="0"/>
                              </a:rPr>
                              <m:t>2</m:t>
                            </m:r>
                          </m:sub>
                        </m:sSub>
                        <m:r>
                          <a:rPr lang="en-US" altLang="zh-CN" sz="1800" b="0" i="1" smtClean="0">
                            <a:latin typeface="Cambria Math" panose="02040503050406030204" pitchFamily="18" charset="0"/>
                          </a:rPr>
                          <m:t>(1+</m:t>
                        </m:r>
                        <m:r>
                          <m:rPr>
                            <m:sty m:val="p"/>
                          </m:rPr>
                          <a:rPr lang="en-US" altLang="zh-CN" sz="1800" b="0" i="0" smtClean="0">
                            <a:latin typeface="Cambria Math" panose="02040503050406030204" pitchFamily="18" charset="0"/>
                          </a:rPr>
                          <m:t>SIN</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R</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e>
                    </m:nary>
                  </m:oMath>
                </a14:m>
                <a:endParaRPr lang="en-GB" altLang="zh-CN" sz="1800" dirty="0">
                  <a:latin typeface="Euclid Math One" panose="05050601010101010101" pitchFamily="18" charset="2"/>
                  <a:cs typeface="Cavolini" panose="020B0502040204020203" pitchFamily="66" charset="0"/>
                </a:endParaRPr>
              </a:p>
              <a:p>
                <a:pPr marL="0" lvl="7" defTabSz="3023148">
                  <a:lnSpc>
                    <a:spcPct val="90000"/>
                  </a:lnSpc>
                  <a:buClr>
                    <a:srgbClr val="004F9F"/>
                  </a:buClr>
                  <a:defRPr/>
                </a:pPr>
                <a:endParaRPr lang="en-GB" altLang="zh-CN" sz="1800" dirty="0">
                  <a:latin typeface="Euclid Math One" panose="05050601010101010101" pitchFamily="18" charset="2"/>
                  <a:cs typeface="Cavolini" panose="020B0502040204020203" pitchFamily="66" charset="0"/>
                </a:endParaRPr>
              </a:p>
              <a:p>
                <a:pPr marL="251639" lvl="7" indent="-251639" defTabSz="3023148">
                  <a:lnSpc>
                    <a:spcPct val="90000"/>
                  </a:lnSpc>
                  <a:buClr>
                    <a:srgbClr val="004F9F"/>
                  </a:buClr>
                  <a:buFont typeface="Arial" panose="020B0604020202020204" pitchFamily="34" charset="0"/>
                  <a:buChar char="•"/>
                  <a:defRPr/>
                </a:pPr>
                <a:r>
                  <a:rPr lang="en-GB" altLang="zh-CN" sz="2000" b="1" dirty="0">
                    <a:solidFill>
                      <a:srgbClr val="004F9F"/>
                    </a:solidFill>
                    <a:latin typeface="Arial"/>
                  </a:rPr>
                  <a:t>Probing power</a:t>
                </a:r>
                <a:r>
                  <a:rPr kumimoji="0" lang="en-GB" altLang="zh-CN" sz="2000" b="1" i="0" u="none" strike="noStrike" kern="1200" cap="none" spc="0" normalizeH="0" baseline="0" noProof="0" dirty="0">
                    <a:ln>
                      <a:noFill/>
                    </a:ln>
                    <a:solidFill>
                      <a:srgbClr val="004F9F"/>
                    </a:solidFill>
                    <a:effectLst/>
                    <a:uLnTx/>
                    <a:uFillTx/>
                    <a:latin typeface="Arial"/>
                  </a:rPr>
                  <a:t>: </a:t>
                </a:r>
                <a14:m>
                  <m:oMath xmlns:m="http://schemas.openxmlformats.org/officeDocument/2006/math">
                    <m:r>
                      <a:rPr lang="en-US" altLang="zh-CN" sz="1800" b="0" i="1" smtClean="0">
                        <a:latin typeface="Cambria Math" panose="02040503050406030204" pitchFamily="18" charset="0"/>
                      </a:rPr>
                      <m:t>𝑑</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𝜑</m:t>
                        </m:r>
                      </m:e>
                    </m:d>
                    <m:r>
                      <a:rPr lang="en-US" altLang="zh-CN" sz="1800" b="0" i="1" smtClean="0">
                        <a:latin typeface="Cambria Math" panose="02040503050406030204" pitchFamily="18" charset="0"/>
                      </a:rPr>
                      <m:t>=</m:t>
                    </m:r>
                    <m:sSup>
                      <m:sSupPr>
                        <m:ctrlPr>
                          <a:rPr lang="en-US" altLang="zh-CN" sz="1800" b="0" i="1" smtClean="0">
                            <a:latin typeface="Cambria Math" panose="02040503050406030204" pitchFamily="18" charset="0"/>
                          </a:rPr>
                        </m:ctrlPr>
                      </m:sSupPr>
                      <m:e>
                        <m:r>
                          <a:rPr lang="en-US" altLang="zh-CN" sz="1800" b="1" i="0" smtClean="0">
                            <a:latin typeface="Cambria Math" panose="02040503050406030204" pitchFamily="18" charset="0"/>
                          </a:rPr>
                          <m:t>𝐚</m:t>
                        </m:r>
                      </m:e>
                      <m:sup>
                        <m:r>
                          <a:rPr lang="en-US" altLang="zh-CN" sz="1800" b="0" i="1" smtClean="0">
                            <a:latin typeface="Cambria Math" panose="02040503050406030204" pitchFamily="18" charset="0"/>
                          </a:rPr>
                          <m:t>𝐻</m:t>
                        </m:r>
                      </m:sup>
                    </m:sSup>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𝜑</m:t>
                        </m:r>
                      </m:e>
                    </m:d>
                    <m:r>
                      <a:rPr lang="en-US" altLang="zh-CN" sz="1800" b="1" i="0" smtClean="0">
                        <a:latin typeface="Cambria Math" panose="02040503050406030204" pitchFamily="18" charset="0"/>
                      </a:rPr>
                      <m:t>𝐂𝐚</m:t>
                    </m:r>
                    <m:d>
                      <m:dPr>
                        <m:ctrlPr>
                          <a:rPr lang="en-US" altLang="zh-CN" sz="1800" b="0" i="1" smtClean="0">
                            <a:latin typeface="Cambria Math" panose="02040503050406030204" pitchFamily="18" charset="0"/>
                          </a:rPr>
                        </m:ctrlPr>
                      </m:dPr>
                      <m:e>
                        <m:r>
                          <a:rPr lang="en-US" altLang="zh-CN" sz="1800" b="0" i="1" smtClean="0">
                            <a:latin typeface="Cambria Math" panose="02040503050406030204" pitchFamily="18" charset="0"/>
                          </a:rPr>
                          <m:t>𝜑</m:t>
                        </m:r>
                      </m:e>
                    </m:d>
                    <m:r>
                      <a:rPr lang="en-US" altLang="zh-CN" sz="1800" b="0" i="0" smtClean="0">
                        <a:latin typeface="Cambria Math" panose="02040503050406030204" pitchFamily="18" charset="0"/>
                      </a:rPr>
                      <m:t> </m:t>
                    </m:r>
                  </m:oMath>
                </a14:m>
                <a:endParaRPr lang="en-US" altLang="zh-CN" sz="1800" b="0" i="0" dirty="0">
                  <a:latin typeface="Cambria Math" panose="02040503050406030204" pitchFamily="18" charset="0"/>
                </a:endParaRPr>
              </a:p>
              <a:p>
                <a:pPr marL="285750" lvl="7" indent="-285750" defTabSz="3023148">
                  <a:buClr>
                    <a:srgbClr val="004F9F"/>
                  </a:buClr>
                  <a:buFont typeface="Wingdings" panose="05000000000000000000" pitchFamily="2" charset="2"/>
                  <a:buChar char="Ø"/>
                  <a:defRPr/>
                </a:pPr>
                <a14:m>
                  <m:oMath xmlns:m="http://schemas.openxmlformats.org/officeDocument/2006/math">
                    <m:r>
                      <a:rPr lang="en-US" altLang="zh-CN" sz="1800" b="1" i="0">
                        <a:latin typeface="Cambria Math" panose="02040503050406030204" pitchFamily="18" charset="0"/>
                      </a:rPr>
                      <m:t>𝐚</m:t>
                    </m:r>
                    <m:d>
                      <m:dPr>
                        <m:ctrlPr>
                          <a:rPr lang="en-US" altLang="zh-CN" sz="1800" i="1">
                            <a:latin typeface="Cambria Math" panose="02040503050406030204" pitchFamily="18" charset="0"/>
                          </a:rPr>
                        </m:ctrlPr>
                      </m:dPr>
                      <m:e>
                        <m:r>
                          <a:rPr lang="en-US" altLang="zh-CN" sz="1800" i="1">
                            <a:latin typeface="Cambria Math" panose="02040503050406030204" pitchFamily="18" charset="0"/>
                          </a:rPr>
                          <m:t>𝜑</m:t>
                        </m:r>
                      </m:e>
                    </m:d>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lang="en-US" altLang="zh-CN" sz="1800" dirty="0">
                        <a:solidFill>
                          <a:prstClr val="black"/>
                        </a:solidFill>
                      </a:rPr>
                      <m:t>steering</m:t>
                    </m:r>
                    <m:r>
                      <m:rPr>
                        <m:nor/>
                      </m:rPr>
                      <a:rPr lang="en-US" altLang="zh-CN" sz="1800" dirty="0">
                        <a:solidFill>
                          <a:prstClr val="black"/>
                        </a:solidFill>
                      </a:rPr>
                      <m:t> </m:t>
                    </m:r>
                    <m:r>
                      <m:rPr>
                        <m:nor/>
                      </m:rPr>
                      <a:rPr lang="en-US" altLang="zh-CN" sz="1800" dirty="0">
                        <a:solidFill>
                          <a:prstClr val="black"/>
                        </a:solidFill>
                      </a:rPr>
                      <m:t>vector</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m:t>
                    </m:r>
                  </m:oMath>
                </a14:m>
                <a:r>
                  <a:rPr kumimoji="0" lang="en-US" altLang="zh-CN" sz="1800" b="0" i="0" u="none" strike="noStrike" kern="1200" cap="none" spc="0" normalizeH="0" baseline="0" noProof="0" dirty="0">
                    <a:ln>
                      <a:noFill/>
                    </a:ln>
                    <a:solidFill>
                      <a:prstClr val="black"/>
                    </a:solidFill>
                    <a:effectLst/>
                    <a:uLnTx/>
                    <a:uFillTx/>
                    <a:latin typeface="Euclid Math One" panose="05050601010101010101" pitchFamily="18" charset="2"/>
                    <a:ea typeface="+mn-ea"/>
                    <a:cs typeface="+mn-cs"/>
                  </a:rPr>
                  <a:t> </a:t>
                </a:r>
                <a14:m>
                  <m:oMath xmlns:m="http://schemas.openxmlformats.org/officeDocument/2006/math">
                    <m:r>
                      <a:rPr kumimoji="0" lang="en-US" altLang="zh-CN" sz="1800" b="1" i="0"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𝐂</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covariance</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matrix</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of</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overall</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transmit</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 </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signal</m:t>
                    </m:r>
                    <m:r>
                      <m:rPr>
                        <m:nor/>
                      </m:rPr>
                      <a:rPr kumimoji="0" lang="en-US" altLang="zh-CN" sz="1800" b="0" i="0" u="none" strike="noStrike" kern="1200" cap="none" spc="0" normalizeH="0" baseline="0" noProof="0" dirty="0" smtClean="0">
                        <a:ln>
                          <a:noFill/>
                        </a:ln>
                        <a:solidFill>
                          <a:prstClr val="black"/>
                        </a:solidFill>
                        <a:effectLst/>
                        <a:uLnTx/>
                        <a:uFillTx/>
                        <a:latin typeface="Arial"/>
                        <a:ea typeface="+mn-ea"/>
                        <a:cs typeface="+mn-cs"/>
                      </a:rPr>
                      <m:t>;</m:t>
                    </m:r>
                  </m:oMath>
                </a14:m>
                <a:endParaRPr kumimoji="0" lang="en-US" altLang="zh-CN" sz="1800" b="0" i="0" u="none" strike="noStrike" kern="1200" cap="none" spc="0" normalizeH="0" baseline="0" noProof="0" dirty="0">
                  <a:ln>
                    <a:noFill/>
                  </a:ln>
                  <a:solidFill>
                    <a:prstClr val="black"/>
                  </a:solidFill>
                  <a:effectLst/>
                  <a:uLnTx/>
                  <a:uFillTx/>
                  <a:latin typeface="Euclid Math One" panose="05050601010101010101" pitchFamily="18" charset="2"/>
                  <a:ea typeface="+mn-ea"/>
                  <a:cs typeface="+mn-cs"/>
                </a:endParaRPr>
              </a:p>
              <a:p>
                <a:pPr marL="0" lvl="7" defTabSz="3023148">
                  <a:buClr>
                    <a:srgbClr val="004F9F"/>
                  </a:buClr>
                  <a:defRPr/>
                </a:pPr>
                <a:endParaRPr lang="en-GB" altLang="zh-CN" sz="1800" dirty="0">
                  <a:latin typeface="Euclid Math One" panose="05050601010101010101" pitchFamily="18" charset="2"/>
                  <a:cs typeface="Cavolini" panose="020B0502040204020203" pitchFamily="66" charset="0"/>
                </a:endParaRPr>
              </a:p>
              <a:p>
                <a:pPr marL="251639" lvl="7" indent="-251639" defTabSz="3023148">
                  <a:lnSpc>
                    <a:spcPct val="90000"/>
                  </a:lnSpc>
                  <a:buClr>
                    <a:srgbClr val="004F9F"/>
                  </a:buClr>
                  <a:buFont typeface="Arial" panose="020B0604020202020204" pitchFamily="34" charset="0"/>
                  <a:buChar char="•"/>
                  <a:defRPr/>
                </a:pPr>
                <a:r>
                  <a:rPr lang="en-GB" altLang="zh-CN" sz="2000" b="1" dirty="0">
                    <a:solidFill>
                      <a:srgbClr val="004F9F"/>
                    </a:solidFill>
                    <a:latin typeface="Arial"/>
                  </a:rPr>
                  <a:t>Radar constant-modulus constraint</a:t>
                </a: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a:t>
                </a:r>
                <a:endParaRPr lang="en-GB" altLang="zh-CN" sz="1800" dirty="0">
                  <a:latin typeface="Euclid Math One" panose="05050601010101010101" pitchFamily="18" charset="2"/>
                  <a:cs typeface="Cavolini" panose="020B0502040204020203" pitchFamily="66" charset="0"/>
                </a:endParaRPr>
              </a:p>
              <a:p>
                <a:pPr marL="285750" lvl="7" indent="-285750" defTabSz="3023148">
                  <a:buClr>
                    <a:srgbClr val="004F9F"/>
                  </a:buClr>
                  <a:buFont typeface="Wingdings" panose="05000000000000000000" pitchFamily="2" charset="2"/>
                  <a:buChar char="Ø"/>
                  <a:defRPr/>
                </a:pPr>
                <a:r>
                  <a:rPr lang="en-US" altLang="zh-CN" sz="1800" dirty="0"/>
                  <a:t>power fed to each antenna is the same</a:t>
                </a:r>
              </a:p>
              <a:p>
                <a:pPr marL="0" lvl="7" defTabSz="3023148">
                  <a:buClr>
                    <a:srgbClr val="004F9F"/>
                  </a:buClr>
                  <a:defRPr/>
                </a:pPr>
                <a:endParaRPr lang="en-GB" altLang="zh-CN" sz="1800" dirty="0">
                  <a:latin typeface="Euclid Math One" panose="05050601010101010101" pitchFamily="18" charset="2"/>
                  <a:cs typeface="Cavolini" panose="020B0502040204020203" pitchFamily="66" charset="0"/>
                </a:endParaRPr>
              </a:p>
              <a:p>
                <a:pPr marL="0" lvl="7" algn="just" defTabSz="3023148">
                  <a:lnSpc>
                    <a:spcPct val="90000"/>
                  </a:lnSpc>
                  <a:buClr>
                    <a:srgbClr val="004F9F"/>
                  </a:buClr>
                  <a:defRPr/>
                </a:pPr>
                <a:endParaRPr lang="en-US" altLang="zh-CN" sz="1800" dirty="0">
                  <a:latin typeface="Euclid Math One" panose="05050601010101010101" pitchFamily="18" charset="2"/>
                </a:endParaRPr>
              </a:p>
              <a:p>
                <a:pPr marL="285750" lvl="7" indent="-285750" algn="just" defTabSz="3023148">
                  <a:lnSpc>
                    <a:spcPct val="90000"/>
                  </a:lnSpc>
                  <a:buClr>
                    <a:srgbClr val="004F9F"/>
                  </a:buClr>
                  <a:buFont typeface="Wingdings" panose="05000000000000000000" pitchFamily="2" charset="2"/>
                  <a:buChar char="Ø"/>
                  <a:defRPr/>
                </a:pPr>
                <a:endParaRPr lang="en-US" altLang="zh-CN" sz="1800" dirty="0">
                  <a:latin typeface="Euclid Math One" panose="05050601010101010101" pitchFamily="18" charset="2"/>
                </a:endParaRPr>
              </a:p>
              <a:p>
                <a:pPr marL="285750" lvl="7" indent="-285750" algn="just" defTabSz="3023148">
                  <a:lnSpc>
                    <a:spcPct val="90000"/>
                  </a:lnSpc>
                  <a:buClr>
                    <a:srgbClr val="004F9F"/>
                  </a:buClr>
                  <a:buFont typeface="Wingdings" panose="05000000000000000000" pitchFamily="2" charset="2"/>
                  <a:buChar char="Ø"/>
                  <a:defRPr/>
                </a:pPr>
                <a:endParaRPr lang="en-US" altLang="zh-CN" sz="1800" dirty="0">
                  <a:latin typeface="Euclid Math One" panose="05050601010101010101" pitchFamily="18" charset="2"/>
                </a:endParaRPr>
              </a:p>
              <a:p>
                <a:pPr marL="285750" lvl="7" indent="-285750" algn="just" defTabSz="3023148">
                  <a:lnSpc>
                    <a:spcPct val="90000"/>
                  </a:lnSpc>
                  <a:buClr>
                    <a:srgbClr val="004F9F"/>
                  </a:buClr>
                  <a:buFont typeface="Wingdings" panose="05000000000000000000" pitchFamily="2" charset="2"/>
                  <a:buChar char="Ø"/>
                  <a:defRPr/>
                </a:pPr>
                <a:endParaRPr lang="en-US" altLang="zh-CN" sz="1800" dirty="0">
                  <a:latin typeface="Euclid Math One" panose="05050601010101010101" pitchFamily="18" charset="2"/>
                </a:endParaRPr>
              </a:p>
              <a:p>
                <a:pPr marL="285750" lvl="7" indent="-285750" defTabSz="3023148">
                  <a:lnSpc>
                    <a:spcPct val="90000"/>
                  </a:lnSpc>
                  <a:buClr>
                    <a:srgbClr val="004F9F"/>
                  </a:buClr>
                  <a:buFont typeface="Wingdings" panose="05000000000000000000" pitchFamily="2" charset="2"/>
                  <a:buChar char="Ø"/>
                  <a:defRPr/>
                </a:pPr>
                <a:endParaRPr lang="en-US" altLang="zh-CN" sz="1800" dirty="0">
                  <a:latin typeface="Euclid Math One" panose="05050601010101010101" pitchFamily="18" charset="2"/>
                </a:endParaRPr>
              </a:p>
              <a:p>
                <a:pPr marL="0" lvl="7" defTabSz="3023148">
                  <a:lnSpc>
                    <a:spcPct val="90000"/>
                  </a:lnSpc>
                  <a:buClr>
                    <a:srgbClr val="004F9F"/>
                  </a:buClr>
                  <a:defRPr/>
                </a:pPr>
                <a:r>
                  <a:rPr lang="en-GB" altLang="zh-CN" sz="1800" dirty="0">
                    <a:solidFill>
                      <a:schemeClr val="tx1">
                        <a:lumMod val="95000"/>
                        <a:lumOff val="5000"/>
                      </a:schemeClr>
                    </a:solidFill>
                    <a:latin typeface="Euclid Math One" panose="05050601010101010101" pitchFamily="18" charset="2"/>
                    <a:cs typeface="Cavolini" panose="020B0502040204020203" pitchFamily="66" charset="0"/>
                  </a:rPr>
                  <a:t>da</a:t>
                </a:r>
              </a:p>
            </p:txBody>
          </p:sp>
        </mc:Choice>
        <mc:Fallback xmlns="">
          <p:sp>
            <p:nvSpPr>
              <p:cNvPr id="82" name="文本框 81">
                <a:extLst>
                  <a:ext uri="{FF2B5EF4-FFF2-40B4-BE49-F238E27FC236}">
                    <a16:creationId xmlns:a16="http://schemas.microsoft.com/office/drawing/2014/main" id="{950778B8-FE0C-455F-AB59-A89BD7002F03}"/>
                  </a:ext>
                </a:extLst>
              </p:cNvPr>
              <p:cNvSpPr txBox="1">
                <a:spLocks noRot="1" noChangeAspect="1" noMove="1" noResize="1" noEditPoints="1" noAdjustHandles="1" noChangeArrowheads="1" noChangeShapeType="1" noTextEdit="1"/>
              </p:cNvSpPr>
              <p:nvPr/>
            </p:nvSpPr>
            <p:spPr>
              <a:xfrm>
                <a:off x="655736" y="11677084"/>
                <a:ext cx="6422325" cy="6517723"/>
              </a:xfrm>
              <a:prstGeom prst="rect">
                <a:avLst/>
              </a:prstGeom>
              <a:blipFill>
                <a:blip r:embed="rId3"/>
                <a:stretch>
                  <a:fillRect l="-2279" t="-1590" b="-27128"/>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F7CD0047-2F89-42CD-ABFB-1C2A0CDA463F}"/>
              </a:ext>
            </a:extLst>
          </p:cNvPr>
          <p:cNvSpPr txBox="1"/>
          <p:nvPr/>
        </p:nvSpPr>
        <p:spPr>
          <a:xfrm>
            <a:off x="1805636" y="18356558"/>
            <a:ext cx="1909823" cy="359112"/>
          </a:xfrm>
          <a:prstGeom prst="rect">
            <a:avLst/>
          </a:prstGeom>
          <a:noFill/>
        </p:spPr>
        <p:txBody>
          <a:bodyPr wrap="none" lIns="0" tIns="0" rIns="0" bIns="0" rtlCol="0">
            <a:noAutofit/>
          </a:bodyPr>
          <a:lstStyle/>
          <a:p>
            <a:pPr marL="0" lvl="7" defTabSz="3023148">
              <a:lnSpc>
                <a:spcPct val="90000"/>
              </a:lnSpc>
              <a:buClr>
                <a:srgbClr val="004F9F"/>
              </a:buClr>
              <a:defRPr/>
            </a:pPr>
            <a:r>
              <a:rPr lang="en-US" altLang="zh-CN" sz="1600" dirty="0"/>
              <a:t>Separated: </a:t>
            </a:r>
            <a:endParaRPr lang="zh-CN" altLang="en-US" sz="1600" dirty="0"/>
          </a:p>
        </p:txBody>
      </p:sp>
      <mc:AlternateContent xmlns:mc="http://schemas.openxmlformats.org/markup-compatibility/2006" xmlns:a14="http://schemas.microsoft.com/office/drawing/2010/main">
        <mc:Choice Requires="a14">
          <p:sp>
            <p:nvSpPr>
              <p:cNvPr id="83" name="文本框 82">
                <a:extLst>
                  <a:ext uri="{FF2B5EF4-FFF2-40B4-BE49-F238E27FC236}">
                    <a16:creationId xmlns:a16="http://schemas.microsoft.com/office/drawing/2014/main" id="{212CD4C9-7A03-4A0D-B3D6-47BC72775CA0}"/>
                  </a:ext>
                </a:extLst>
              </p:cNvPr>
              <p:cNvSpPr txBox="1"/>
              <p:nvPr/>
            </p:nvSpPr>
            <p:spPr>
              <a:xfrm>
                <a:off x="2863390" y="18247705"/>
                <a:ext cx="1909823" cy="359112"/>
              </a:xfrm>
              <a:prstGeom prst="rect">
                <a:avLst/>
              </a:prstGeom>
              <a:noFill/>
            </p:spPr>
            <p:txBody>
              <a:bodyPr wrap="none" lIns="0" tIns="0" rIns="0" bIns="0" rtlCol="0">
                <a:noAutofit/>
              </a:bodyPr>
              <a:lstStyle/>
              <a:p>
                <a:pPr marL="0" lvl="7" defTabSz="3023148">
                  <a:lnSpc>
                    <a:spcPct val="90000"/>
                  </a:lnSpc>
                  <a:buClr>
                    <a:srgbClr val="004F9F"/>
                  </a:buClr>
                  <a:defRPr/>
                </a:pPr>
                <a14:m>
                  <m:oMathPara xmlns:m="http://schemas.openxmlformats.org/officeDocument/2006/math">
                    <m:oMathParaPr>
                      <m:jc m:val="centerGroup"/>
                    </m:oMathParaPr>
                    <m:oMath xmlns:m="http://schemas.openxmlformats.org/officeDocument/2006/math">
                      <m:r>
                        <m:rPr>
                          <m:sty m:val="p"/>
                        </m:rPr>
                        <a:rPr lang="en-US" altLang="zh-CN" sz="1600" b="0" i="0" smtClean="0">
                          <a:latin typeface="Cambria Math" panose="02040503050406030204" pitchFamily="18" charset="0"/>
                        </a:rPr>
                        <m:t>diag</m:t>
                      </m:r>
                      <m:d>
                        <m:dPr>
                          <m:ctrlPr>
                            <a:rPr lang="en-US" altLang="zh-CN" sz="1600" b="0" i="1" smtClean="0">
                              <a:latin typeface="Cambria Math" panose="02040503050406030204" pitchFamily="18" charset="0"/>
                            </a:rPr>
                          </m:ctrlPr>
                        </m:dPr>
                        <m:e>
                          <m:sSub>
                            <m:sSubPr>
                              <m:ctrlPr>
                                <a:rPr lang="en-US" altLang="zh-CN" sz="1600" b="1" i="1" smtClean="0">
                                  <a:latin typeface="Cambria Math" panose="02040503050406030204" pitchFamily="18" charset="0"/>
                                </a:rPr>
                              </m:ctrlPr>
                            </m:sSubPr>
                            <m:e>
                              <m:r>
                                <a:rPr lang="en-US" altLang="zh-CN" sz="1600" b="1" i="0" smtClean="0">
                                  <a:latin typeface="Cambria Math" panose="02040503050406030204" pitchFamily="18" charset="0"/>
                                </a:rPr>
                                <m:t>𝐑</m:t>
                              </m:r>
                            </m:e>
                            <m:sub>
                              <m:r>
                                <a:rPr lang="en-US" altLang="zh-CN" sz="1600" b="1" i="0" smtClean="0">
                                  <a:latin typeface="Cambria Math" panose="02040503050406030204" pitchFamily="18" charset="0"/>
                                </a:rPr>
                                <m:t>𝐪</m:t>
                              </m:r>
                            </m:sub>
                          </m:sSub>
                        </m:e>
                      </m:d>
                      <m:r>
                        <a:rPr lang="en-US" altLang="zh-CN" sz="1600" b="0" i="1" smtClean="0">
                          <a:latin typeface="Cambria Math" panose="02040503050406030204" pitchFamily="18" charset="0"/>
                        </a:rPr>
                        <m:t>= </m:t>
                      </m:r>
                      <m:f>
                        <m:fPr>
                          <m:ctrlPr>
                            <a:rPr lang="en-US" altLang="zh-CN" sz="1600" b="0" i="1" smtClean="0">
                              <a:latin typeface="Cambria Math" panose="02040503050406030204" pitchFamily="18" charset="0"/>
                            </a:rPr>
                          </m:ctrlPr>
                        </m:fPr>
                        <m:num>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𝑃</m:t>
                              </m:r>
                            </m:e>
                            <m:sub>
                              <m:r>
                                <a:rPr lang="en-US" altLang="zh-CN" sz="1600" b="0" i="1" smtClean="0">
                                  <a:latin typeface="Cambria Math" panose="02040503050406030204" pitchFamily="18" charset="0"/>
                                </a:rPr>
                                <m:t>𝑟</m:t>
                              </m:r>
                            </m:sub>
                          </m:sSub>
                        </m:num>
                        <m:den>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r>
                                <a:rPr lang="en-US" altLang="zh-CN" sz="1600" b="0" i="1" smtClean="0">
                                  <a:latin typeface="Cambria Math" panose="02040503050406030204" pitchFamily="18" charset="0"/>
                                </a:rPr>
                                <m:t>𝑟</m:t>
                              </m:r>
                            </m:sub>
                          </m:sSub>
                        </m:den>
                      </m:f>
                      <m:sSup>
                        <m:sSupPr>
                          <m:ctrlPr>
                            <a:rPr lang="en-US" altLang="zh-CN" sz="1600" b="0" i="1" smtClean="0">
                              <a:latin typeface="Cambria Math" panose="02040503050406030204" pitchFamily="18" charset="0"/>
                            </a:rPr>
                          </m:ctrlPr>
                        </m:sSupPr>
                        <m:e>
                          <m:r>
                            <a:rPr lang="en-US" altLang="zh-CN" sz="1600" b="1" i="0" smtClean="0">
                              <a:latin typeface="Cambria Math" panose="02040503050406030204" pitchFamily="18" charset="0"/>
                            </a:rPr>
                            <m:t>𝟏</m:t>
                          </m:r>
                        </m:e>
                        <m:sup>
                          <m:sSub>
                            <m:sSubPr>
                              <m:ctrlPr>
                                <a:rPr lang="en-US" altLang="zh-CN" sz="1600" b="0" i="1" smtClean="0">
                                  <a:latin typeface="Cambria Math" panose="02040503050406030204" pitchFamily="18" charset="0"/>
                                </a:rPr>
                              </m:ctrlPr>
                            </m:sSubPr>
                            <m:e>
                              <m:r>
                                <a:rPr lang="en-US" altLang="zh-CN" sz="1600" b="0" i="1" smtClean="0">
                                  <a:latin typeface="Cambria Math" panose="02040503050406030204" pitchFamily="18" charset="0"/>
                                </a:rPr>
                                <m:t>𝑀</m:t>
                              </m:r>
                            </m:e>
                            <m:sub>
                              <m:r>
                                <a:rPr lang="en-US" altLang="zh-CN" sz="1600" b="0" i="1" smtClean="0">
                                  <a:latin typeface="Cambria Math" panose="02040503050406030204" pitchFamily="18" charset="0"/>
                                </a:rPr>
                                <m:t>𝑟</m:t>
                              </m:r>
                            </m:sub>
                          </m:sSub>
                          <m:r>
                            <a:rPr lang="en-US" altLang="zh-CN" sz="1600" b="0" i="1" smtClean="0">
                              <a:latin typeface="Cambria Math" panose="02040503050406030204" pitchFamily="18" charset="0"/>
                            </a:rPr>
                            <m:t>×1</m:t>
                          </m:r>
                        </m:sup>
                      </m:sSup>
                    </m:oMath>
                  </m:oMathPara>
                </a14:m>
                <a:endParaRPr lang="zh-CN" altLang="en-US" sz="1600" dirty="0"/>
              </a:p>
            </p:txBody>
          </p:sp>
        </mc:Choice>
        <mc:Fallback xmlns="">
          <p:sp>
            <p:nvSpPr>
              <p:cNvPr id="83" name="文本框 82">
                <a:extLst>
                  <a:ext uri="{FF2B5EF4-FFF2-40B4-BE49-F238E27FC236}">
                    <a16:creationId xmlns:a16="http://schemas.microsoft.com/office/drawing/2014/main" id="{212CD4C9-7A03-4A0D-B3D6-47BC72775CA0}"/>
                  </a:ext>
                </a:extLst>
              </p:cNvPr>
              <p:cNvSpPr txBox="1">
                <a:spLocks noRot="1" noChangeAspect="1" noMove="1" noResize="1" noEditPoints="1" noAdjustHandles="1" noChangeArrowheads="1" noChangeShapeType="1" noTextEdit="1"/>
              </p:cNvSpPr>
              <p:nvPr/>
            </p:nvSpPr>
            <p:spPr>
              <a:xfrm>
                <a:off x="2863390" y="18247705"/>
                <a:ext cx="1909823" cy="359112"/>
              </a:xfrm>
              <a:prstGeom prst="rect">
                <a:avLst/>
              </a:prstGeom>
              <a:blipFill>
                <a:blip r:embed="rId4"/>
                <a:stretch>
                  <a:fillRect l="-5112" t="-11864" r="-2556" b="-38983"/>
                </a:stretch>
              </a:blipFill>
            </p:spPr>
            <p:txBody>
              <a:bodyPr/>
              <a:lstStyle/>
              <a:p>
                <a:r>
                  <a:rPr lang="zh-CN" altLang="en-US">
                    <a:noFill/>
                  </a:rPr>
                  <a:t> </a:t>
                </a:r>
              </a:p>
            </p:txBody>
          </p:sp>
        </mc:Fallback>
      </mc:AlternateContent>
      <p:sp>
        <p:nvSpPr>
          <p:cNvPr id="84" name="文本框 83">
            <a:extLst>
              <a:ext uri="{FF2B5EF4-FFF2-40B4-BE49-F238E27FC236}">
                <a16:creationId xmlns:a16="http://schemas.microsoft.com/office/drawing/2014/main" id="{D6F83091-2FE1-4139-B042-F980397BE7B9}"/>
              </a:ext>
            </a:extLst>
          </p:cNvPr>
          <p:cNvSpPr txBox="1"/>
          <p:nvPr/>
        </p:nvSpPr>
        <p:spPr>
          <a:xfrm>
            <a:off x="1805635" y="19102978"/>
            <a:ext cx="1909823" cy="359112"/>
          </a:xfrm>
          <a:prstGeom prst="rect">
            <a:avLst/>
          </a:prstGeom>
          <a:noFill/>
        </p:spPr>
        <p:txBody>
          <a:bodyPr wrap="none" lIns="0" tIns="0" rIns="0" bIns="0" rtlCol="0">
            <a:noAutofit/>
          </a:bodyPr>
          <a:lstStyle/>
          <a:p>
            <a:pPr marL="0" lvl="7" defTabSz="3023148">
              <a:lnSpc>
                <a:spcPct val="90000"/>
              </a:lnSpc>
              <a:buClr>
                <a:srgbClr val="004F9F"/>
              </a:buClr>
              <a:defRPr/>
            </a:pPr>
            <a:r>
              <a:rPr lang="en-US" altLang="zh-CN" sz="1600" dirty="0"/>
              <a:t>Shared: </a:t>
            </a:r>
            <a:endParaRPr lang="zh-CN" altLang="en-US" sz="1600" dirty="0"/>
          </a:p>
        </p:txBody>
      </p:sp>
      <mc:AlternateContent xmlns:mc="http://schemas.openxmlformats.org/markup-compatibility/2006" xmlns:a14="http://schemas.microsoft.com/office/drawing/2010/main">
        <mc:Choice Requires="a14">
          <p:sp>
            <p:nvSpPr>
              <p:cNvPr id="85" name="文本框 84">
                <a:extLst>
                  <a:ext uri="{FF2B5EF4-FFF2-40B4-BE49-F238E27FC236}">
                    <a16:creationId xmlns:a16="http://schemas.microsoft.com/office/drawing/2014/main" id="{1003D81F-1EF2-42F7-98D3-24A3B8AA0890}"/>
                  </a:ext>
                </a:extLst>
              </p:cNvPr>
              <p:cNvSpPr txBox="1"/>
              <p:nvPr/>
            </p:nvSpPr>
            <p:spPr>
              <a:xfrm>
                <a:off x="2760546" y="18850706"/>
                <a:ext cx="2639110" cy="851185"/>
              </a:xfrm>
              <a:prstGeom prst="rect">
                <a:avLst/>
              </a:prstGeom>
              <a:noFill/>
            </p:spPr>
            <p:txBody>
              <a:bodyPr wrap="none" lIns="0" tIns="0" rIns="0" bIns="0" rtlCol="0">
                <a:noAutofit/>
              </a:bodyPr>
              <a:lstStyle/>
              <a:p>
                <a:pPr marL="0" lvl="7" defTabSz="3023148">
                  <a:lnSpc>
                    <a:spcPct val="90000"/>
                  </a:lnSpc>
                  <a:buClr>
                    <a:srgbClr val="004F9F"/>
                  </a:buClr>
                  <a:defRPr/>
                </a:pPr>
                <a14:m>
                  <m:oMathPara xmlns:m="http://schemas.openxmlformats.org/officeDocument/2006/math">
                    <m:oMathParaPr>
                      <m:jc m:val="centerGroup"/>
                    </m:oMathParaPr>
                    <m:oMath xmlns:m="http://schemas.openxmlformats.org/officeDocument/2006/math">
                      <m:r>
                        <m:rPr>
                          <m:sty m:val="p"/>
                        </m:rPr>
                        <a:rPr lang="en-US" altLang="zh-CN" sz="1600" b="0" i="0" smtClean="0">
                          <a:latin typeface="Cambria Math" panose="02040503050406030204" pitchFamily="18" charset="0"/>
                        </a:rPr>
                        <m:t>diag</m:t>
                      </m:r>
                      <m:d>
                        <m:dPr>
                          <m:ctrlPr>
                            <a:rPr lang="en-US" altLang="zh-CN" sz="1600" b="0" i="1" smtClean="0">
                              <a:latin typeface="Cambria Math" panose="02040503050406030204" pitchFamily="18" charset="0"/>
                            </a:rPr>
                          </m:ctrlPr>
                        </m:dPr>
                        <m:e>
                          <m:nary>
                            <m:naryPr>
                              <m:chr m:val="∑"/>
                              <m:ctrlPr>
                                <a:rPr lang="en-US" altLang="zh-CN" sz="1600" b="0" i="1" smtClean="0">
                                  <a:latin typeface="Cambria Math" panose="02040503050406030204" pitchFamily="18" charset="0"/>
                                </a:rPr>
                              </m:ctrlPr>
                            </m:naryPr>
                            <m:sub>
                              <m:r>
                                <m:rPr>
                                  <m:brk m:alnAt="23"/>
                                </m:rPr>
                                <a:rPr lang="en-US" altLang="zh-CN" sz="1600" b="0" i="1" smtClean="0">
                                  <a:latin typeface="Cambria Math" panose="02040503050406030204" pitchFamily="18" charset="0"/>
                                </a:rPr>
                                <m:t>𝑘</m:t>
                              </m:r>
                              <m:r>
                                <a:rPr lang="en-US" altLang="zh-CN" sz="1600" b="0" i="1" smtClean="0">
                                  <a:latin typeface="Cambria Math" panose="02040503050406030204" pitchFamily="18" charset="0"/>
                                </a:rPr>
                                <m:t>=1</m:t>
                              </m:r>
                            </m:sub>
                            <m:sup>
                              <m:r>
                                <a:rPr lang="en-US" altLang="zh-CN" sz="1600" b="0" i="1" smtClean="0">
                                  <a:latin typeface="Cambria Math" panose="02040503050406030204" pitchFamily="18" charset="0"/>
                                </a:rPr>
                                <m:t>𝐾</m:t>
                              </m:r>
                            </m:sup>
                            <m:e>
                              <m:sSub>
                                <m:sSubPr>
                                  <m:ctrlPr>
                                    <a:rPr lang="en-US" altLang="zh-CN" sz="1600" b="0" i="1" smtClean="0">
                                      <a:latin typeface="Cambria Math" panose="02040503050406030204" pitchFamily="18" charset="0"/>
                                    </a:rPr>
                                  </m:ctrlPr>
                                </m:sSubPr>
                                <m:e>
                                  <m:r>
                                    <a:rPr lang="en-US" altLang="zh-CN" sz="1600" b="1" i="0" smtClean="0">
                                      <a:latin typeface="Cambria Math" panose="02040503050406030204" pitchFamily="18" charset="0"/>
                                    </a:rPr>
                                    <m:t>𝐩</m:t>
                                  </m:r>
                                </m:e>
                                <m:sub>
                                  <m:r>
                                    <a:rPr lang="en-US" altLang="zh-CN" sz="1600" b="0" i="1" smtClean="0">
                                      <a:latin typeface="Cambria Math" panose="02040503050406030204" pitchFamily="18" charset="0"/>
                                    </a:rPr>
                                    <m:t>𝑘</m:t>
                                  </m:r>
                                </m:sub>
                              </m:sSub>
                              <m:sSubSup>
                                <m:sSubSupPr>
                                  <m:ctrlPr>
                                    <a:rPr lang="en-US" altLang="zh-CN" sz="1600" b="0" i="1" smtClean="0">
                                      <a:latin typeface="Cambria Math" panose="02040503050406030204" pitchFamily="18" charset="0"/>
                                    </a:rPr>
                                  </m:ctrlPr>
                                </m:sSubSupPr>
                                <m:e>
                                  <m:r>
                                    <a:rPr lang="en-US" altLang="zh-CN" sz="1600" b="1" i="0" smtClean="0">
                                      <a:latin typeface="Cambria Math" panose="02040503050406030204" pitchFamily="18" charset="0"/>
                                    </a:rPr>
                                    <m:t>𝐩</m:t>
                                  </m:r>
                                </m:e>
                                <m:sub>
                                  <m:r>
                                    <a:rPr lang="en-US" altLang="zh-CN" sz="1600" b="0" i="1" smtClean="0">
                                      <a:latin typeface="Cambria Math" panose="02040503050406030204" pitchFamily="18" charset="0"/>
                                    </a:rPr>
                                    <m:t>𝑘</m:t>
                                  </m:r>
                                </m:sub>
                                <m:sup>
                                  <m:r>
                                    <a:rPr lang="en-US" altLang="zh-CN" sz="1600" b="0" i="1" smtClean="0">
                                      <a:latin typeface="Cambria Math" panose="02040503050406030204" pitchFamily="18" charset="0"/>
                                    </a:rPr>
                                    <m:t>𝐻</m:t>
                                  </m:r>
                                </m:sup>
                              </m:sSubSup>
                            </m:e>
                          </m:nary>
                        </m:e>
                      </m:d>
                      <m:r>
                        <a:rPr lang="en-US" altLang="zh-CN" sz="1600" b="0" i="1" smtClean="0">
                          <a:latin typeface="Cambria Math" panose="02040503050406030204" pitchFamily="18" charset="0"/>
                        </a:rPr>
                        <m:t>= </m:t>
                      </m:r>
                      <m:f>
                        <m:fPr>
                          <m:ctrlPr>
                            <a:rPr lang="en-US" altLang="zh-CN" sz="1600" b="0" i="1" smtClean="0">
                              <a:latin typeface="Cambria Math" panose="02040503050406030204" pitchFamily="18" charset="0"/>
                            </a:rPr>
                          </m:ctrlPr>
                        </m:fPr>
                        <m:num>
                          <m:r>
                            <a:rPr lang="en-US" altLang="zh-CN" sz="1600" b="0" i="1" smtClean="0">
                              <a:latin typeface="Cambria Math" panose="02040503050406030204" pitchFamily="18" charset="0"/>
                            </a:rPr>
                            <m:t>𝑃</m:t>
                          </m:r>
                        </m:num>
                        <m:den>
                          <m:r>
                            <a:rPr lang="en-US" altLang="zh-CN" sz="1600" b="0" i="1" smtClean="0">
                              <a:latin typeface="Cambria Math" panose="02040503050406030204" pitchFamily="18" charset="0"/>
                            </a:rPr>
                            <m:t>𝑀</m:t>
                          </m:r>
                        </m:den>
                      </m:f>
                      <m:sSup>
                        <m:sSupPr>
                          <m:ctrlPr>
                            <a:rPr lang="en-US" altLang="zh-CN" sz="1600" b="0" i="1" smtClean="0">
                              <a:latin typeface="Cambria Math" panose="02040503050406030204" pitchFamily="18" charset="0"/>
                            </a:rPr>
                          </m:ctrlPr>
                        </m:sSupPr>
                        <m:e>
                          <m:r>
                            <a:rPr lang="en-US" altLang="zh-CN" sz="1600" b="1" i="0" smtClean="0">
                              <a:latin typeface="Cambria Math" panose="02040503050406030204" pitchFamily="18" charset="0"/>
                            </a:rPr>
                            <m:t>𝟏</m:t>
                          </m:r>
                        </m:e>
                        <m:sup>
                          <m:r>
                            <a:rPr lang="en-US" altLang="zh-CN" sz="1600" b="0" i="1" smtClean="0">
                              <a:latin typeface="Cambria Math" panose="02040503050406030204" pitchFamily="18" charset="0"/>
                            </a:rPr>
                            <m:t>𝑀</m:t>
                          </m:r>
                          <m:r>
                            <a:rPr lang="en-US" altLang="zh-CN" sz="1600" b="0" i="1" smtClean="0">
                              <a:latin typeface="Cambria Math" panose="02040503050406030204" pitchFamily="18" charset="0"/>
                            </a:rPr>
                            <m:t>×1</m:t>
                          </m:r>
                        </m:sup>
                      </m:sSup>
                    </m:oMath>
                  </m:oMathPara>
                </a14:m>
                <a:endParaRPr lang="zh-CN" altLang="en-US" sz="1600" dirty="0"/>
              </a:p>
            </p:txBody>
          </p:sp>
        </mc:Choice>
        <mc:Fallback xmlns="">
          <p:sp>
            <p:nvSpPr>
              <p:cNvPr id="85" name="文本框 84">
                <a:extLst>
                  <a:ext uri="{FF2B5EF4-FFF2-40B4-BE49-F238E27FC236}">
                    <a16:creationId xmlns:a16="http://schemas.microsoft.com/office/drawing/2014/main" id="{1003D81F-1EF2-42F7-98D3-24A3B8AA0890}"/>
                  </a:ext>
                </a:extLst>
              </p:cNvPr>
              <p:cNvSpPr txBox="1">
                <a:spLocks noRot="1" noChangeAspect="1" noMove="1" noResize="1" noEditPoints="1" noAdjustHandles="1" noChangeArrowheads="1" noChangeShapeType="1" noTextEdit="1"/>
              </p:cNvSpPr>
              <p:nvPr/>
            </p:nvSpPr>
            <p:spPr>
              <a:xfrm>
                <a:off x="2760546" y="18850706"/>
                <a:ext cx="2639110" cy="851185"/>
              </a:xfrm>
              <a:prstGeom prst="rect">
                <a:avLst/>
              </a:prstGeom>
              <a:blipFill>
                <a:blip r:embed="rId5"/>
                <a:stretch>
                  <a:fillRect t="-2143"/>
                </a:stretch>
              </a:blipFill>
            </p:spPr>
            <p:txBody>
              <a:bodyPr/>
              <a:lstStyle/>
              <a:p>
                <a:r>
                  <a:rPr lang="zh-CN" altLang="en-US">
                    <a:noFill/>
                  </a:rPr>
                  <a:t> </a:t>
                </a:r>
              </a:p>
            </p:txBody>
          </p:sp>
        </mc:Fallback>
      </mc:AlternateContent>
      <p:sp>
        <p:nvSpPr>
          <p:cNvPr id="86" name="矩形 85">
            <a:extLst>
              <a:ext uri="{FF2B5EF4-FFF2-40B4-BE49-F238E27FC236}">
                <a16:creationId xmlns:a16="http://schemas.microsoft.com/office/drawing/2014/main" id="{3EE3B5A7-025A-412C-900B-7F792EED8CA2}"/>
              </a:ext>
            </a:extLst>
          </p:cNvPr>
          <p:cNvSpPr/>
          <p:nvPr/>
        </p:nvSpPr>
        <p:spPr>
          <a:xfrm>
            <a:off x="7279532" y="10809852"/>
            <a:ext cx="13598089" cy="9190522"/>
          </a:xfrm>
          <a:prstGeom prst="rect">
            <a:avLst/>
          </a:prstGeom>
          <a:noFill/>
          <a:ln w="19050">
            <a:solidFill>
              <a:srgbClr val="183C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87" name="矩形 86">
            <a:extLst>
              <a:ext uri="{FF2B5EF4-FFF2-40B4-BE49-F238E27FC236}">
                <a16:creationId xmlns:a16="http://schemas.microsoft.com/office/drawing/2014/main" id="{BEC6DE9F-AEC0-4E83-AF4F-B5CE41D9978D}"/>
              </a:ext>
            </a:extLst>
          </p:cNvPr>
          <p:cNvSpPr/>
          <p:nvPr/>
        </p:nvSpPr>
        <p:spPr>
          <a:xfrm>
            <a:off x="7279532" y="10809850"/>
            <a:ext cx="13598089" cy="679132"/>
          </a:xfrm>
          <a:prstGeom prst="rect">
            <a:avLst/>
          </a:prstGeom>
          <a:solidFill>
            <a:srgbClr val="1528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88" name="文本框 87">
            <a:extLst>
              <a:ext uri="{FF2B5EF4-FFF2-40B4-BE49-F238E27FC236}">
                <a16:creationId xmlns:a16="http://schemas.microsoft.com/office/drawing/2014/main" id="{97877E39-A322-4C85-94A8-369C1C96B594}"/>
              </a:ext>
            </a:extLst>
          </p:cNvPr>
          <p:cNvSpPr txBox="1"/>
          <p:nvPr/>
        </p:nvSpPr>
        <p:spPr>
          <a:xfrm>
            <a:off x="7605342" y="10944272"/>
            <a:ext cx="13110055" cy="841850"/>
          </a:xfrm>
          <a:prstGeom prst="rect">
            <a:avLst/>
          </a:prstGeom>
          <a:noFill/>
        </p:spPr>
        <p:txBody>
          <a:bodyPr wrap="square" lIns="0" tIns="0" rIns="0" bIns="0" rtlCol="0">
            <a:noAutofit/>
          </a:bodyPr>
          <a:lstStyle/>
          <a:p>
            <a:pPr algn="l">
              <a:lnSpc>
                <a:spcPct val="90000"/>
              </a:lnSpc>
            </a:pPr>
            <a:r>
              <a:rPr lang="en-US" altLang="zh-CN" sz="3200" b="1" dirty="0">
                <a:solidFill>
                  <a:schemeClr val="bg1"/>
                </a:solidFill>
              </a:rPr>
              <a:t>Algorithm for WSR and Probing Power Maximization </a:t>
            </a:r>
            <a:endParaRPr lang="zh-CN" altLang="en-US" sz="3200" b="1" dirty="0">
              <a:solidFill>
                <a:schemeClr val="bg1"/>
              </a:solidFill>
            </a:endParaRPr>
          </a:p>
        </p:txBody>
      </p:sp>
      <p:sp>
        <p:nvSpPr>
          <p:cNvPr id="98" name="矩形 97">
            <a:extLst>
              <a:ext uri="{FF2B5EF4-FFF2-40B4-BE49-F238E27FC236}">
                <a16:creationId xmlns:a16="http://schemas.microsoft.com/office/drawing/2014/main" id="{3CDE1DF6-690B-4F2F-8C88-FC819C19F677}"/>
              </a:ext>
            </a:extLst>
          </p:cNvPr>
          <p:cNvSpPr/>
          <p:nvPr/>
        </p:nvSpPr>
        <p:spPr>
          <a:xfrm>
            <a:off x="21106184" y="4736928"/>
            <a:ext cx="8761871" cy="15263446"/>
          </a:xfrm>
          <a:prstGeom prst="rect">
            <a:avLst/>
          </a:prstGeom>
          <a:noFill/>
          <a:ln w="19050">
            <a:solidFill>
              <a:srgbClr val="183C6A"/>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99" name="矩形 98">
            <a:extLst>
              <a:ext uri="{FF2B5EF4-FFF2-40B4-BE49-F238E27FC236}">
                <a16:creationId xmlns:a16="http://schemas.microsoft.com/office/drawing/2014/main" id="{C200710D-7B25-4FF5-8741-93DBBFF0B307}"/>
              </a:ext>
            </a:extLst>
          </p:cNvPr>
          <p:cNvSpPr/>
          <p:nvPr/>
        </p:nvSpPr>
        <p:spPr>
          <a:xfrm>
            <a:off x="21117547" y="4751448"/>
            <a:ext cx="8750507" cy="635085"/>
          </a:xfrm>
          <a:prstGeom prst="rect">
            <a:avLst/>
          </a:prstGeom>
          <a:solidFill>
            <a:srgbClr val="15284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2400" dirty="0">
              <a:solidFill>
                <a:schemeClr val="bg1"/>
              </a:solidFill>
            </a:endParaRPr>
          </a:p>
        </p:txBody>
      </p:sp>
      <p:sp>
        <p:nvSpPr>
          <p:cNvPr id="100" name="文本框 99">
            <a:extLst>
              <a:ext uri="{FF2B5EF4-FFF2-40B4-BE49-F238E27FC236}">
                <a16:creationId xmlns:a16="http://schemas.microsoft.com/office/drawing/2014/main" id="{00082272-C256-4223-8FB9-FABFB4BAD354}"/>
              </a:ext>
            </a:extLst>
          </p:cNvPr>
          <p:cNvSpPr txBox="1"/>
          <p:nvPr/>
        </p:nvSpPr>
        <p:spPr>
          <a:xfrm>
            <a:off x="21311837" y="4859990"/>
            <a:ext cx="4298609" cy="895322"/>
          </a:xfrm>
          <a:prstGeom prst="rect">
            <a:avLst/>
          </a:prstGeom>
          <a:noFill/>
        </p:spPr>
        <p:txBody>
          <a:bodyPr wrap="square" lIns="0" tIns="0" rIns="0" bIns="0" rtlCol="0">
            <a:noAutofit/>
          </a:bodyPr>
          <a:lstStyle/>
          <a:p>
            <a:pPr algn="l">
              <a:lnSpc>
                <a:spcPct val="90000"/>
              </a:lnSpc>
            </a:pPr>
            <a:r>
              <a:rPr lang="en-US" altLang="zh-CN" sz="3200" b="1" dirty="0">
                <a:solidFill>
                  <a:schemeClr val="bg1"/>
                </a:solidFill>
              </a:rPr>
              <a:t>Simulation </a:t>
            </a:r>
            <a:r>
              <a:rPr lang="en-US" altLang="zh-CN" sz="3200" b="1" dirty="0" err="1">
                <a:solidFill>
                  <a:schemeClr val="bg1"/>
                </a:solidFill>
              </a:rPr>
              <a:t>Rsults</a:t>
            </a:r>
            <a:endParaRPr lang="zh-CN" altLang="en-US" sz="3200" b="1" dirty="0">
              <a:solidFill>
                <a:schemeClr val="bg1"/>
              </a:solidFill>
            </a:endParaRPr>
          </a:p>
        </p:txBody>
      </p:sp>
      <p:grpSp>
        <p:nvGrpSpPr>
          <p:cNvPr id="117" name="组合 116">
            <a:extLst>
              <a:ext uri="{FF2B5EF4-FFF2-40B4-BE49-F238E27FC236}">
                <a16:creationId xmlns:a16="http://schemas.microsoft.com/office/drawing/2014/main" id="{5856734C-2388-4A65-A14F-046BE0622299}"/>
              </a:ext>
            </a:extLst>
          </p:cNvPr>
          <p:cNvGrpSpPr/>
          <p:nvPr/>
        </p:nvGrpSpPr>
        <p:grpSpPr>
          <a:xfrm>
            <a:off x="21311837" y="5457547"/>
            <a:ext cx="8141596" cy="7416160"/>
            <a:chOff x="21405621" y="5657792"/>
            <a:chExt cx="8141596" cy="7416160"/>
          </a:xfrm>
        </p:grpSpPr>
        <p:pic>
          <p:nvPicPr>
            <p:cNvPr id="101" name="图片 100">
              <a:extLst>
                <a:ext uri="{FF2B5EF4-FFF2-40B4-BE49-F238E27FC236}">
                  <a16:creationId xmlns:a16="http://schemas.microsoft.com/office/drawing/2014/main" id="{3C486176-ECB3-4A2B-81AF-3376F650F436}"/>
                </a:ext>
              </a:extLst>
            </p:cNvPr>
            <p:cNvPicPr>
              <a:picLocks noChangeAspect="1"/>
            </p:cNvPicPr>
            <p:nvPr/>
          </p:nvPicPr>
          <p:blipFill rotWithShape="1">
            <a:blip r:embed="rId6">
              <a:extLst>
                <a:ext uri="{28A0092B-C50C-407E-A947-70E740481C1C}">
                  <a14:useLocalDpi xmlns:a14="http://schemas.microsoft.com/office/drawing/2010/main" val="0"/>
                </a:ext>
              </a:extLst>
            </a:blip>
            <a:srcRect l="5585" t="4725" r="7567"/>
            <a:stretch/>
          </p:blipFill>
          <p:spPr>
            <a:xfrm>
              <a:off x="25607285" y="5657792"/>
              <a:ext cx="3939932" cy="3240000"/>
            </a:xfrm>
            <a:prstGeom prst="rect">
              <a:avLst/>
            </a:prstGeom>
          </p:spPr>
        </p:pic>
        <p:pic>
          <p:nvPicPr>
            <p:cNvPr id="102" name="图片 101" descr="图表, 直方图&#10;&#10;描述已自动生成">
              <a:extLst>
                <a:ext uri="{FF2B5EF4-FFF2-40B4-BE49-F238E27FC236}">
                  <a16:creationId xmlns:a16="http://schemas.microsoft.com/office/drawing/2014/main" id="{FA518A2A-0D48-42B0-942C-97F52FF8E4E5}"/>
                </a:ext>
              </a:extLst>
            </p:cNvPr>
            <p:cNvPicPr>
              <a:picLocks noChangeAspect="1"/>
            </p:cNvPicPr>
            <p:nvPr/>
          </p:nvPicPr>
          <p:blipFill rotWithShape="1">
            <a:blip r:embed="rId7">
              <a:extLst>
                <a:ext uri="{28A0092B-C50C-407E-A947-70E740481C1C}">
                  <a14:useLocalDpi xmlns:a14="http://schemas.microsoft.com/office/drawing/2010/main" val="0"/>
                </a:ext>
              </a:extLst>
            </a:blip>
            <a:srcRect l="4108" t="4725" r="9043"/>
            <a:stretch/>
          </p:blipFill>
          <p:spPr>
            <a:xfrm>
              <a:off x="21405621" y="9241575"/>
              <a:ext cx="3939931" cy="3240000"/>
            </a:xfrm>
            <a:prstGeom prst="rect">
              <a:avLst/>
            </a:prstGeom>
          </p:spPr>
        </p:pic>
        <p:pic>
          <p:nvPicPr>
            <p:cNvPr id="103" name="图片 102">
              <a:extLst>
                <a:ext uri="{FF2B5EF4-FFF2-40B4-BE49-F238E27FC236}">
                  <a16:creationId xmlns:a16="http://schemas.microsoft.com/office/drawing/2014/main" id="{565329CD-44CC-4B2B-96BB-8F9AB384F184}"/>
                </a:ext>
              </a:extLst>
            </p:cNvPr>
            <p:cNvPicPr>
              <a:picLocks noChangeAspect="1"/>
            </p:cNvPicPr>
            <p:nvPr/>
          </p:nvPicPr>
          <p:blipFill rotWithShape="1">
            <a:blip r:embed="rId8">
              <a:extLst>
                <a:ext uri="{28A0092B-C50C-407E-A947-70E740481C1C}">
                  <a14:useLocalDpi xmlns:a14="http://schemas.microsoft.com/office/drawing/2010/main" val="0"/>
                </a:ext>
              </a:extLst>
            </a:blip>
            <a:srcRect l="4145" t="4724" r="9007"/>
            <a:stretch/>
          </p:blipFill>
          <p:spPr>
            <a:xfrm>
              <a:off x="21442947" y="5657792"/>
              <a:ext cx="3939932" cy="3240000"/>
            </a:xfrm>
            <a:prstGeom prst="rect">
              <a:avLst/>
            </a:prstGeom>
          </p:spPr>
        </p:pic>
        <p:pic>
          <p:nvPicPr>
            <p:cNvPr id="104" name="图片 103" descr="图表, 直方图&#10;&#10;描述已自动生成">
              <a:extLst>
                <a:ext uri="{FF2B5EF4-FFF2-40B4-BE49-F238E27FC236}">
                  <a16:creationId xmlns:a16="http://schemas.microsoft.com/office/drawing/2014/main" id="{053244E7-5D51-46CA-BFA0-3D0D3655C380}"/>
                </a:ext>
              </a:extLst>
            </p:cNvPr>
            <p:cNvPicPr>
              <a:picLocks noChangeAspect="1"/>
            </p:cNvPicPr>
            <p:nvPr/>
          </p:nvPicPr>
          <p:blipFill rotWithShape="1">
            <a:blip r:embed="rId9">
              <a:extLst>
                <a:ext uri="{28A0092B-C50C-407E-A947-70E740481C1C}">
                  <a14:useLocalDpi xmlns:a14="http://schemas.microsoft.com/office/drawing/2010/main" val="0"/>
                </a:ext>
              </a:extLst>
            </a:blip>
            <a:srcRect l="5621" t="4725" r="7530"/>
            <a:stretch/>
          </p:blipFill>
          <p:spPr>
            <a:xfrm>
              <a:off x="25607285" y="9235490"/>
              <a:ext cx="3939931" cy="3240000"/>
            </a:xfrm>
            <a:prstGeom prst="rect">
              <a:avLst/>
            </a:prstGeom>
          </p:spPr>
        </p:pic>
        <p:sp>
          <p:nvSpPr>
            <p:cNvPr id="105" name="Text Placeholder 9">
              <a:extLst>
                <a:ext uri="{FF2B5EF4-FFF2-40B4-BE49-F238E27FC236}">
                  <a16:creationId xmlns:a16="http://schemas.microsoft.com/office/drawing/2014/main" id="{B524294A-06B7-4EA1-8148-C55898DE3DCE}"/>
                </a:ext>
              </a:extLst>
            </p:cNvPr>
            <p:cNvSpPr txBox="1">
              <a:spLocks/>
            </p:cNvSpPr>
            <p:nvPr/>
          </p:nvSpPr>
          <p:spPr>
            <a:xfrm>
              <a:off x="22128938" y="8974725"/>
              <a:ext cx="3118619"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GB" dirty="0"/>
                <a:t>a) Separated, Rayleigh, WSR = 5.4 bps/Hz</a:t>
              </a:r>
            </a:p>
          </p:txBody>
        </p:sp>
        <p:sp>
          <p:nvSpPr>
            <p:cNvPr id="106" name="Text Placeholder 9">
              <a:extLst>
                <a:ext uri="{FF2B5EF4-FFF2-40B4-BE49-F238E27FC236}">
                  <a16:creationId xmlns:a16="http://schemas.microsoft.com/office/drawing/2014/main" id="{44E07AF8-5A1B-40C1-88D9-C60CBF51B0C1}"/>
                </a:ext>
              </a:extLst>
            </p:cNvPr>
            <p:cNvSpPr txBox="1">
              <a:spLocks/>
            </p:cNvSpPr>
            <p:nvPr/>
          </p:nvSpPr>
          <p:spPr>
            <a:xfrm>
              <a:off x="26245632" y="8974725"/>
              <a:ext cx="2881364"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GB" dirty="0"/>
                <a:t>b) Shared, Rayleigh, WSR = 7.9 bps/Hz</a:t>
              </a:r>
            </a:p>
          </p:txBody>
        </p:sp>
        <p:sp>
          <p:nvSpPr>
            <p:cNvPr id="107" name="Text Placeholder 9">
              <a:extLst>
                <a:ext uri="{FF2B5EF4-FFF2-40B4-BE49-F238E27FC236}">
                  <a16:creationId xmlns:a16="http://schemas.microsoft.com/office/drawing/2014/main" id="{574B6F66-9BF7-4B34-A027-CCE9672B093F}"/>
                </a:ext>
              </a:extLst>
            </p:cNvPr>
            <p:cNvSpPr txBox="1">
              <a:spLocks/>
            </p:cNvSpPr>
            <p:nvPr/>
          </p:nvSpPr>
          <p:spPr>
            <a:xfrm>
              <a:off x="22140493" y="12524055"/>
              <a:ext cx="2828864"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GB" dirty="0"/>
                <a:t>c) Separated, LOS, WSR = 5.4 bps/Hz</a:t>
              </a:r>
            </a:p>
          </p:txBody>
        </p:sp>
        <p:sp>
          <p:nvSpPr>
            <p:cNvPr id="108" name="Text Placeholder 9">
              <a:extLst>
                <a:ext uri="{FF2B5EF4-FFF2-40B4-BE49-F238E27FC236}">
                  <a16:creationId xmlns:a16="http://schemas.microsoft.com/office/drawing/2014/main" id="{DCB9DB35-F8FE-44DF-A460-D4E0BDF404FC}"/>
                </a:ext>
              </a:extLst>
            </p:cNvPr>
            <p:cNvSpPr txBox="1">
              <a:spLocks/>
            </p:cNvSpPr>
            <p:nvPr/>
          </p:nvSpPr>
          <p:spPr>
            <a:xfrm>
              <a:off x="26378469" y="12552423"/>
              <a:ext cx="2615690"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GB" dirty="0"/>
                <a:t>d) Shared, LOS, WSR = 7.9 bps/Hz</a:t>
              </a:r>
            </a:p>
          </p:txBody>
        </p:sp>
      </p:grpSp>
      <p:pic>
        <p:nvPicPr>
          <p:cNvPr id="115" name="图片 114">
            <a:extLst>
              <a:ext uri="{FF2B5EF4-FFF2-40B4-BE49-F238E27FC236}">
                <a16:creationId xmlns:a16="http://schemas.microsoft.com/office/drawing/2014/main" id="{FAB31481-32F6-4BBF-8926-34FDE68D811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298923" y="12657771"/>
            <a:ext cx="8201402" cy="4933968"/>
          </a:xfrm>
          <a:prstGeom prst="rect">
            <a:avLst/>
          </a:prstGeom>
        </p:spPr>
      </p:pic>
      <p:sp>
        <p:nvSpPr>
          <p:cNvPr id="116" name="文本框 115">
            <a:extLst>
              <a:ext uri="{FF2B5EF4-FFF2-40B4-BE49-F238E27FC236}">
                <a16:creationId xmlns:a16="http://schemas.microsoft.com/office/drawing/2014/main" id="{8D4C9E18-7318-44FB-894B-AAABF1ACE9A3}"/>
              </a:ext>
            </a:extLst>
          </p:cNvPr>
          <p:cNvSpPr txBox="1"/>
          <p:nvPr/>
        </p:nvSpPr>
        <p:spPr>
          <a:xfrm>
            <a:off x="21333923" y="18018196"/>
            <a:ext cx="8518403" cy="1918228"/>
          </a:xfrm>
          <a:prstGeom prst="rect">
            <a:avLst/>
          </a:prstGeom>
          <a:noFill/>
        </p:spPr>
        <p:txBody>
          <a:bodyPr wrap="square" lIns="0" tIns="0" rIns="0" bIns="0" rtlCol="0" anchor="ctr" anchorCtr="0">
            <a:noAutofit/>
          </a:bodyPr>
          <a:lstStyle/>
          <a:p>
            <a:pPr marL="251639" marR="0" lvl="7" indent="-251639" algn="l" defTabSz="3023148" rtl="0" eaLnBrk="1" fontAlgn="auto" latinLnBrk="0" hangingPunct="1">
              <a:lnSpc>
                <a:spcPct val="90000"/>
              </a:lnSpc>
              <a:spcBef>
                <a:spcPts val="0"/>
              </a:spcBef>
              <a:spcAft>
                <a:spcPts val="600"/>
              </a:spcAft>
              <a:buClr>
                <a:srgbClr val="004F9F"/>
              </a:buClr>
              <a:buSzTx/>
              <a:buFont typeface="Arial" panose="020B0604020202020204" pitchFamily="34" charset="0"/>
              <a:buChar char="•"/>
              <a:tabLst/>
              <a:defRPr/>
            </a:pP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In both separated and shared</a:t>
            </a:r>
            <a:r>
              <a:rPr lang="en-US" altLang="zh-CN" sz="1600" dirty="0">
                <a:solidFill>
                  <a:prstClr val="black"/>
                </a:solidFill>
                <a:latin typeface="Arial"/>
              </a:rPr>
              <a:t> </a:t>
            </a: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deployments, the</a:t>
            </a:r>
            <a:r>
              <a:rPr lang="en-US" altLang="zh-CN" sz="1600" dirty="0">
                <a:solidFill>
                  <a:prstClr val="black"/>
                </a:solidFill>
                <a:latin typeface="Arial"/>
              </a:rPr>
              <a:t> </a:t>
            </a: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RIS</a:t>
            </a:r>
            <a:r>
              <a:rPr lang="en-US" altLang="zh-CN" sz="1600" dirty="0">
                <a:solidFill>
                  <a:prstClr val="black"/>
                </a:solidFill>
                <a:latin typeface="Arial"/>
              </a:rPr>
              <a:t> </a:t>
            </a: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aids the</a:t>
            </a:r>
            <a:r>
              <a:rPr lang="en-US" altLang="zh-CN" sz="1600" dirty="0">
                <a:solidFill>
                  <a:prstClr val="black"/>
                </a:solidFill>
                <a:latin typeface="Arial"/>
              </a:rPr>
              <a:t> </a:t>
            </a: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system in</a:t>
            </a:r>
            <a:r>
              <a:rPr lang="en-US" altLang="zh-CN" sz="1600" dirty="0">
                <a:solidFill>
                  <a:prstClr val="black"/>
                </a:solidFill>
                <a:latin typeface="Arial"/>
              </a:rPr>
              <a:t> </a:t>
            </a: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achieving improved radar beampatterns and achievable region.</a:t>
            </a:r>
          </a:p>
          <a:p>
            <a:pPr marL="251639" marR="0" lvl="7" indent="-251639" algn="l" defTabSz="3023148" rtl="0" eaLnBrk="1" fontAlgn="auto" latinLnBrk="0" hangingPunct="1">
              <a:lnSpc>
                <a:spcPct val="90000"/>
              </a:lnSpc>
              <a:spcBef>
                <a:spcPts val="0"/>
              </a:spcBef>
              <a:spcAft>
                <a:spcPts val="600"/>
              </a:spcAft>
              <a:buClr>
                <a:srgbClr val="004F9F"/>
              </a:buClr>
              <a:buSzTx/>
              <a:buFont typeface="Arial" panose="020B0604020202020204" pitchFamily="34" charset="0"/>
              <a:buChar char="•"/>
              <a:tabLst/>
              <a:defRPr/>
            </a:pP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The fully connected RIS brings more improvements in terms of radar beampattern and achievable region than single connected RIS in Rayleigh channel, while its performance is the same as single connected RIS in LOS channel.</a:t>
            </a:r>
          </a:p>
          <a:p>
            <a:pPr marL="251639" marR="0" lvl="7" indent="-251639" algn="l" defTabSz="3023148" rtl="0" eaLnBrk="1" fontAlgn="auto" latinLnBrk="0" hangingPunct="1">
              <a:lnSpc>
                <a:spcPct val="90000"/>
              </a:lnSpc>
              <a:spcBef>
                <a:spcPts val="0"/>
              </a:spcBef>
              <a:spcAft>
                <a:spcPts val="600"/>
              </a:spcAft>
              <a:buClr>
                <a:srgbClr val="004F9F"/>
              </a:buClr>
              <a:buSzTx/>
              <a:buFont typeface="Arial" panose="020B0604020202020204" pitchFamily="34" charset="0"/>
              <a:buChar char="•"/>
              <a:tabLst/>
              <a:defRPr/>
            </a:pPr>
            <a:r>
              <a:rPr kumimoji="0" lang="en-US" altLang="zh-CN" sz="1600" b="0" i="0" u="none" strike="noStrike" kern="1200" cap="none" spc="0" normalizeH="0" baseline="0" noProof="0" dirty="0">
                <a:ln>
                  <a:noFill/>
                </a:ln>
                <a:solidFill>
                  <a:prstClr val="black"/>
                </a:solidFill>
                <a:effectLst/>
                <a:uLnTx/>
                <a:uFillTx/>
                <a:latin typeface="Arial"/>
                <a:ea typeface="+mn-ea"/>
                <a:cs typeface="+mn-cs"/>
              </a:rPr>
              <a:t>Compared with separated deployment, the shared deployment achieves better beampattern and larger achievable region because the antennas are fully exploited.</a:t>
            </a:r>
            <a:endParaRPr kumimoji="0" lang="en-GB" altLang="zh-CN"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118" name="Text Placeholder 9">
            <a:extLst>
              <a:ext uri="{FF2B5EF4-FFF2-40B4-BE49-F238E27FC236}">
                <a16:creationId xmlns:a16="http://schemas.microsoft.com/office/drawing/2014/main" id="{019C9EF9-CB25-452A-9E5B-DB2E9F67D081}"/>
              </a:ext>
            </a:extLst>
          </p:cNvPr>
          <p:cNvSpPr txBox="1">
            <a:spLocks/>
          </p:cNvSpPr>
          <p:nvPr/>
        </p:nvSpPr>
        <p:spPr>
          <a:xfrm>
            <a:off x="23970582" y="17673278"/>
            <a:ext cx="3279727" cy="521529"/>
          </a:xfrm>
          <a:prstGeom prst="rect">
            <a:avLst/>
          </a:prstGeom>
        </p:spPr>
        <p:txBody>
          <a:bodyPr vert="horz" lIns="0" tIns="0" rIns="0" bIns="0" rtlCol="0">
            <a:noAutofit/>
          </a:bodyPr>
          <a:lstStyle>
            <a:lvl1pPr marL="0" indent="0" algn="l" defTabSz="3023148" rtl="0" eaLnBrk="1" latinLnBrk="0" hangingPunct="1">
              <a:lnSpc>
                <a:spcPct val="90000"/>
              </a:lnSpc>
              <a:spcBef>
                <a:spcPts val="0"/>
              </a:spcBef>
              <a:spcAft>
                <a:spcPts val="0"/>
              </a:spcAft>
              <a:buFont typeface="Arial" panose="020B0604020202020204" pitchFamily="34" charset="0"/>
              <a:buNone/>
              <a:defRPr sz="1271" i="1" kern="1200">
                <a:solidFill>
                  <a:schemeClr val="tx1"/>
                </a:solidFill>
                <a:latin typeface="+mn-lt"/>
                <a:ea typeface="+mn-ea"/>
                <a:cs typeface="+mn-cs"/>
              </a:defRPr>
            </a:lvl1pPr>
            <a:lvl2pPr marL="0" indent="0" algn="l" defTabSz="3023148" rtl="0" eaLnBrk="1" latinLnBrk="0" hangingPunct="1">
              <a:lnSpc>
                <a:spcPct val="83000"/>
              </a:lnSpc>
              <a:spcBef>
                <a:spcPts val="0"/>
              </a:spcBef>
              <a:spcAft>
                <a:spcPts val="4520"/>
              </a:spcAft>
              <a:buFont typeface="Arial" panose="020B0604020202020204" pitchFamily="34" charset="0"/>
              <a:buNone/>
              <a:defRPr sz="5000" kern="1200">
                <a:solidFill>
                  <a:schemeClr val="tx1"/>
                </a:solidFill>
                <a:latin typeface="+mn-lt"/>
                <a:ea typeface="+mn-ea"/>
                <a:cs typeface="+mn-cs"/>
              </a:defRPr>
            </a:lvl2pPr>
            <a:lvl3pPr marL="0" indent="0" algn="l" defTabSz="3023148" rtl="0" eaLnBrk="1" latinLnBrk="0" hangingPunct="1">
              <a:lnSpc>
                <a:spcPct val="90000"/>
              </a:lnSpc>
              <a:spcBef>
                <a:spcPts val="0"/>
              </a:spcBef>
              <a:spcAft>
                <a:spcPts val="3320"/>
              </a:spcAft>
              <a:buFont typeface="Arial" panose="020B0604020202020204" pitchFamily="34" charset="0"/>
              <a:buNone/>
              <a:defRPr sz="3200" kern="1200">
                <a:solidFill>
                  <a:schemeClr val="tx1"/>
                </a:solidFill>
                <a:latin typeface="+mn-lt"/>
                <a:ea typeface="+mn-ea"/>
                <a:cs typeface="+mn-cs"/>
              </a:defRPr>
            </a:lvl3pPr>
            <a:lvl4pPr marL="0" indent="0" algn="l" defTabSz="3023148" rtl="0" eaLnBrk="1" latinLnBrk="0" hangingPunct="1">
              <a:lnSpc>
                <a:spcPct val="90000"/>
              </a:lnSpc>
              <a:spcBef>
                <a:spcPts val="0"/>
              </a:spcBef>
              <a:buFont typeface="Arial" panose="020B0604020202020204" pitchFamily="34" charset="0"/>
              <a:buNone/>
              <a:defRPr sz="2800" b="1" kern="1200">
                <a:solidFill>
                  <a:schemeClr val="accent3"/>
                </a:solidFill>
                <a:latin typeface="+mn-lt"/>
                <a:ea typeface="+mn-ea"/>
                <a:cs typeface="+mn-cs"/>
              </a:defRPr>
            </a:lvl4pPr>
            <a:lvl5pPr marL="0" indent="0" algn="l" defTabSz="3023148" rtl="0" eaLnBrk="1" latinLnBrk="0" hangingPunct="1">
              <a:lnSpc>
                <a:spcPct val="90000"/>
              </a:lnSpc>
              <a:spcBef>
                <a:spcPts val="0"/>
              </a:spcBef>
              <a:buFont typeface="Arial" panose="020B0604020202020204" pitchFamily="34" charset="0"/>
              <a:buNone/>
              <a:defRPr sz="2200" b="1" kern="1200">
                <a:solidFill>
                  <a:schemeClr val="tx1"/>
                </a:solidFill>
                <a:latin typeface="+mn-lt"/>
                <a:ea typeface="+mn-ea"/>
                <a:cs typeface="+mn-cs"/>
              </a:defRPr>
            </a:lvl5pPr>
            <a:lvl6pPr marL="0" indent="0" algn="l" defTabSz="3023148" rtl="0" eaLnBrk="1" latinLnBrk="0" hangingPunct="1">
              <a:lnSpc>
                <a:spcPct val="90000"/>
              </a:lnSpc>
              <a:spcBef>
                <a:spcPts val="0"/>
              </a:spcBef>
              <a:buFont typeface="Arial" panose="020B0604020202020204" pitchFamily="34" charset="0"/>
              <a:buNone/>
              <a:defRPr sz="2200" kern="1200">
                <a:solidFill>
                  <a:schemeClr val="tx1"/>
                </a:solidFill>
                <a:latin typeface="+mn-lt"/>
                <a:ea typeface="+mn-ea"/>
                <a:cs typeface="+mn-cs"/>
              </a:defRPr>
            </a:lvl6pPr>
            <a:lvl7pPr marL="0" indent="0" algn="l" defTabSz="3023148" rtl="0" eaLnBrk="1" latinLnBrk="0" hangingPunct="1">
              <a:lnSpc>
                <a:spcPct val="90000"/>
              </a:lnSpc>
              <a:spcBef>
                <a:spcPts val="0"/>
              </a:spcBef>
              <a:spcAft>
                <a:spcPts val="1836"/>
              </a:spcAft>
              <a:buFont typeface="Arial" panose="020B0604020202020204" pitchFamily="34" charset="0"/>
              <a:buNone/>
              <a:defRPr sz="1200" kern="1200" cap="all" baseline="0">
                <a:solidFill>
                  <a:schemeClr val="tx1"/>
                </a:solidFill>
                <a:latin typeface="+mn-lt"/>
                <a:ea typeface="+mn-ea"/>
                <a:cs typeface="+mn-cs"/>
              </a:defRPr>
            </a:lvl7pPr>
            <a:lvl8pPr marL="251639" indent="-251639" algn="l" defTabSz="3023148" rtl="0" eaLnBrk="1" latinLnBrk="0" hangingPunct="1">
              <a:lnSpc>
                <a:spcPct val="90000"/>
              </a:lnSpc>
              <a:spcBef>
                <a:spcPts val="0"/>
              </a:spcBef>
              <a:buClr>
                <a:schemeClr val="accent3"/>
              </a:buClr>
              <a:buFont typeface="Arial" panose="020B0604020202020204" pitchFamily="34" charset="0"/>
              <a:buChar char="•"/>
              <a:defRPr sz="1800" kern="1200">
                <a:solidFill>
                  <a:schemeClr val="tx1"/>
                </a:solidFill>
                <a:latin typeface="+mn-lt"/>
                <a:ea typeface="+mn-ea"/>
                <a:cs typeface="+mn-cs"/>
              </a:defRPr>
            </a:lvl8pPr>
            <a:lvl9pPr marL="503278" indent="-503278" algn="l" defTabSz="3023148" rtl="0" eaLnBrk="1" latinLnBrk="0" hangingPunct="1">
              <a:lnSpc>
                <a:spcPct val="90000"/>
              </a:lnSpc>
              <a:spcBef>
                <a:spcPts val="0"/>
              </a:spcBef>
              <a:buClr>
                <a:schemeClr val="accent4"/>
              </a:buClr>
              <a:buFont typeface="Arial" panose="020B0604020202020204" pitchFamily="34" charset="0"/>
              <a:buChar char="•"/>
              <a:defRPr sz="1800" kern="1200">
                <a:solidFill>
                  <a:schemeClr val="tx1"/>
                </a:solidFill>
                <a:latin typeface="+mn-lt"/>
                <a:ea typeface="+mn-ea"/>
                <a:cs typeface="+mn-cs"/>
              </a:defRPr>
            </a:lvl9pPr>
          </a:lstStyle>
          <a:p>
            <a:r>
              <a:rPr lang="en-US" altLang="zh-CN" dirty="0"/>
              <a:t>e</a:t>
            </a:r>
            <a:r>
              <a:rPr lang="en-GB" dirty="0"/>
              <a:t>) Effect of the number of reflecting elements</a:t>
            </a:r>
          </a:p>
        </p:txBody>
      </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211BDACB-C4E1-4B59-A1B6-6A6A0E21CBCB}"/>
                  </a:ext>
                </a:extLst>
              </p:cNvPr>
              <p:cNvSpPr txBox="1"/>
              <p:nvPr/>
            </p:nvSpPr>
            <p:spPr>
              <a:xfrm>
                <a:off x="7527542" y="11671103"/>
                <a:ext cx="13110055" cy="8351910"/>
              </a:xfrm>
              <a:prstGeom prst="rect">
                <a:avLst/>
              </a:prstGeom>
              <a:noFill/>
            </p:spPr>
            <p:txBody>
              <a:bodyPr wrap="square" lIns="0" tIns="0" rIns="0" bIns="0" rtlCol="0">
                <a:noAutofit/>
              </a:bodyPr>
              <a:lstStyle/>
              <a:p>
                <a:pPr marL="457200" marR="0" lvl="3" indent="-457200" algn="l" defTabSz="3023148" rtl="0" eaLnBrk="1" fontAlgn="auto" latinLnBrk="0" hangingPunct="1">
                  <a:lnSpc>
                    <a:spcPct val="90000"/>
                  </a:lnSpc>
                  <a:spcBef>
                    <a:spcPts val="0"/>
                  </a:spcBef>
                  <a:spcAft>
                    <a:spcPts val="600"/>
                  </a:spcAft>
                  <a:buClrTx/>
                  <a:buSzTx/>
                  <a:buFont typeface="Arial" panose="020B0604020202020204" pitchFamily="34" charset="0"/>
                  <a:buAutoNum type="arabicParenR"/>
                  <a:tabLst/>
                  <a:defRPr/>
                </a:pP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WMMSE: </a:t>
                </a: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fix passive beamforming, optimize active beamforming</a:t>
                </a:r>
              </a:p>
              <a:p>
                <a:pPr marL="285750" lvl="7" indent="-285750" defTabSz="3023148">
                  <a:lnSpc>
                    <a:spcPct val="90000"/>
                  </a:lnSpc>
                  <a:spcAft>
                    <a:spcPts val="600"/>
                  </a:spcAft>
                  <a:buClr>
                    <a:srgbClr val="004F9F"/>
                  </a:buClr>
                  <a:buFont typeface="Wingdings" panose="05000000000000000000" pitchFamily="2" charset="2"/>
                  <a:buChar char="Ø"/>
                  <a:defRPr/>
                </a:pPr>
                <a:r>
                  <a:rPr lang="en-US" altLang="zh-CN" sz="1800" dirty="0"/>
                  <a:t>Calculate MMSE receiver for each user </a:t>
                </a:r>
                <a14:m>
                  <m:oMath xmlns:m="http://schemas.openxmlformats.org/officeDocument/2006/math">
                    <m:r>
                      <a:rPr lang="en-US" altLang="zh-CN" sz="1800" b="0" i="1" smtClean="0">
                        <a:latin typeface="Cambria Math" panose="02040503050406030204" pitchFamily="18" charset="0"/>
                      </a:rPr>
                      <m:t>𝑘</m:t>
                    </m:r>
                  </m:oMath>
                </a14:m>
                <a:r>
                  <a:rPr lang="en-US" altLang="zh-CN" sz="1800" dirty="0"/>
                  <a:t> as </a:t>
                </a:r>
                <a14:m>
                  <m:oMath xmlns:m="http://schemas.openxmlformats.org/officeDocument/2006/math">
                    <m:sSubSup>
                      <m:sSubSupPr>
                        <m:ctrlPr>
                          <a:rPr lang="en-US" altLang="zh-CN" sz="1800" b="0" i="1" smtClean="0">
                            <a:latin typeface="Cambria Math" panose="02040503050406030204" pitchFamily="18" charset="0"/>
                          </a:rPr>
                        </m:ctrlPr>
                      </m:sSubSup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𝑘</m:t>
                        </m:r>
                      </m:sub>
                      <m:sup>
                        <m:r>
                          <m:rPr>
                            <m:sty m:val="p"/>
                          </m:rPr>
                          <a:rPr lang="en-US" altLang="zh-CN" sz="1800" b="0" i="0" smtClean="0">
                            <a:latin typeface="Cambria Math" panose="02040503050406030204" pitchFamily="18" charset="0"/>
                          </a:rPr>
                          <m:t>MMSE</m:t>
                        </m:r>
                      </m:sup>
                    </m:sSubSup>
                    <m:r>
                      <a:rPr lang="en-US" altLang="zh-CN" sz="1800" b="0" i="1" smtClean="0">
                        <a:latin typeface="Cambria Math" panose="02040503050406030204" pitchFamily="18" charset="0"/>
                      </a:rPr>
                      <m:t>=</m:t>
                    </m:r>
                    <m:func>
                      <m:funcPr>
                        <m:ctrlPr>
                          <a:rPr lang="en-US" altLang="zh-CN" sz="1800" b="0" i="1" smtClean="0">
                            <a:latin typeface="Cambria Math" panose="02040503050406030204" pitchFamily="18" charset="0"/>
                          </a:rPr>
                        </m:ctrlPr>
                      </m:funcPr>
                      <m:fName>
                        <m:r>
                          <m:rPr>
                            <m:sty m:val="p"/>
                          </m:rPr>
                          <a:rPr lang="en-US" altLang="zh-CN" sz="1800" b="0" i="0" smtClean="0">
                            <a:latin typeface="Cambria Math" panose="02040503050406030204" pitchFamily="18" charset="0"/>
                          </a:rPr>
                          <m:t>arg</m:t>
                        </m:r>
                      </m:fName>
                      <m:e>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min</m:t>
                                </m:r>
                              </m:e>
                              <m:lim>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𝑔</m:t>
                                    </m:r>
                                  </m:e>
                                  <m:sub>
                                    <m:r>
                                      <a:rPr lang="en-US" altLang="zh-CN" sz="1800" b="0" i="1" smtClean="0">
                                        <a:latin typeface="Cambria Math" panose="02040503050406030204" pitchFamily="18" charset="0"/>
                                      </a:rPr>
                                      <m:t>𝑘</m:t>
                                    </m:r>
                                  </m:sub>
                                </m:sSub>
                              </m:lim>
                            </m:limLow>
                          </m:fName>
                          <m:e>
                            <m:r>
                              <a:rPr lang="en-US" altLang="zh-CN" sz="1800" b="1" i="0" smtClean="0">
                                <a:latin typeface="Cambria Math" panose="02040503050406030204" pitchFamily="18" charset="0"/>
                              </a:rPr>
                              <m:t>𝐄</m:t>
                            </m:r>
                            <m:d>
                              <m:dPr>
                                <m:begChr m:val="["/>
                                <m:endChr m:val="]"/>
                                <m:ctrlPr>
                                  <a:rPr lang="en-US" altLang="zh-CN" sz="1800" b="0" i="1" smtClean="0">
                                    <a:latin typeface="Cambria Math" panose="02040503050406030204" pitchFamily="18" charset="0"/>
                                  </a:rPr>
                                </m:ctrlPr>
                              </m:dPr>
                              <m:e>
                                <m:sSup>
                                  <m:sSupPr>
                                    <m:ctrlPr>
                                      <a:rPr lang="en-US" altLang="zh-CN" sz="1800" i="1">
                                        <a:latin typeface="Cambria Math" panose="02040503050406030204" pitchFamily="18" charset="0"/>
                                      </a:rPr>
                                    </m:ctrlPr>
                                  </m:sSupPr>
                                  <m:e>
                                    <m:d>
                                      <m:dPr>
                                        <m:begChr m:val="‖"/>
                                        <m:endChr m:val="‖"/>
                                        <m:ctrlPr>
                                          <a:rPr lang="en-US" altLang="zh-CN" sz="1800" i="1">
                                            <a:latin typeface="Cambria Math" panose="02040503050406030204" pitchFamily="18" charset="0"/>
                                          </a:rPr>
                                        </m:ctrlPr>
                                      </m:dPr>
                                      <m:e>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𝑔</m:t>
                                            </m:r>
                                          </m:e>
                                          <m:sub>
                                            <m:r>
                                              <a:rPr lang="en-US" altLang="zh-CN" sz="1800" i="1">
                                                <a:latin typeface="Cambria Math" panose="02040503050406030204" pitchFamily="18" charset="0"/>
                                              </a:rPr>
                                              <m:t>𝑘</m:t>
                                            </m:r>
                                          </m:sub>
                                        </m:sSub>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𝑘</m:t>
                                            </m:r>
                                          </m:sub>
                                        </m:sSub>
                                      </m:e>
                                    </m:d>
                                  </m:e>
                                  <m:sup>
                                    <m:r>
                                      <a:rPr lang="en-US" altLang="zh-CN" sz="1800" i="1">
                                        <a:latin typeface="Cambria Math" panose="02040503050406030204" pitchFamily="18" charset="0"/>
                                      </a:rPr>
                                      <m:t>2</m:t>
                                    </m:r>
                                  </m:sup>
                                </m:sSup>
                              </m:e>
                            </m:d>
                          </m:e>
                        </m:func>
                      </m:e>
                    </m:func>
                  </m:oMath>
                </a14:m>
                <a:endParaRPr lang="en-US" altLang="zh-CN" sz="1800" dirty="0"/>
              </a:p>
              <a:p>
                <a:pPr marL="285750" lvl="7" indent="-285750" defTabSz="3023148">
                  <a:lnSpc>
                    <a:spcPct val="90000"/>
                  </a:lnSpc>
                  <a:spcAft>
                    <a:spcPts val="600"/>
                  </a:spcAft>
                  <a:buClr>
                    <a:srgbClr val="004F9F"/>
                  </a:buClr>
                  <a:buFont typeface="Wingdings" panose="05000000000000000000" pitchFamily="2" charset="2"/>
                  <a:buChar char="Ø"/>
                  <a:defRPr/>
                </a:pPr>
                <a:r>
                  <a:rPr lang="en-US" altLang="zh-CN" sz="1800" dirty="0"/>
                  <a:t>According to WMMSE to framework, the WSR maximization w.r.t. active beamforming can be converted to weighted MSE minimization problem with MMSE receiver.</a:t>
                </a:r>
              </a:p>
              <a:p>
                <a:pPr marL="0" lvl="7" defTabSz="3023148">
                  <a:lnSpc>
                    <a:spcPct val="90000"/>
                  </a:lnSpc>
                  <a:buClr>
                    <a:srgbClr val="004F9F"/>
                  </a:buClr>
                  <a:defRPr/>
                </a:pPr>
                <a14:m>
                  <m:oMathPara xmlns:m="http://schemas.openxmlformats.org/officeDocument/2006/math">
                    <m:oMathParaPr>
                      <m:jc m:val="centerGroup"/>
                    </m:oMathParaPr>
                    <m:oMath xmlns:m="http://schemas.openxmlformats.org/officeDocument/2006/math">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sSub>
                                <m:sSubPr>
                                  <m:ctrlPr>
                                    <a:rPr lang="en-US" altLang="zh-CN" sz="1800" b="0" i="1" smtClean="0">
                                      <a:latin typeface="Cambria Math" panose="02040503050406030204" pitchFamily="18" charset="0"/>
                                    </a:rPr>
                                  </m:ctrlPr>
                                </m:sSubPr>
                                <m:e>
                                  <m:r>
                                    <a:rPr lang="en-US" altLang="zh-CN" sz="1800" b="1" i="0" smtClean="0">
                                      <a:latin typeface="Cambria Math" panose="02040503050406030204" pitchFamily="18" charset="0"/>
                                    </a:rPr>
                                    <m:t>𝐩</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sSub>
                                <m:sSubPr>
                                  <m:ctrlPr>
                                    <a:rPr lang="en-US" altLang="zh-CN" sz="1800" b="1" i="1" smtClean="0">
                                      <a:latin typeface="Cambria Math" panose="02040503050406030204" pitchFamily="18" charset="0"/>
                                    </a:rPr>
                                  </m:ctrlPr>
                                </m:sSubPr>
                                <m:e>
                                  <m:r>
                                    <a:rPr lang="en-US" altLang="zh-CN" sz="1800" b="1" i="0" smtClean="0">
                                      <a:latin typeface="Cambria Math" panose="02040503050406030204" pitchFamily="18" charset="0"/>
                                    </a:rPr>
                                    <m:t>𝐑</m:t>
                                  </m:r>
                                </m:e>
                                <m:sub>
                                  <m:r>
                                    <a:rPr lang="en-US" altLang="zh-CN" sz="1800" b="1" i="0" smtClean="0">
                                      <a:latin typeface="Cambria Math" panose="02040503050406030204" pitchFamily="18" charset="0"/>
                                    </a:rPr>
                                    <m:t>𝐪</m:t>
                                  </m:r>
                                </m:sub>
                              </m:sSub>
                              <m:r>
                                <a:rPr lang="en-US" altLang="zh-CN" sz="1800" b="0" i="1" smtClean="0">
                                  <a:latin typeface="Cambria Math" panose="02040503050406030204" pitchFamily="18" charset="0"/>
                                </a:rPr>
                                <m:t>∈</m:t>
                              </m:r>
                              <m:r>
                                <a:rPr lang="en-US" altLang="zh-CN" sz="1800" b="0" i="1" smtClean="0">
                                  <a:latin typeface="Cambria Math" panose="02040503050406030204" pitchFamily="18" charset="0"/>
                                  <a:ea typeface="Cambria Math" panose="02040503050406030204" pitchFamily="18" charset="0"/>
                                </a:rPr>
                                <m:t>ℱ</m:t>
                              </m:r>
                            </m:lim>
                          </m:limLow>
                        </m:fName>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𝜇</m:t>
                                  </m:r>
                                </m:e>
                                <m:sub>
                                  <m:r>
                                    <a:rPr lang="en-US" altLang="zh-CN" sz="1800" b="0" i="1" smtClean="0">
                                      <a:latin typeface="Cambria Math" panose="02040503050406030204" pitchFamily="18" charset="0"/>
                                    </a:rPr>
                                    <m:t>𝑘</m:t>
                                  </m:r>
                                </m:sub>
                              </m:sSub>
                              <m:func>
                                <m:funcPr>
                                  <m:ctrlPr>
                                    <a:rPr lang="en-US" altLang="zh-CN" sz="1800" b="0" i="1" smtClean="0">
                                      <a:latin typeface="Cambria Math" panose="02040503050406030204" pitchFamily="18" charset="0"/>
                                    </a:rPr>
                                  </m:ctrlPr>
                                </m:funcPr>
                                <m:fName>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log</m:t>
                                      </m:r>
                                    </m:e>
                                    <m:sub>
                                      <m:r>
                                        <a:rPr lang="en-US" altLang="zh-CN" sz="1800" b="0" i="1" smtClean="0">
                                          <a:latin typeface="Cambria Math" panose="02040503050406030204" pitchFamily="18" charset="0"/>
                                        </a:rPr>
                                        <m:t>2</m:t>
                                      </m:r>
                                    </m:sub>
                                  </m:sSub>
                                </m:fName>
                                <m:e>
                                  <m:r>
                                    <a:rPr lang="en-US" altLang="zh-CN" sz="1800" b="0" i="1" smtClean="0">
                                      <a:latin typeface="Cambria Math" panose="02040503050406030204" pitchFamily="18" charset="0"/>
                                    </a:rPr>
                                    <m:t>(1+</m:t>
                                  </m:r>
                                  <m:r>
                                    <m:rPr>
                                      <m:sty m:val="p"/>
                                    </m:rPr>
                                    <a:rPr lang="en-US" altLang="zh-CN" sz="1800" b="0" i="0" smtClean="0">
                                      <a:latin typeface="Cambria Math" panose="02040503050406030204" pitchFamily="18" charset="0"/>
                                    </a:rPr>
                                    <m:t>SIN</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R</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e>
                              </m:func>
                              <m:r>
                                <a:rPr lang="en-US" altLang="zh-CN" sz="1800" b="0" i="1" smtClean="0">
                                  <a:latin typeface="Cambria Math" panose="02040503050406030204" pitchFamily="18" charset="0"/>
                                </a:rPr>
                                <m:t>  </m:t>
                              </m:r>
                              <m:r>
                                <a:rPr lang="en-US" altLang="zh-CN" sz="1800" b="0" i="1" smtClean="0">
                                  <a:latin typeface="Cambria Math" panose="02040503050406030204" pitchFamily="18" charset="0"/>
                                  <a:ea typeface="Cambria Math" panose="02040503050406030204" pitchFamily="18" charset="0"/>
                                </a:rPr>
                                <m:t>⇒</m:t>
                              </m:r>
                            </m:e>
                          </m:nary>
                        </m:e>
                      </m:func>
                      <m:r>
                        <a:rPr lang="en-US" altLang="zh-CN" sz="1800" b="0" i="1"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min</m:t>
                              </m:r>
                            </m:e>
                            <m:lim>
                              <m:sSub>
                                <m:sSubPr>
                                  <m:ctrlPr>
                                    <a:rPr lang="en-US" altLang="zh-CN" sz="1800" i="1">
                                      <a:latin typeface="Cambria Math" panose="02040503050406030204" pitchFamily="18" charset="0"/>
                                    </a:rPr>
                                  </m:ctrlPr>
                                </m:sSubPr>
                                <m:e>
                                  <m:r>
                                    <a:rPr lang="en-US" altLang="zh-CN" sz="1800" b="1">
                                      <a:latin typeface="Cambria Math" panose="02040503050406030204" pitchFamily="18" charset="0"/>
                                    </a:rPr>
                                    <m:t>𝐩</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b="1" i="1">
                                      <a:latin typeface="Cambria Math" panose="02040503050406030204" pitchFamily="18" charset="0"/>
                                    </a:rPr>
                                  </m:ctrlPr>
                                </m:sSubPr>
                                <m:e>
                                  <m:r>
                                    <a:rPr lang="en-US" altLang="zh-CN" sz="1800" b="1">
                                      <a:latin typeface="Cambria Math" panose="02040503050406030204" pitchFamily="18" charset="0"/>
                                    </a:rPr>
                                    <m:t>𝐑</m:t>
                                  </m:r>
                                </m:e>
                                <m:sub>
                                  <m:r>
                                    <a:rPr lang="en-US" altLang="zh-CN" sz="1800" b="1">
                                      <a:latin typeface="Cambria Math" panose="02040503050406030204" pitchFamily="18" charset="0"/>
                                    </a:rPr>
                                    <m:t>𝐪</m:t>
                                  </m:r>
                                </m:sub>
                              </m:sSub>
                              <m:r>
                                <a:rPr lang="en-US" altLang="zh-CN" sz="1800" i="1">
                                  <a:latin typeface="Cambria Math" panose="02040503050406030204" pitchFamily="18" charset="0"/>
                                </a:rPr>
                                <m:t>∈</m:t>
                              </m:r>
                              <m:r>
                                <a:rPr lang="en-US" altLang="zh-CN" sz="1800" i="1" smtClean="0">
                                  <a:latin typeface="Cambria Math" panose="02040503050406030204" pitchFamily="18" charset="0"/>
                                  <a:ea typeface="Cambria Math" panose="02040503050406030204" pitchFamily="18" charset="0"/>
                                </a:rPr>
                                <m:t>ℱ</m:t>
                              </m:r>
                            </m:lim>
                          </m:limLow>
                        </m:fName>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𝑘</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𝑤</m:t>
                                  </m:r>
                                </m:e>
                                <m:sub>
                                  <m:r>
                                    <a:rPr lang="en-US" altLang="zh-CN" sz="1800" b="0" i="1" smtClean="0">
                                      <a:latin typeface="Cambria Math" panose="02040503050406030204" pitchFamily="18" charset="0"/>
                                    </a:rPr>
                                    <m:t>𝑘</m:t>
                                  </m:r>
                                </m:sub>
                              </m:sSub>
                              <m:r>
                                <a:rPr lang="en-US" altLang="zh-CN" sz="1800" b="1" i="0" smtClean="0">
                                  <a:latin typeface="Cambria Math" panose="02040503050406030204" pitchFamily="18" charset="0"/>
                                </a:rPr>
                                <m:t>𝐄</m:t>
                              </m:r>
                              <m:d>
                                <m:dPr>
                                  <m:begChr m:val="["/>
                                  <m:endChr m:val="]"/>
                                  <m:ctrlPr>
                                    <a:rPr lang="en-US" altLang="zh-CN" sz="1800" b="0" i="1" smtClean="0">
                                      <a:latin typeface="Cambria Math" panose="02040503050406030204" pitchFamily="18" charset="0"/>
                                    </a:rPr>
                                  </m:ctrlPr>
                                </m:dPr>
                                <m:e>
                                  <m:sSup>
                                    <m:sSupPr>
                                      <m:ctrlPr>
                                        <a:rPr lang="en-US" altLang="zh-CN" sz="1800" i="1">
                                          <a:latin typeface="Cambria Math" panose="02040503050406030204" pitchFamily="18" charset="0"/>
                                        </a:rPr>
                                      </m:ctrlPr>
                                    </m:sSupPr>
                                    <m:e>
                                      <m:d>
                                        <m:dPr>
                                          <m:begChr m:val="‖"/>
                                          <m:endChr m:val="‖"/>
                                          <m:ctrlPr>
                                            <a:rPr lang="en-US" altLang="zh-CN" sz="1800" i="1">
                                              <a:latin typeface="Cambria Math" panose="02040503050406030204" pitchFamily="18" charset="0"/>
                                            </a:rPr>
                                          </m:ctrlPr>
                                        </m:dPr>
                                        <m:e>
                                          <m:sSubSup>
                                            <m:sSubSupPr>
                                              <m:ctrlPr>
                                                <a:rPr lang="en-US" altLang="zh-CN" sz="1800" i="1">
                                                  <a:latin typeface="Cambria Math" panose="02040503050406030204" pitchFamily="18" charset="0"/>
                                                </a:rPr>
                                              </m:ctrlPr>
                                            </m:sSubSupPr>
                                            <m:e>
                                              <m:r>
                                                <a:rPr lang="en-US" altLang="zh-CN" sz="1800" i="1">
                                                  <a:latin typeface="Cambria Math" panose="02040503050406030204" pitchFamily="18" charset="0"/>
                                                </a:rPr>
                                                <m:t>𝑔</m:t>
                                              </m:r>
                                            </m:e>
                                            <m:sub>
                                              <m:r>
                                                <a:rPr lang="en-US" altLang="zh-CN" sz="1800" i="1">
                                                  <a:latin typeface="Cambria Math" panose="02040503050406030204" pitchFamily="18" charset="0"/>
                                                </a:rPr>
                                                <m:t>𝑘</m:t>
                                              </m:r>
                                            </m:sub>
                                            <m:sup>
                                              <m:r>
                                                <m:rPr>
                                                  <m:sty m:val="p"/>
                                                </m:rPr>
                                                <a:rPr lang="en-US" altLang="zh-CN" sz="1800">
                                                  <a:latin typeface="Cambria Math" panose="02040503050406030204" pitchFamily="18" charset="0"/>
                                                </a:rPr>
                                                <m:t>MMSE</m:t>
                                              </m:r>
                                            </m:sup>
                                          </m:sSubSup>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𝑦</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m:t>
                                          </m:r>
                                          <m:sSub>
                                            <m:sSubPr>
                                              <m:ctrlPr>
                                                <a:rPr lang="en-US" altLang="zh-CN" sz="1800" i="1">
                                                  <a:latin typeface="Cambria Math" panose="02040503050406030204" pitchFamily="18" charset="0"/>
                                                </a:rPr>
                                              </m:ctrlPr>
                                            </m:sSubPr>
                                            <m:e>
                                              <m:r>
                                                <a:rPr lang="en-US" altLang="zh-CN" sz="1800" i="1">
                                                  <a:latin typeface="Cambria Math" panose="02040503050406030204" pitchFamily="18" charset="0"/>
                                                </a:rPr>
                                                <m:t>𝑠</m:t>
                                              </m:r>
                                            </m:e>
                                            <m:sub>
                                              <m:r>
                                                <a:rPr lang="en-US" altLang="zh-CN" sz="1800" i="1">
                                                  <a:latin typeface="Cambria Math" panose="02040503050406030204" pitchFamily="18" charset="0"/>
                                                </a:rPr>
                                                <m:t>𝑘</m:t>
                                              </m:r>
                                            </m:sub>
                                          </m:sSub>
                                        </m:e>
                                      </m:d>
                                    </m:e>
                                    <m:sup>
                                      <m:r>
                                        <a:rPr lang="en-US" altLang="zh-CN" sz="1800" i="1">
                                          <a:latin typeface="Cambria Math" panose="02040503050406030204" pitchFamily="18" charset="0"/>
                                        </a:rPr>
                                        <m:t>2</m:t>
                                      </m:r>
                                    </m:sup>
                                  </m:sSup>
                                </m:e>
                              </m:d>
                            </m:e>
                          </m:nary>
                        </m:e>
                      </m:func>
                    </m:oMath>
                  </m:oMathPara>
                </a14:m>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457200" marR="0" lvl="3" indent="-457200" algn="l" defTabSz="3023148" rtl="0" eaLnBrk="1" fontAlgn="auto" latinLnBrk="0" hangingPunct="1">
                  <a:lnSpc>
                    <a:spcPct val="90000"/>
                  </a:lnSpc>
                  <a:spcBef>
                    <a:spcPts val="0"/>
                  </a:spcBef>
                  <a:spcAft>
                    <a:spcPts val="600"/>
                  </a:spcAft>
                  <a:buClrTx/>
                  <a:buSzTx/>
                  <a:buFont typeface="Arial" panose="020B0604020202020204" pitchFamily="34" charset="0"/>
                  <a:buAutoNum type="arabicParenR"/>
                  <a:tabLst/>
                  <a:defRPr/>
                </a:pPr>
                <a:r>
                  <a:rPr lang="en-GB" altLang="zh-CN" sz="2000" b="1" dirty="0">
                    <a:solidFill>
                      <a:srgbClr val="004F9F"/>
                    </a:solidFill>
                    <a:latin typeface="Arial"/>
                  </a:rPr>
                  <a:t>FP</a:t>
                </a:r>
                <a:r>
                  <a:rPr kumimoji="0" lang="en-GB" altLang="zh-CN" sz="2000" b="1" i="0" u="none" strike="noStrike" kern="1200" cap="none" spc="0" normalizeH="0" baseline="0" noProof="0" dirty="0">
                    <a:ln>
                      <a:noFill/>
                    </a:ln>
                    <a:solidFill>
                      <a:srgbClr val="004F9F"/>
                    </a:solidFill>
                    <a:effectLst/>
                    <a:uLnTx/>
                    <a:uFillTx/>
                    <a:latin typeface="Arial"/>
                    <a:ea typeface="+mn-ea"/>
                    <a:cs typeface="+mn-cs"/>
                  </a:rPr>
                  <a:t>: </a:t>
                </a: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fix active beamforming, optimize passive beamforming</a:t>
                </a:r>
              </a:p>
              <a:p>
                <a:pPr marL="285750" lvl="7" indent="-285750" defTabSz="3023148">
                  <a:lnSpc>
                    <a:spcPct val="90000"/>
                  </a:lnSpc>
                  <a:spcAft>
                    <a:spcPts val="600"/>
                  </a:spcAft>
                  <a:buClr>
                    <a:srgbClr val="004F9F"/>
                  </a:buClr>
                  <a:buFont typeface="Wingdings" panose="05000000000000000000" pitchFamily="2" charset="2"/>
                  <a:buChar char="Ø"/>
                  <a:defRPr/>
                </a:pPr>
                <a:r>
                  <a:rPr lang="en-US" altLang="zh-CN" sz="1800" dirty="0"/>
                  <a:t>Based on FP, the WSR maximization w.r.t. passive beamforming can be reformulated as a minimization problem with a convex objective function through </a:t>
                </a:r>
                <a:r>
                  <a:rPr lang="en-US" altLang="zh-CN" sz="1800" i="1" dirty="0" err="1"/>
                  <a:t>Largrangian</a:t>
                </a:r>
                <a:r>
                  <a:rPr lang="en-US" altLang="zh-CN" sz="1800" i="1" dirty="0"/>
                  <a:t> dual transform </a:t>
                </a:r>
                <a:r>
                  <a:rPr lang="en-US" altLang="zh-CN" sz="1800" dirty="0"/>
                  <a:t>and </a:t>
                </a:r>
                <a:r>
                  <a:rPr lang="en-US" altLang="zh-CN" sz="1800" i="1" dirty="0"/>
                  <a:t>quadratic transform</a:t>
                </a:r>
              </a:p>
              <a:p>
                <a:pPr marL="0" lvl="7" defTabSz="3023148">
                  <a:lnSpc>
                    <a:spcPct val="90000"/>
                  </a:lnSpc>
                  <a:buClr>
                    <a:srgbClr val="004F9F"/>
                  </a:buClr>
                  <a:defRPr/>
                </a:pPr>
                <a14:m>
                  <m:oMathPara xmlns:m="http://schemas.openxmlformats.org/officeDocument/2006/math">
                    <m:oMathParaPr>
                      <m:jc m:val="centerGroup"/>
                    </m:oMathParaPr>
                    <m:oMath xmlns:m="http://schemas.openxmlformats.org/officeDocument/2006/math">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max</m:t>
                              </m:r>
                            </m:e>
                            <m:lim>
                              <m:r>
                                <a:rPr lang="en-US" altLang="zh-CN" sz="1800" b="1" i="0" smtClean="0">
                                  <a:latin typeface="Cambria Math" panose="02040503050406030204" pitchFamily="18" charset="0"/>
                                </a:rPr>
                                <m:t>𝚯</m:t>
                              </m:r>
                              <m:r>
                                <a:rPr lang="en-US" altLang="zh-CN" sz="1800" b="1" i="1" smtClean="0">
                                  <a:latin typeface="Cambria Math" panose="02040503050406030204" pitchFamily="18" charset="0"/>
                                </a:rPr>
                                <m:t>∈</m:t>
                              </m:r>
                              <m:r>
                                <a:rPr lang="zh-CN" altLang="en-US" sz="1800" b="0" i="0" smtClean="0">
                                  <a:latin typeface="Cambria Math" panose="02040503050406030204" pitchFamily="18" charset="0"/>
                                </a:rPr>
                                <m:t>𝒬</m:t>
                              </m:r>
                              <m:r>
                                <a:rPr lang="en-US" altLang="zh-CN" sz="1800" b="1" i="1" smtClean="0">
                                  <a:latin typeface="Cambria Math" panose="02040503050406030204" pitchFamily="18" charset="0"/>
                                </a:rPr>
                                <m:t> </m:t>
                              </m:r>
                            </m:lim>
                          </m:limLow>
                        </m:fName>
                        <m:e>
                          <m:nary>
                            <m:naryPr>
                              <m:chr m:val="∑"/>
                              <m:ctrlPr>
                                <a:rPr lang="en-US" altLang="zh-CN" sz="1800" b="0" i="1" smtClean="0">
                                  <a:latin typeface="Cambria Math" panose="02040503050406030204" pitchFamily="18" charset="0"/>
                                </a:rPr>
                              </m:ctrlPr>
                            </m:naryPr>
                            <m:sub>
                              <m:r>
                                <a:rPr lang="en-US" altLang="zh-CN" sz="1800" b="0" i="1" smtClean="0">
                                  <a:latin typeface="Cambria Math" panose="02040503050406030204" pitchFamily="18" charset="0"/>
                                </a:rPr>
                                <m:t>𝑘</m:t>
                              </m:r>
                              <m:r>
                                <a:rPr lang="en-US" altLang="zh-CN" sz="1800" b="0" i="1" smtClean="0">
                                  <a:latin typeface="Cambria Math" panose="02040503050406030204" pitchFamily="18" charset="0"/>
                                </a:rPr>
                                <m:t>=1</m:t>
                              </m:r>
                            </m:sub>
                            <m:sup>
                              <m:r>
                                <a:rPr lang="en-US" altLang="zh-CN" sz="1800" b="0" i="1" smtClean="0">
                                  <a:latin typeface="Cambria Math" panose="02040503050406030204" pitchFamily="18" charset="0"/>
                                </a:rPr>
                                <m:t>𝐾</m:t>
                              </m:r>
                            </m:sup>
                            <m:e>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𝜇</m:t>
                                  </m:r>
                                </m:e>
                                <m:sub>
                                  <m:r>
                                    <a:rPr lang="en-US" altLang="zh-CN" sz="1800" b="0" i="1" smtClean="0">
                                      <a:latin typeface="Cambria Math" panose="02040503050406030204" pitchFamily="18" charset="0"/>
                                    </a:rPr>
                                    <m:t>𝑘</m:t>
                                  </m:r>
                                </m:sub>
                              </m:sSub>
                              <m:func>
                                <m:funcPr>
                                  <m:ctrlPr>
                                    <a:rPr lang="en-US" altLang="zh-CN" sz="1800" b="0" i="1" smtClean="0">
                                      <a:latin typeface="Cambria Math" panose="02040503050406030204" pitchFamily="18" charset="0"/>
                                    </a:rPr>
                                  </m:ctrlPr>
                                </m:funcPr>
                                <m:fName>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log</m:t>
                                      </m:r>
                                    </m:e>
                                    <m:sub>
                                      <m:r>
                                        <a:rPr lang="en-US" altLang="zh-CN" sz="1800" b="0" i="1" smtClean="0">
                                          <a:latin typeface="Cambria Math" panose="02040503050406030204" pitchFamily="18" charset="0"/>
                                        </a:rPr>
                                        <m:t>2</m:t>
                                      </m:r>
                                    </m:sub>
                                  </m:sSub>
                                </m:fName>
                                <m:e>
                                  <m:r>
                                    <a:rPr lang="en-US" altLang="zh-CN" sz="1800" b="0" i="1" smtClean="0">
                                      <a:latin typeface="Cambria Math" panose="02040503050406030204" pitchFamily="18" charset="0"/>
                                    </a:rPr>
                                    <m:t>(1+</m:t>
                                  </m:r>
                                  <m:r>
                                    <m:rPr>
                                      <m:sty m:val="p"/>
                                    </m:rPr>
                                    <a:rPr lang="en-US" altLang="zh-CN" sz="1800" b="0" i="0" smtClean="0">
                                      <a:latin typeface="Cambria Math" panose="02040503050406030204" pitchFamily="18" charset="0"/>
                                    </a:rPr>
                                    <m:t>SIN</m:t>
                                  </m:r>
                                  <m:sSub>
                                    <m:sSubPr>
                                      <m:ctrlPr>
                                        <a:rPr lang="en-US" altLang="zh-CN" sz="1800" b="0" i="1" smtClean="0">
                                          <a:latin typeface="Cambria Math" panose="02040503050406030204" pitchFamily="18" charset="0"/>
                                        </a:rPr>
                                      </m:ctrlPr>
                                    </m:sSubPr>
                                    <m:e>
                                      <m:r>
                                        <m:rPr>
                                          <m:sty m:val="p"/>
                                        </m:rPr>
                                        <a:rPr lang="en-US" altLang="zh-CN" sz="1800" b="0" i="0" smtClean="0">
                                          <a:latin typeface="Cambria Math" panose="02040503050406030204" pitchFamily="18" charset="0"/>
                                        </a:rPr>
                                        <m:t>R</m:t>
                                      </m:r>
                                    </m:e>
                                    <m:sub>
                                      <m:r>
                                        <a:rPr lang="en-US" altLang="zh-CN" sz="1800" b="0" i="1" smtClean="0">
                                          <a:latin typeface="Cambria Math" panose="02040503050406030204" pitchFamily="18" charset="0"/>
                                        </a:rPr>
                                        <m:t>𝑘</m:t>
                                      </m:r>
                                    </m:sub>
                                  </m:sSub>
                                  <m:r>
                                    <a:rPr lang="en-US" altLang="zh-CN" sz="1800" b="0" i="1" smtClean="0">
                                      <a:latin typeface="Cambria Math" panose="02040503050406030204" pitchFamily="18" charset="0"/>
                                    </a:rPr>
                                    <m:t>)</m:t>
                                  </m:r>
                                </m:e>
                              </m:func>
                              <m:r>
                                <a:rPr lang="en-US" altLang="zh-CN" sz="1800" b="0" i="1" smtClean="0">
                                  <a:latin typeface="Cambria Math" panose="02040503050406030204" pitchFamily="18" charset="0"/>
                                </a:rPr>
                                <m:t>  </m:t>
                              </m:r>
                              <m:r>
                                <a:rPr lang="en-US" altLang="zh-CN" sz="1800" b="0" i="1" smtClean="0">
                                  <a:latin typeface="Cambria Math" panose="02040503050406030204" pitchFamily="18" charset="0"/>
                                  <a:ea typeface="Cambria Math" panose="02040503050406030204" pitchFamily="18" charset="0"/>
                                </a:rPr>
                                <m:t>⇒</m:t>
                              </m:r>
                            </m:e>
                          </m:nary>
                        </m:e>
                      </m:func>
                      <m:r>
                        <a:rPr lang="en-US" altLang="zh-CN" sz="1800" b="0" i="1" smtClean="0">
                          <a:latin typeface="Cambria Math" panose="02040503050406030204" pitchFamily="18" charset="0"/>
                        </a:rPr>
                        <m:t>  </m:t>
                      </m:r>
                      <m:func>
                        <m:funcPr>
                          <m:ctrlPr>
                            <a:rPr lang="en-US" altLang="zh-CN" sz="1800" b="0" i="1" smtClean="0">
                              <a:latin typeface="Cambria Math" panose="02040503050406030204" pitchFamily="18" charset="0"/>
                            </a:rPr>
                          </m:ctrlPr>
                        </m:funcPr>
                        <m:fName>
                          <m:limLow>
                            <m:limLowPr>
                              <m:ctrlPr>
                                <a:rPr lang="en-US" altLang="zh-CN" sz="1800" b="0" i="1" smtClean="0">
                                  <a:latin typeface="Cambria Math" panose="02040503050406030204" pitchFamily="18" charset="0"/>
                                </a:rPr>
                              </m:ctrlPr>
                            </m:limLowPr>
                            <m:e>
                              <m:r>
                                <m:rPr>
                                  <m:sty m:val="p"/>
                                </m:rPr>
                                <a:rPr lang="en-US" altLang="zh-CN" sz="1800" b="0" i="0" smtClean="0">
                                  <a:latin typeface="Cambria Math" panose="02040503050406030204" pitchFamily="18" charset="0"/>
                                </a:rPr>
                                <m:t>min</m:t>
                              </m:r>
                            </m:e>
                            <m:lim>
                              <m:eqArr>
                                <m:eqArrPr>
                                  <m:ctrlPr>
                                    <a:rPr lang="en-US" altLang="zh-CN" sz="1800" b="1" i="1" smtClean="0">
                                      <a:latin typeface="Cambria Math" panose="02040503050406030204" pitchFamily="18" charset="0"/>
                                    </a:rPr>
                                  </m:ctrlPr>
                                </m:eqArrPr>
                                <m:e>
                                  <m:r>
                                    <a:rPr lang="en-US" altLang="zh-CN" sz="1800" b="1" i="1" smtClean="0">
                                      <a:latin typeface="Cambria Math" panose="02040503050406030204" pitchFamily="18" charset="0"/>
                                    </a:rPr>
                                    <m:t>𝜽</m:t>
                                  </m:r>
                                  <m:r>
                                    <a:rPr lang="en-US" altLang="zh-CN" sz="1800" b="1" i="1" smtClean="0">
                                      <a:latin typeface="Cambria Math" panose="02040503050406030204" pitchFamily="18" charset="0"/>
                                    </a:rPr>
                                    <m:t>=</m:t>
                                  </m:r>
                                  <m:r>
                                    <m:rPr>
                                      <m:sty m:val="p"/>
                                    </m:rPr>
                                    <a:rPr lang="en-US" altLang="zh-CN" sz="1800" b="0" i="0" smtClean="0">
                                      <a:latin typeface="Cambria Math" panose="02040503050406030204" pitchFamily="18" charset="0"/>
                                    </a:rPr>
                                    <m:t>vec</m:t>
                                  </m:r>
                                  <m:r>
                                    <a:rPr lang="en-US" altLang="zh-CN" sz="1800" b="0" i="1" smtClean="0">
                                      <a:latin typeface="Cambria Math" panose="02040503050406030204" pitchFamily="18" charset="0"/>
                                    </a:rPr>
                                    <m:t>(</m:t>
                                  </m:r>
                                  <m:sSup>
                                    <m:sSupPr>
                                      <m:ctrlPr>
                                        <a:rPr lang="en-US" altLang="zh-CN" sz="1800" i="1" smtClean="0">
                                          <a:latin typeface="Cambria Math" panose="02040503050406030204" pitchFamily="18" charset="0"/>
                                        </a:rPr>
                                      </m:ctrlPr>
                                    </m:sSupPr>
                                    <m:e>
                                      <m:r>
                                        <a:rPr lang="en-US" altLang="zh-CN" sz="1800" b="1" i="0" smtClean="0">
                                          <a:latin typeface="Cambria Math" panose="02040503050406030204" pitchFamily="18" charset="0"/>
                                        </a:rPr>
                                        <m:t>𝚯</m:t>
                                      </m:r>
                                    </m:e>
                                    <m:sup>
                                      <m:r>
                                        <a:rPr lang="en-US" altLang="zh-CN" sz="1800" b="0" i="1" smtClean="0">
                                          <a:latin typeface="Cambria Math" panose="02040503050406030204" pitchFamily="18" charset="0"/>
                                        </a:rPr>
                                        <m:t>𝐻</m:t>
                                      </m:r>
                                    </m:sup>
                                  </m:sSup>
                                  <m:r>
                                    <a:rPr lang="en-US" altLang="zh-CN" sz="1800" b="0" i="1" smtClean="0">
                                      <a:latin typeface="Cambria Math" panose="02040503050406030204" pitchFamily="18" charset="0"/>
                                    </a:rPr>
                                    <m:t>)</m:t>
                                  </m:r>
                                </m:e>
                                <m:e>
                                  <m:r>
                                    <a:rPr lang="en-US" altLang="zh-CN" sz="1800" b="1" i="0" smtClean="0">
                                      <a:latin typeface="Cambria Math" panose="02040503050406030204" pitchFamily="18" charset="0"/>
                                    </a:rPr>
                                    <m:t>𝚯</m:t>
                                  </m:r>
                                  <m:r>
                                    <a:rPr lang="en-US" altLang="zh-CN" sz="1800" b="0" i="1" smtClean="0">
                                      <a:latin typeface="Cambria Math" panose="02040503050406030204" pitchFamily="18" charset="0"/>
                                    </a:rPr>
                                    <m:t>∈</m:t>
                                  </m:r>
                                  <m:r>
                                    <a:rPr lang="zh-CN" altLang="en-US" sz="1800" b="0" i="1" smtClean="0">
                                      <a:latin typeface="Cambria Math" panose="02040503050406030204" pitchFamily="18" charset="0"/>
                                    </a:rPr>
                                    <m:t>𝒬</m:t>
                                  </m:r>
                                  <m:r>
                                    <a:rPr lang="en-US" altLang="zh-CN" sz="1800" b="0" i="1" smtClean="0">
                                      <a:latin typeface="Cambria Math" panose="02040503050406030204" pitchFamily="18" charset="0"/>
                                    </a:rPr>
                                    <m:t> </m:t>
                                  </m:r>
                                </m:e>
                              </m:eqArr>
                            </m:lim>
                          </m:limLow>
                        </m:fName>
                        <m:e>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1" i="1" smtClean="0">
                                  <a:latin typeface="Cambria Math" panose="02040503050406030204" pitchFamily="18" charset="0"/>
                                  <a:ea typeface="Cambria Math" panose="02040503050406030204" pitchFamily="18" charset="0"/>
                                </a:rPr>
                                <m:t>𝜽</m:t>
                              </m:r>
                            </m:e>
                            <m:sup>
                              <m:r>
                                <a:rPr lang="en-US" altLang="zh-CN" sz="1800" b="0" i="1" smtClean="0">
                                  <a:latin typeface="Cambria Math" panose="02040503050406030204" pitchFamily="18" charset="0"/>
                                  <a:ea typeface="Cambria Math" panose="02040503050406030204" pitchFamily="18" charset="0"/>
                                </a:rPr>
                                <m:t>𝐻</m:t>
                              </m:r>
                            </m:sup>
                          </m:sSup>
                          <m:r>
                            <a:rPr lang="en-US" altLang="zh-CN" sz="1800" b="1" i="0" smtClean="0">
                              <a:latin typeface="Cambria Math" panose="02040503050406030204" pitchFamily="18" charset="0"/>
                              <a:ea typeface="Cambria Math" panose="02040503050406030204" pitchFamily="18" charset="0"/>
                            </a:rPr>
                            <m:t>𝐔</m:t>
                          </m:r>
                          <m:r>
                            <a:rPr lang="en-US" altLang="zh-CN" sz="1800" b="1" i="1" smtClean="0">
                              <a:latin typeface="Cambria Math" panose="02040503050406030204" pitchFamily="18" charset="0"/>
                              <a:ea typeface="Cambria Math" panose="02040503050406030204" pitchFamily="18" charset="0"/>
                            </a:rPr>
                            <m:t>𝜽</m:t>
                          </m:r>
                          <m:r>
                            <a:rPr lang="en-US" altLang="zh-CN" sz="1800" b="0" i="1" smtClean="0">
                              <a:latin typeface="Cambria Math" panose="02040503050406030204" pitchFamily="18" charset="0"/>
                              <a:ea typeface="Cambria Math" panose="02040503050406030204" pitchFamily="18" charset="0"/>
                            </a:rPr>
                            <m:t>−2</m:t>
                          </m:r>
                          <m:r>
                            <m:rPr>
                              <m:sty m:val="p"/>
                            </m:rPr>
                            <a:rPr lang="en-US" altLang="zh-CN" sz="1800" b="0" i="0" smtClean="0">
                              <a:latin typeface="Cambria Math" panose="02040503050406030204" pitchFamily="18" charset="0"/>
                              <a:ea typeface="Cambria Math" panose="02040503050406030204" pitchFamily="18" charset="0"/>
                            </a:rPr>
                            <m:t>Re</m:t>
                          </m:r>
                          <m:r>
                            <a:rPr lang="en-US" altLang="zh-CN" sz="1800" b="0" i="1" smtClean="0">
                              <a:latin typeface="Cambria Math" panose="02040503050406030204" pitchFamily="18" charset="0"/>
                              <a:ea typeface="Cambria Math" panose="02040503050406030204" pitchFamily="18" charset="0"/>
                            </a:rPr>
                            <m:t>{</m:t>
                          </m:r>
                          <m:sSup>
                            <m:sSupPr>
                              <m:ctrlPr>
                                <a:rPr lang="en-US" altLang="zh-CN" sz="1800" b="0" i="1" smtClean="0">
                                  <a:latin typeface="Cambria Math" panose="02040503050406030204" pitchFamily="18" charset="0"/>
                                  <a:ea typeface="Cambria Math" panose="02040503050406030204" pitchFamily="18" charset="0"/>
                                </a:rPr>
                              </m:ctrlPr>
                            </m:sSupPr>
                            <m:e>
                              <m:r>
                                <a:rPr lang="en-US" altLang="zh-CN" sz="1800" b="1" i="1" smtClean="0">
                                  <a:latin typeface="Cambria Math" panose="02040503050406030204" pitchFamily="18" charset="0"/>
                                  <a:ea typeface="Cambria Math" panose="02040503050406030204" pitchFamily="18" charset="0"/>
                                </a:rPr>
                                <m:t>𝜽</m:t>
                              </m:r>
                            </m:e>
                            <m:sup>
                              <m:r>
                                <a:rPr lang="en-US" altLang="zh-CN" sz="1800" b="0" i="1" smtClean="0">
                                  <a:latin typeface="Cambria Math" panose="02040503050406030204" pitchFamily="18" charset="0"/>
                                  <a:ea typeface="Cambria Math" panose="02040503050406030204" pitchFamily="18" charset="0"/>
                                </a:rPr>
                                <m:t>𝐻</m:t>
                              </m:r>
                            </m:sup>
                          </m:sSup>
                          <m:r>
                            <a:rPr lang="en-US" altLang="zh-CN" sz="1800" b="1" i="0" smtClean="0">
                              <a:latin typeface="Cambria Math" panose="02040503050406030204" pitchFamily="18" charset="0"/>
                              <a:ea typeface="Cambria Math" panose="02040503050406030204" pitchFamily="18" charset="0"/>
                            </a:rPr>
                            <m:t>𝐯</m:t>
                          </m:r>
                          <m:r>
                            <a:rPr lang="en-US" altLang="zh-CN" sz="1800" b="0" i="1" smtClean="0">
                              <a:latin typeface="Cambria Math" panose="02040503050406030204" pitchFamily="18" charset="0"/>
                              <a:ea typeface="Cambria Math" panose="02040503050406030204" pitchFamily="18" charset="0"/>
                            </a:rPr>
                            <m:t>}</m:t>
                          </m:r>
                        </m:e>
                      </m:func>
                    </m:oMath>
                  </m:oMathPara>
                </a14:m>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0" lvl="7" defTabSz="3023148">
                  <a:lnSpc>
                    <a:spcPct val="90000"/>
                  </a:lnSpc>
                  <a:buClr>
                    <a:srgbClr val="004F9F"/>
                  </a:buClr>
                  <a:defRPr/>
                </a:pPr>
                <a:endParaRPr lang="en-US" altLang="zh-CN" sz="1800" dirty="0"/>
              </a:p>
              <a:p>
                <a:pPr marL="457200" marR="0" lvl="3" indent="-457200" algn="l" defTabSz="3023148" rtl="0" eaLnBrk="1" fontAlgn="auto" latinLnBrk="0" hangingPunct="1">
                  <a:lnSpc>
                    <a:spcPct val="90000"/>
                  </a:lnSpc>
                  <a:spcBef>
                    <a:spcPts val="0"/>
                  </a:spcBef>
                  <a:spcAft>
                    <a:spcPts val="600"/>
                  </a:spcAft>
                  <a:buClrTx/>
                  <a:buSzTx/>
                  <a:buFont typeface="Arial" panose="020B0604020202020204" pitchFamily="34" charset="0"/>
                  <a:buAutoNum type="arabicParenR"/>
                  <a:tabLst/>
                  <a:defRPr/>
                </a:pPr>
                <a:r>
                  <a:rPr kumimoji="0" lang="en-US" altLang="zh-CN" sz="2000" b="1" i="0" u="none" strike="noStrike" kern="1200" cap="none" spc="0" normalizeH="0" baseline="0" noProof="0" dirty="0">
                    <a:ln>
                      <a:noFill/>
                    </a:ln>
                    <a:solidFill>
                      <a:srgbClr val="004F9F"/>
                    </a:solidFill>
                    <a:effectLst/>
                    <a:uLnTx/>
                    <a:uFillTx/>
                    <a:latin typeface="Arial"/>
                    <a:ea typeface="+mn-ea"/>
                    <a:cs typeface="+mn-cs"/>
                  </a:rPr>
                  <a:t>Alternating between 1) and 2) until convergence</a:t>
                </a:r>
                <a:endParaRPr lang="en-US" altLang="zh-CN" sz="1600" dirty="0"/>
              </a:p>
              <a:p>
                <a:pPr marL="285750" lvl="7" indent="-285750" defTabSz="3023148">
                  <a:lnSpc>
                    <a:spcPct val="90000"/>
                  </a:lnSpc>
                  <a:spcAft>
                    <a:spcPts val="600"/>
                  </a:spcAft>
                  <a:buClr>
                    <a:srgbClr val="004F9F"/>
                  </a:buClr>
                  <a:buFont typeface="Wingdings" panose="05000000000000000000" pitchFamily="2" charset="2"/>
                  <a:buChar char="Ø"/>
                  <a:defRPr/>
                </a:pPr>
                <a:endParaRPr lang="en-US" altLang="zh-CN" sz="1800" i="1" dirty="0"/>
              </a:p>
              <a:p>
                <a:pPr marL="0" lvl="7" defTabSz="3023148">
                  <a:lnSpc>
                    <a:spcPct val="90000"/>
                  </a:lnSpc>
                  <a:buClr>
                    <a:srgbClr val="004F9F"/>
                  </a:buClr>
                  <a:defRPr/>
                </a:pPr>
                <a:endParaRPr lang="en-US" altLang="zh-CN" sz="1800" dirty="0"/>
              </a:p>
              <a:p>
                <a:pPr marL="251639" lvl="7" indent="-251639" defTabSz="3023148">
                  <a:lnSpc>
                    <a:spcPct val="90000"/>
                  </a:lnSpc>
                  <a:buClr>
                    <a:srgbClr val="004F9F"/>
                  </a:buClr>
                  <a:buFont typeface="Arial" panose="020B0604020202020204" pitchFamily="34" charset="0"/>
                  <a:buChar char="•"/>
                  <a:defRPr/>
                </a:pPr>
                <a:endParaRPr lang="en-US" altLang="zh-CN" sz="1800" dirty="0"/>
              </a:p>
              <a:p>
                <a:pPr marL="0" marR="0" lvl="3" algn="l" defTabSz="3023148" rtl="0" eaLnBrk="1" fontAlgn="auto" latinLnBrk="0" hangingPunct="1">
                  <a:lnSpc>
                    <a:spcPct val="90000"/>
                  </a:lnSpc>
                  <a:spcBef>
                    <a:spcPts val="0"/>
                  </a:spcBef>
                  <a:spcAft>
                    <a:spcPts val="0"/>
                  </a:spcAft>
                  <a:buClrTx/>
                  <a:buSzTx/>
                  <a:tabLst/>
                  <a:defRPr/>
                </a:pPr>
                <a:endParaRPr kumimoji="0" lang="en-GB" altLang="zh-CN" sz="2400" b="1" i="0" u="none" strike="noStrike" kern="1200" cap="none" spc="0" normalizeH="0" baseline="0" noProof="0" dirty="0">
                  <a:ln>
                    <a:noFill/>
                  </a:ln>
                  <a:solidFill>
                    <a:srgbClr val="004F9F"/>
                  </a:solidFill>
                  <a:effectLst/>
                  <a:uLnTx/>
                  <a:uFillTx/>
                  <a:latin typeface="Arial"/>
                  <a:ea typeface="+mn-ea"/>
                  <a:cs typeface="+mn-cs"/>
                </a:endParaRPr>
              </a:p>
              <a:p>
                <a:pPr algn="l">
                  <a:lnSpc>
                    <a:spcPct val="90000"/>
                  </a:lnSpc>
                </a:pPr>
                <a:endParaRPr lang="zh-CN" altLang="en-US" sz="2400" dirty="0"/>
              </a:p>
            </p:txBody>
          </p:sp>
        </mc:Choice>
        <mc:Fallback xmlns="">
          <p:sp>
            <p:nvSpPr>
              <p:cNvPr id="119" name="文本框 118">
                <a:extLst>
                  <a:ext uri="{FF2B5EF4-FFF2-40B4-BE49-F238E27FC236}">
                    <a16:creationId xmlns:a16="http://schemas.microsoft.com/office/drawing/2014/main" id="{211BDACB-C4E1-4B59-A1B6-6A6A0E21CBCB}"/>
                  </a:ext>
                </a:extLst>
              </p:cNvPr>
              <p:cNvSpPr txBox="1">
                <a:spLocks noRot="1" noChangeAspect="1" noMove="1" noResize="1" noEditPoints="1" noAdjustHandles="1" noChangeArrowheads="1" noChangeShapeType="1" noTextEdit="1"/>
              </p:cNvSpPr>
              <p:nvPr/>
            </p:nvSpPr>
            <p:spPr>
              <a:xfrm>
                <a:off x="7527542" y="11671103"/>
                <a:ext cx="13110055" cy="8351910"/>
              </a:xfrm>
              <a:prstGeom prst="rect">
                <a:avLst/>
              </a:prstGeom>
              <a:blipFill>
                <a:blip r:embed="rId11"/>
                <a:stretch>
                  <a:fillRect l="-1116" t="-1241" r="-11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7DAC143E-247A-4BD5-A51B-6093F25A32F1}"/>
                  </a:ext>
                </a:extLst>
              </p:cNvPr>
              <p:cNvSpPr txBox="1"/>
              <p:nvPr/>
            </p:nvSpPr>
            <p:spPr>
              <a:xfrm>
                <a:off x="8160451" y="14524785"/>
                <a:ext cx="4238090" cy="1400536"/>
              </a:xfrm>
              <a:prstGeom prst="rect">
                <a:avLst/>
              </a:prstGeom>
              <a:noFill/>
            </p:spPr>
            <p:txBody>
              <a:bodyPr wrap="square" lIns="0" tIns="0" rIns="0" bIns="0" rtlCol="0">
                <a:noAutofit/>
              </a:bodyPr>
              <a:lstStyle/>
              <a:p>
                <a:pPr marL="342900" indent="-342900" algn="l">
                  <a:lnSpc>
                    <a:spcPct val="90000"/>
                  </a:lnSpc>
                  <a:spcAft>
                    <a:spcPts val="600"/>
                  </a:spcAft>
                  <a:buClr>
                    <a:schemeClr val="accent1">
                      <a:lumMod val="75000"/>
                      <a:lumOff val="25000"/>
                    </a:schemeClr>
                  </a:buClr>
                  <a:buFont typeface="Wingdings" panose="05000000000000000000" pitchFamily="2" charset="2"/>
                  <a:buChar char="n"/>
                </a:pPr>
                <a:r>
                  <a:rPr lang="en-US" altLang="zh-CN" sz="1800" dirty="0"/>
                  <a:t>Separated</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Feasible set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ℱ</m:t>
                    </m:r>
                  </m:oMath>
                </a14:m>
                <a:r>
                  <a:rPr lang="en-US" altLang="zh-CN" sz="1800" dirty="0"/>
                  <a:t> is convex</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Directly solved using CVX toolbox</a:t>
                </a:r>
              </a:p>
            </p:txBody>
          </p:sp>
        </mc:Choice>
        <mc:Fallback xmlns="">
          <p:sp>
            <p:nvSpPr>
              <p:cNvPr id="120" name="文本框 119">
                <a:extLst>
                  <a:ext uri="{FF2B5EF4-FFF2-40B4-BE49-F238E27FC236}">
                    <a16:creationId xmlns:a16="http://schemas.microsoft.com/office/drawing/2014/main" id="{7DAC143E-247A-4BD5-A51B-6093F25A32F1}"/>
                  </a:ext>
                </a:extLst>
              </p:cNvPr>
              <p:cNvSpPr txBox="1">
                <a:spLocks noRot="1" noChangeAspect="1" noMove="1" noResize="1" noEditPoints="1" noAdjustHandles="1" noChangeArrowheads="1" noChangeShapeType="1" noTextEdit="1"/>
              </p:cNvSpPr>
              <p:nvPr/>
            </p:nvSpPr>
            <p:spPr>
              <a:xfrm>
                <a:off x="8160451" y="14524785"/>
                <a:ext cx="4238090" cy="1400536"/>
              </a:xfrm>
              <a:prstGeom prst="rect">
                <a:avLst/>
              </a:prstGeom>
              <a:blipFill>
                <a:blip r:embed="rId12"/>
                <a:stretch>
                  <a:fillRect l="-3165" t="-7424" r="-1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F7039EBF-9231-4462-BCF7-2A25D674A0E7}"/>
                  </a:ext>
                </a:extLst>
              </p:cNvPr>
              <p:cNvSpPr txBox="1"/>
              <p:nvPr/>
            </p:nvSpPr>
            <p:spPr>
              <a:xfrm>
                <a:off x="12271208" y="14524785"/>
                <a:ext cx="7297877" cy="971625"/>
              </a:xfrm>
              <a:prstGeom prst="rect">
                <a:avLst/>
              </a:prstGeom>
              <a:noFill/>
            </p:spPr>
            <p:txBody>
              <a:bodyPr wrap="square" lIns="0" tIns="0" rIns="0" bIns="0" rtlCol="0">
                <a:noAutofit/>
              </a:bodyPr>
              <a:lstStyle/>
              <a:p>
                <a:pPr marL="342900" indent="-342900" algn="l">
                  <a:lnSpc>
                    <a:spcPct val="90000"/>
                  </a:lnSpc>
                  <a:spcAft>
                    <a:spcPts val="600"/>
                  </a:spcAft>
                  <a:buClr>
                    <a:schemeClr val="accent1">
                      <a:lumMod val="75000"/>
                      <a:lumOff val="25000"/>
                    </a:schemeClr>
                  </a:buClr>
                  <a:buFont typeface="Wingdings" panose="05000000000000000000" pitchFamily="2" charset="2"/>
                  <a:buChar char="n"/>
                </a:pPr>
                <a:r>
                  <a:rPr lang="en-US" altLang="zh-CN" sz="1800" dirty="0"/>
                  <a:t>Shared</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Feasible set </a:t>
                </a:r>
                <a14:m>
                  <m:oMath xmlns:m="http://schemas.openxmlformats.org/officeDocument/2006/math">
                    <m:r>
                      <a:rPr lang="en-US" altLang="zh-CN" sz="1800" i="1" smtClean="0">
                        <a:latin typeface="Cambria Math" panose="02040503050406030204" pitchFamily="18" charset="0"/>
                        <a:ea typeface="Cambria Math" panose="02040503050406030204" pitchFamily="18" charset="0"/>
                      </a:rPr>
                      <m:t>ℱ</m:t>
                    </m:r>
                  </m:oMath>
                </a14:m>
                <a:r>
                  <a:rPr lang="en-US" altLang="zh-CN" sz="1800" dirty="0"/>
                  <a:t> is non-convex</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Using SDR technique and dominant eigenvalue approximation</a:t>
                </a:r>
              </a:p>
            </p:txBody>
          </p:sp>
        </mc:Choice>
        <mc:Fallback xmlns="">
          <p:sp>
            <p:nvSpPr>
              <p:cNvPr id="121" name="文本框 120">
                <a:extLst>
                  <a:ext uri="{FF2B5EF4-FFF2-40B4-BE49-F238E27FC236}">
                    <a16:creationId xmlns:a16="http://schemas.microsoft.com/office/drawing/2014/main" id="{F7039EBF-9231-4462-BCF7-2A25D674A0E7}"/>
                  </a:ext>
                </a:extLst>
              </p:cNvPr>
              <p:cNvSpPr txBox="1">
                <a:spLocks noRot="1" noChangeAspect="1" noMove="1" noResize="1" noEditPoints="1" noAdjustHandles="1" noChangeArrowheads="1" noChangeShapeType="1" noTextEdit="1"/>
              </p:cNvSpPr>
              <p:nvPr/>
            </p:nvSpPr>
            <p:spPr>
              <a:xfrm>
                <a:off x="12271208" y="14524785"/>
                <a:ext cx="7297877" cy="971625"/>
              </a:xfrm>
              <a:prstGeom prst="rect">
                <a:avLst/>
              </a:prstGeom>
              <a:blipFill>
                <a:blip r:embed="rId13"/>
                <a:stretch>
                  <a:fillRect l="-1838" t="-10692" b="-6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269A5897-E68D-4928-AA54-5863A5798375}"/>
                  </a:ext>
                </a:extLst>
              </p:cNvPr>
              <p:cNvSpPr txBox="1"/>
              <p:nvPr/>
            </p:nvSpPr>
            <p:spPr>
              <a:xfrm>
                <a:off x="8160451" y="18175032"/>
                <a:ext cx="4238090" cy="1400536"/>
              </a:xfrm>
              <a:prstGeom prst="rect">
                <a:avLst/>
              </a:prstGeom>
              <a:noFill/>
            </p:spPr>
            <p:txBody>
              <a:bodyPr wrap="square" lIns="0" tIns="0" rIns="0" bIns="0" rtlCol="0">
                <a:noAutofit/>
              </a:bodyPr>
              <a:lstStyle/>
              <a:p>
                <a:pPr marL="342900" indent="-342900" algn="l">
                  <a:lnSpc>
                    <a:spcPct val="90000"/>
                  </a:lnSpc>
                  <a:spcAft>
                    <a:spcPts val="600"/>
                  </a:spcAft>
                  <a:buClr>
                    <a:schemeClr val="accent1">
                      <a:lumMod val="75000"/>
                      <a:lumOff val="25000"/>
                    </a:schemeClr>
                  </a:buClr>
                  <a:buFont typeface="Wingdings" panose="05000000000000000000" pitchFamily="2" charset="2"/>
                  <a:buChar char="n"/>
                </a:pPr>
                <a:r>
                  <a:rPr lang="en-US" altLang="zh-CN" sz="1800" dirty="0"/>
                  <a:t>Single connected RIS</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Feasible set </a:t>
                </a:r>
                <a14:m>
                  <m:oMath xmlns:m="http://schemas.openxmlformats.org/officeDocument/2006/math">
                    <m:r>
                      <a:rPr lang="zh-CN" altLang="en-US" sz="1800" i="1" smtClean="0">
                        <a:latin typeface="Cambria Math" panose="02040503050406030204" pitchFamily="18" charset="0"/>
                      </a:rPr>
                      <m:t>𝒬</m:t>
                    </m:r>
                  </m:oMath>
                </a14:m>
                <a:r>
                  <a:rPr lang="en-US" altLang="zh-CN" sz="1800" dirty="0"/>
                  <a:t> is convex</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Directly solved using CVX toolbox</a:t>
                </a:r>
              </a:p>
            </p:txBody>
          </p:sp>
        </mc:Choice>
        <mc:Fallback xmlns="">
          <p:sp>
            <p:nvSpPr>
              <p:cNvPr id="122" name="文本框 121">
                <a:extLst>
                  <a:ext uri="{FF2B5EF4-FFF2-40B4-BE49-F238E27FC236}">
                    <a16:creationId xmlns:a16="http://schemas.microsoft.com/office/drawing/2014/main" id="{269A5897-E68D-4928-AA54-5863A5798375}"/>
                  </a:ext>
                </a:extLst>
              </p:cNvPr>
              <p:cNvSpPr txBox="1">
                <a:spLocks noRot="1" noChangeAspect="1" noMove="1" noResize="1" noEditPoints="1" noAdjustHandles="1" noChangeArrowheads="1" noChangeShapeType="1" noTextEdit="1"/>
              </p:cNvSpPr>
              <p:nvPr/>
            </p:nvSpPr>
            <p:spPr>
              <a:xfrm>
                <a:off x="8160451" y="18175032"/>
                <a:ext cx="4238090" cy="1400536"/>
              </a:xfrm>
              <a:prstGeom prst="rect">
                <a:avLst/>
              </a:prstGeom>
              <a:blipFill>
                <a:blip r:embed="rId14"/>
                <a:stretch>
                  <a:fillRect l="-3165" t="-7391" r="-1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3" name="文本框 122">
                <a:extLst>
                  <a:ext uri="{FF2B5EF4-FFF2-40B4-BE49-F238E27FC236}">
                    <a16:creationId xmlns:a16="http://schemas.microsoft.com/office/drawing/2014/main" id="{36BB7C59-C6E7-40A6-B331-1A55BF1FFEB5}"/>
                  </a:ext>
                </a:extLst>
              </p:cNvPr>
              <p:cNvSpPr txBox="1"/>
              <p:nvPr/>
            </p:nvSpPr>
            <p:spPr>
              <a:xfrm>
                <a:off x="12271208" y="18067781"/>
                <a:ext cx="8567860" cy="1400536"/>
              </a:xfrm>
              <a:prstGeom prst="rect">
                <a:avLst/>
              </a:prstGeom>
              <a:noFill/>
            </p:spPr>
            <p:txBody>
              <a:bodyPr wrap="square" lIns="0" tIns="0" rIns="0" bIns="0" rtlCol="0">
                <a:noAutofit/>
              </a:bodyPr>
              <a:lstStyle/>
              <a:p>
                <a:pPr marL="342900" indent="-342900" algn="l">
                  <a:lnSpc>
                    <a:spcPct val="90000"/>
                  </a:lnSpc>
                  <a:spcAft>
                    <a:spcPts val="600"/>
                  </a:spcAft>
                  <a:buClr>
                    <a:schemeClr val="accent1">
                      <a:lumMod val="75000"/>
                      <a:lumOff val="25000"/>
                    </a:schemeClr>
                  </a:buClr>
                  <a:buFont typeface="Wingdings" panose="05000000000000000000" pitchFamily="2" charset="2"/>
                  <a:buChar char="n"/>
                </a:pPr>
                <a:r>
                  <a:rPr lang="en-US" altLang="zh-CN" sz="1800" dirty="0"/>
                  <a:t>Group/fully connected RIS</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Feasible set </a:t>
                </a:r>
                <a14:m>
                  <m:oMath xmlns:m="http://schemas.openxmlformats.org/officeDocument/2006/math">
                    <m:r>
                      <a:rPr lang="zh-CN" altLang="en-US" sz="1800" i="1" smtClean="0">
                        <a:latin typeface="Cambria Math" panose="02040503050406030204" pitchFamily="18" charset="0"/>
                      </a:rPr>
                      <m:t>𝒬</m:t>
                    </m:r>
                  </m:oMath>
                </a14:m>
                <a:r>
                  <a:rPr lang="en-US" altLang="zh-CN" sz="1800" dirty="0"/>
                  <a:t> is non-convex</a:t>
                </a:r>
              </a:p>
              <a:p>
                <a:pPr marL="666049" lvl="1" indent="-342900">
                  <a:lnSpc>
                    <a:spcPct val="90000"/>
                  </a:lnSpc>
                  <a:spcAft>
                    <a:spcPts val="600"/>
                  </a:spcAft>
                  <a:buClr>
                    <a:schemeClr val="accent1">
                      <a:lumMod val="75000"/>
                      <a:lumOff val="25000"/>
                    </a:schemeClr>
                  </a:buClr>
                  <a:buFont typeface="Arial" panose="020B0604020202020204" pitchFamily="34" charset="0"/>
                  <a:buChar char="•"/>
                </a:pPr>
                <a:r>
                  <a:rPr lang="en-US" altLang="zh-CN" sz="1800" dirty="0"/>
                  <a:t>Using scattering-reactance relationship to formulate an equivalent unconstrained problem, which can be addressed by Quasi-Newton method.</a:t>
                </a:r>
              </a:p>
            </p:txBody>
          </p:sp>
        </mc:Choice>
        <mc:Fallback xmlns="">
          <p:sp>
            <p:nvSpPr>
              <p:cNvPr id="123" name="文本框 122">
                <a:extLst>
                  <a:ext uri="{FF2B5EF4-FFF2-40B4-BE49-F238E27FC236}">
                    <a16:creationId xmlns:a16="http://schemas.microsoft.com/office/drawing/2014/main" id="{36BB7C59-C6E7-40A6-B331-1A55BF1FFEB5}"/>
                  </a:ext>
                </a:extLst>
              </p:cNvPr>
              <p:cNvSpPr txBox="1">
                <a:spLocks noRot="1" noChangeAspect="1" noMove="1" noResize="1" noEditPoints="1" noAdjustHandles="1" noChangeArrowheads="1" noChangeShapeType="1" noTextEdit="1"/>
              </p:cNvSpPr>
              <p:nvPr/>
            </p:nvSpPr>
            <p:spPr>
              <a:xfrm>
                <a:off x="12271208" y="18067781"/>
                <a:ext cx="8567860" cy="1400536"/>
              </a:xfrm>
              <a:prstGeom prst="rect">
                <a:avLst/>
              </a:prstGeom>
              <a:blipFill>
                <a:blip r:embed="rId15"/>
                <a:stretch>
                  <a:fillRect l="-1566" t="-7391"/>
                </a:stretch>
              </a:blipFill>
            </p:spPr>
            <p:txBody>
              <a:bodyPr/>
              <a:lstStyle/>
              <a:p>
                <a:r>
                  <a:rPr lang="zh-CN" altLang="en-US">
                    <a:noFill/>
                  </a:rPr>
                  <a:t> </a:t>
                </a:r>
              </a:p>
            </p:txBody>
          </p:sp>
        </mc:Fallback>
      </mc:AlternateContent>
      <p:sp>
        <p:nvSpPr>
          <p:cNvPr id="124" name="左大括号 123">
            <a:extLst>
              <a:ext uri="{FF2B5EF4-FFF2-40B4-BE49-F238E27FC236}">
                <a16:creationId xmlns:a16="http://schemas.microsoft.com/office/drawing/2014/main" id="{79BC3B0E-6F3C-461E-AFC5-694565F6788A}"/>
              </a:ext>
            </a:extLst>
          </p:cNvPr>
          <p:cNvSpPr/>
          <p:nvPr/>
        </p:nvSpPr>
        <p:spPr>
          <a:xfrm rot="16200000">
            <a:off x="12350628" y="12694862"/>
            <a:ext cx="240615" cy="2246853"/>
          </a:xfrm>
          <a:prstGeom prst="leftBrace">
            <a:avLst>
              <a:gd name="adj1" fmla="val 41666"/>
              <a:gd name="adj2" fmla="val 50000"/>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5" name="文本框 124">
            <a:extLst>
              <a:ext uri="{FF2B5EF4-FFF2-40B4-BE49-F238E27FC236}">
                <a16:creationId xmlns:a16="http://schemas.microsoft.com/office/drawing/2014/main" id="{E78005D6-2AAE-490B-B69D-5BB4A11EE450}"/>
              </a:ext>
            </a:extLst>
          </p:cNvPr>
          <p:cNvSpPr txBox="1"/>
          <p:nvPr/>
        </p:nvSpPr>
        <p:spPr>
          <a:xfrm>
            <a:off x="11880638" y="13995092"/>
            <a:ext cx="1180593" cy="369096"/>
          </a:xfrm>
          <a:prstGeom prst="rect">
            <a:avLst/>
          </a:prstGeom>
          <a:noFill/>
        </p:spPr>
        <p:txBody>
          <a:bodyPr wrap="none" lIns="0" tIns="0" rIns="0" bIns="0" rtlCol="0">
            <a:noAutofit/>
          </a:bodyPr>
          <a:lstStyle/>
          <a:p>
            <a:pPr algn="l">
              <a:lnSpc>
                <a:spcPct val="90000"/>
              </a:lnSpc>
            </a:pPr>
            <a:r>
              <a:rPr lang="en-US" altLang="zh-CN" sz="1800" dirty="0"/>
              <a:t>non-convex</a:t>
            </a:r>
            <a:endParaRPr lang="zh-CN" altLang="en-US" sz="1800" dirty="0"/>
          </a:p>
        </p:txBody>
      </p:sp>
      <p:sp>
        <p:nvSpPr>
          <p:cNvPr id="129" name="左大括号 128">
            <a:extLst>
              <a:ext uri="{FF2B5EF4-FFF2-40B4-BE49-F238E27FC236}">
                <a16:creationId xmlns:a16="http://schemas.microsoft.com/office/drawing/2014/main" id="{496A370B-C3BD-43A4-A120-0327534FE3E7}"/>
              </a:ext>
            </a:extLst>
          </p:cNvPr>
          <p:cNvSpPr/>
          <p:nvPr/>
        </p:nvSpPr>
        <p:spPr>
          <a:xfrm rot="16200000">
            <a:off x="16052006" y="12528598"/>
            <a:ext cx="241987" cy="2676619"/>
          </a:xfrm>
          <a:prstGeom prst="leftBrace">
            <a:avLst>
              <a:gd name="adj1" fmla="val 41666"/>
              <a:gd name="adj2" fmla="val 50000"/>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0" name="文本框 129">
            <a:extLst>
              <a:ext uri="{FF2B5EF4-FFF2-40B4-BE49-F238E27FC236}">
                <a16:creationId xmlns:a16="http://schemas.microsoft.com/office/drawing/2014/main" id="{AD6F0AC1-404D-4312-80CA-878DAF59E2BD}"/>
              </a:ext>
            </a:extLst>
          </p:cNvPr>
          <p:cNvSpPr txBox="1"/>
          <p:nvPr/>
        </p:nvSpPr>
        <p:spPr>
          <a:xfrm>
            <a:off x="15853956" y="14044397"/>
            <a:ext cx="916573" cy="261845"/>
          </a:xfrm>
          <a:prstGeom prst="rect">
            <a:avLst/>
          </a:prstGeom>
          <a:noFill/>
        </p:spPr>
        <p:txBody>
          <a:bodyPr wrap="none" lIns="0" tIns="0" rIns="0" bIns="0" rtlCol="0">
            <a:noAutofit/>
          </a:bodyPr>
          <a:lstStyle/>
          <a:p>
            <a:pPr algn="l">
              <a:lnSpc>
                <a:spcPct val="90000"/>
              </a:lnSpc>
            </a:pPr>
            <a:r>
              <a:rPr lang="en-US" altLang="zh-CN" sz="1800" dirty="0"/>
              <a:t>convex</a:t>
            </a:r>
            <a:endParaRPr lang="zh-CN" altLang="en-US" sz="1800" dirty="0"/>
          </a:p>
        </p:txBody>
      </p:sp>
      <p:sp>
        <p:nvSpPr>
          <p:cNvPr id="131" name="左大括号 130">
            <a:extLst>
              <a:ext uri="{FF2B5EF4-FFF2-40B4-BE49-F238E27FC236}">
                <a16:creationId xmlns:a16="http://schemas.microsoft.com/office/drawing/2014/main" id="{7E0EE32A-F608-425A-AAD9-6752A98B2EEF}"/>
              </a:ext>
            </a:extLst>
          </p:cNvPr>
          <p:cNvSpPr/>
          <p:nvPr/>
        </p:nvSpPr>
        <p:spPr>
          <a:xfrm rot="16200000">
            <a:off x="12509298" y="16276884"/>
            <a:ext cx="240615" cy="2246853"/>
          </a:xfrm>
          <a:prstGeom prst="leftBrace">
            <a:avLst>
              <a:gd name="adj1" fmla="val 41666"/>
              <a:gd name="adj2" fmla="val 50000"/>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2" name="文本框 131">
            <a:extLst>
              <a:ext uri="{FF2B5EF4-FFF2-40B4-BE49-F238E27FC236}">
                <a16:creationId xmlns:a16="http://schemas.microsoft.com/office/drawing/2014/main" id="{6CBD12A4-9847-4179-B332-EB1801AAA292}"/>
              </a:ext>
            </a:extLst>
          </p:cNvPr>
          <p:cNvSpPr txBox="1"/>
          <p:nvPr/>
        </p:nvSpPr>
        <p:spPr>
          <a:xfrm>
            <a:off x="12039308" y="17577114"/>
            <a:ext cx="1180593" cy="369096"/>
          </a:xfrm>
          <a:prstGeom prst="rect">
            <a:avLst/>
          </a:prstGeom>
          <a:noFill/>
        </p:spPr>
        <p:txBody>
          <a:bodyPr wrap="none" lIns="0" tIns="0" rIns="0" bIns="0" rtlCol="0">
            <a:noAutofit/>
          </a:bodyPr>
          <a:lstStyle/>
          <a:p>
            <a:pPr algn="l">
              <a:lnSpc>
                <a:spcPct val="90000"/>
              </a:lnSpc>
            </a:pPr>
            <a:r>
              <a:rPr lang="en-US" altLang="zh-CN" sz="1800" dirty="0"/>
              <a:t>non-convex</a:t>
            </a:r>
            <a:endParaRPr lang="zh-CN" altLang="en-US" sz="1800" dirty="0"/>
          </a:p>
        </p:txBody>
      </p:sp>
      <p:sp>
        <p:nvSpPr>
          <p:cNvPr id="133" name="左大括号 132">
            <a:extLst>
              <a:ext uri="{FF2B5EF4-FFF2-40B4-BE49-F238E27FC236}">
                <a16:creationId xmlns:a16="http://schemas.microsoft.com/office/drawing/2014/main" id="{E1ABD659-A7AE-48EA-AA52-A32437736E3E}"/>
              </a:ext>
            </a:extLst>
          </p:cNvPr>
          <p:cNvSpPr/>
          <p:nvPr/>
        </p:nvSpPr>
        <p:spPr>
          <a:xfrm rot="16200000">
            <a:off x="16012015" y="16500241"/>
            <a:ext cx="302945" cy="1836418"/>
          </a:xfrm>
          <a:prstGeom prst="leftBrace">
            <a:avLst>
              <a:gd name="adj1" fmla="val 41666"/>
              <a:gd name="adj2" fmla="val 50000"/>
            </a:avLst>
          </a:prstGeom>
          <a:ln w="15875">
            <a:solidFill>
              <a:schemeClr val="tx1">
                <a:lumMod val="95000"/>
                <a:lumOff val="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34" name="文本框 133">
            <a:extLst>
              <a:ext uri="{FF2B5EF4-FFF2-40B4-BE49-F238E27FC236}">
                <a16:creationId xmlns:a16="http://schemas.microsoft.com/office/drawing/2014/main" id="{51BE9A84-9F6A-4EA0-AFF8-51B86107540E}"/>
              </a:ext>
            </a:extLst>
          </p:cNvPr>
          <p:cNvSpPr txBox="1"/>
          <p:nvPr/>
        </p:nvSpPr>
        <p:spPr>
          <a:xfrm>
            <a:off x="15875531" y="17577114"/>
            <a:ext cx="916573" cy="261845"/>
          </a:xfrm>
          <a:prstGeom prst="rect">
            <a:avLst/>
          </a:prstGeom>
          <a:noFill/>
        </p:spPr>
        <p:txBody>
          <a:bodyPr wrap="none" lIns="0" tIns="0" rIns="0" bIns="0" rtlCol="0">
            <a:noAutofit/>
          </a:bodyPr>
          <a:lstStyle/>
          <a:p>
            <a:pPr algn="l">
              <a:lnSpc>
                <a:spcPct val="90000"/>
              </a:lnSpc>
            </a:pPr>
            <a:r>
              <a:rPr lang="en-US" altLang="zh-CN" sz="1800" dirty="0"/>
              <a:t>convex</a:t>
            </a:r>
            <a:endParaRPr lang="zh-CN" altLang="en-US" sz="1800" dirty="0"/>
          </a:p>
        </p:txBody>
      </p:sp>
    </p:spTree>
    <p:extLst>
      <p:ext uri="{BB962C8B-B14F-4D97-AF65-F5344CB8AC3E}">
        <p14:creationId xmlns:p14="http://schemas.microsoft.com/office/powerpoint/2010/main" val="477243054"/>
      </p:ext>
    </p:extLst>
  </p:cSld>
  <p:clrMapOvr>
    <a:masterClrMapping/>
  </p:clrMapOvr>
</p:sld>
</file>

<file path=ppt/theme/theme1.xml><?xml version="1.0" encoding="utf-8"?>
<a:theme xmlns:a="http://schemas.openxmlformats.org/drawingml/2006/main" name="Imperial Landscape A0 theme">
  <a:themeElements>
    <a:clrScheme name="ICL colour theme">
      <a:dk1>
        <a:sysClr val="windowText" lastClr="000000"/>
      </a:dk1>
      <a:lt1>
        <a:sysClr val="window" lastClr="FFFFFF"/>
      </a:lt1>
      <a:dk2>
        <a:srgbClr val="44546A"/>
      </a:dk2>
      <a:lt2>
        <a:srgbClr val="E7E6E6"/>
      </a:lt2>
      <a:accent1>
        <a:srgbClr val="141B30"/>
      </a:accent1>
      <a:accent2>
        <a:srgbClr val="183C6A"/>
      </a:accent2>
      <a:accent3>
        <a:srgbClr val="004F9F"/>
      </a:accent3>
      <a:accent4>
        <a:srgbClr val="0092D5"/>
      </a:accent4>
      <a:accent5>
        <a:srgbClr val="5B9BD5"/>
      </a:accent5>
      <a:accent6>
        <a:srgbClr val="70AD47"/>
      </a:accent6>
      <a:hlink>
        <a:srgbClr val="0563C1"/>
      </a:hlink>
      <a:folHlink>
        <a:srgbClr val="954F72"/>
      </a:folHlink>
    </a:clrScheme>
    <a:fontScheme name="ICL font theme">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2400" dirty="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chemeClr val="accent3"/>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lnSpc>
            <a:spcPct val="90000"/>
          </a:lnSpc>
          <a:defRPr sz="2400" dirty="0"/>
        </a:defPPr>
      </a:lstStyle>
    </a:txDef>
  </a:objectDefaults>
  <a:extraClrSchemeLst/>
  <a:extLst>
    <a:ext uri="{05A4C25C-085E-4340-85A3-A5531E510DB2}">
      <thm15:themeFamily xmlns:thm15="http://schemas.microsoft.com/office/thememl/2012/main" name="ICL A1 Landscape Poster.potx" id="{352D0FD1-FCC4-4A8E-BFAA-6E02C2C9B813}" vid="{76028370-31F2-4394-BB19-534E3EE5D20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ICL A1 Landscape Poster</Template>
  <TotalTime>275</TotalTime>
  <Words>757</Words>
  <Application>Microsoft Office PowerPoint</Application>
  <PresentationFormat>自定义</PresentationFormat>
  <Paragraphs>119</Paragraphs>
  <Slides>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vt:i4>
      </vt:variant>
    </vt:vector>
  </HeadingPairs>
  <TitlesOfParts>
    <vt:vector size="7" baseType="lpstr">
      <vt:lpstr>等线</vt:lpstr>
      <vt:lpstr>Arial</vt:lpstr>
      <vt:lpstr>Cambria Math</vt:lpstr>
      <vt:lpstr>Euclid Math One</vt:lpstr>
      <vt:lpstr>Wingdings</vt:lpstr>
      <vt:lpstr>Imperial Landscape A0 theme</vt:lpstr>
      <vt:lpstr>RIS-aided Dual-Functional Radar and Communications Beamforming Design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Short and snappy, with the main message</dc:title>
  <dc:creator>Marriott, Brigid C B</dc:creator>
  <cp:lastModifiedBy>Wang, Zhaolin</cp:lastModifiedBy>
  <cp:revision>13</cp:revision>
  <dcterms:created xsi:type="dcterms:W3CDTF">2019-12-19T11:28:39Z</dcterms:created>
  <dcterms:modified xsi:type="dcterms:W3CDTF">2021-09-06T16:30:29Z</dcterms:modified>
</cp:coreProperties>
</file>