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2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1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7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4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2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2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FBC5-70A2-465D-AB87-D7F4FBD5C52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3449-5925-4E0A-B562-1B340E780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4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primarykey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s.nott.ac.uk/help/docs/databases/mysql/using-mysql.html" TargetMode="External"/><Relationship Id="rId2" Type="http://schemas.openxmlformats.org/officeDocument/2006/relationships/hyperlink" Target="http://support.cs.nott.ac.uk/help/docs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MariaDB</a:t>
            </a:r>
            <a:r>
              <a:rPr lang="en-GB" dirty="0"/>
              <a:t>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First create a database</a:t>
            </a:r>
          </a:p>
          <a:p>
            <a:r>
              <a:rPr lang="en-GB" dirty="0"/>
              <a:t>P Blanchfield</a:t>
            </a:r>
          </a:p>
        </p:txBody>
      </p:sp>
    </p:spTree>
    <p:extLst>
      <p:ext uri="{BB962C8B-B14F-4D97-AF65-F5344CB8AC3E}">
        <p14:creationId xmlns:p14="http://schemas.microsoft.com/office/powerpoint/2010/main" val="44251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Habitat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4" t="85801" r="4261" b="2019"/>
          <a:stretch/>
        </p:blipFill>
        <p:spPr>
          <a:xfrm>
            <a:off x="838200" y="1579418"/>
            <a:ext cx="10615815" cy="1735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745" y="3657600"/>
            <a:ext cx="10183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Not null means it has to be have a value</a:t>
            </a:r>
          </a:p>
          <a:p>
            <a:r>
              <a:rPr lang="en-GB" sz="3600" dirty="0"/>
              <a:t> </a:t>
            </a:r>
            <a:r>
              <a:rPr lang="en-GB" sz="3600" dirty="0" err="1"/>
              <a:t>int</a:t>
            </a:r>
            <a:r>
              <a:rPr lang="en-GB" sz="3600" dirty="0"/>
              <a:t> means the data is an integer</a:t>
            </a:r>
          </a:p>
          <a:p>
            <a:r>
              <a:rPr lang="en-GB" sz="3600" dirty="0"/>
              <a:t> varchar(25) means it is a string of up to 25 characters</a:t>
            </a:r>
          </a:p>
        </p:txBody>
      </p:sp>
    </p:spTree>
    <p:extLst>
      <p:ext uri="{BB962C8B-B14F-4D97-AF65-F5344CB8AC3E}">
        <p14:creationId xmlns:p14="http://schemas.microsoft.com/office/powerpoint/2010/main" val="371309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now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0" t="10692" r="5985" b="7717"/>
          <a:stretch/>
        </p:blipFill>
        <p:spPr>
          <a:xfrm>
            <a:off x="1756064" y="1349712"/>
            <a:ext cx="7772400" cy="49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Keys – these help the DBMS to make efficient searches</a:t>
            </a:r>
          </a:p>
          <a:p>
            <a:r>
              <a:rPr lang="en-GB" dirty="0"/>
              <a:t>Key fields must be </a:t>
            </a:r>
          </a:p>
          <a:p>
            <a:pPr lvl="1"/>
            <a:r>
              <a:rPr lang="en-GB" dirty="0"/>
              <a:t>Non null</a:t>
            </a:r>
          </a:p>
          <a:p>
            <a:pPr lvl="1"/>
            <a:r>
              <a:rPr lang="en-GB" dirty="0"/>
              <a:t>Unique</a:t>
            </a:r>
          </a:p>
          <a:p>
            <a:r>
              <a:rPr lang="en-GB" dirty="0"/>
              <a:t>They can be added on creation or afterwards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24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/>
              <a:t>SQL PRIMARY KEY Constraint (see </a:t>
            </a:r>
            <a:r>
              <a:rPr lang="en-GB" sz="2700" dirty="0">
                <a:hlinkClick r:id="rId2"/>
              </a:rPr>
              <a:t>https://www.w3schools.com/sql/sql_primarykey.asp</a:t>
            </a:r>
            <a:r>
              <a:rPr lang="en-GB" sz="2700" dirty="0"/>
              <a:t>)</a:t>
            </a:r>
            <a:br>
              <a:rPr lang="en-GB" sz="490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w3c web site</a:t>
            </a:r>
          </a:p>
          <a:p>
            <a:r>
              <a:rPr lang="en-GB" dirty="0"/>
              <a:t>The PRIMARY KEY constraint uniquely identifies each record in a database table.</a:t>
            </a:r>
          </a:p>
          <a:p>
            <a:r>
              <a:rPr lang="en-GB" dirty="0"/>
              <a:t>Primary keys must contain UNIQUE values, and cannot contain NULL values.</a:t>
            </a:r>
          </a:p>
          <a:p>
            <a:r>
              <a:rPr lang="en-GB" dirty="0"/>
              <a:t>A table can have only one primary key, which may consist of single or multiple fields.</a:t>
            </a:r>
          </a:p>
        </p:txBody>
      </p:sp>
    </p:spTree>
    <p:extLst>
      <p:ext uri="{BB962C8B-B14F-4D97-AF65-F5344CB8AC3E}">
        <p14:creationId xmlns:p14="http://schemas.microsoft.com/office/powerpoint/2010/main" val="378927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them when creating or afterwards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5" t="14722" r="5478" b="15264"/>
          <a:stretch/>
        </p:blipFill>
        <p:spPr>
          <a:xfrm>
            <a:off x="1392383" y="2348346"/>
            <a:ext cx="9637450" cy="3179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6" y="5850082"/>
            <a:ext cx="1094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I dropped the table first as it already existed. Don’t do this if you have data somewhere already.</a:t>
            </a:r>
          </a:p>
        </p:txBody>
      </p:sp>
    </p:spTree>
    <p:extLst>
      <p:ext uri="{BB962C8B-B14F-4D97-AF65-F5344CB8AC3E}">
        <p14:creationId xmlns:p14="http://schemas.microsoft.com/office/powerpoint/2010/main" val="266652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I created both again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4" t="10390" r="36881" b="7717"/>
          <a:stretch/>
        </p:blipFill>
        <p:spPr>
          <a:xfrm>
            <a:off x="1066799" y="1690687"/>
            <a:ext cx="8731827" cy="48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I will add some data to penguins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4" t="76268" r="3040" b="7112"/>
          <a:stretch/>
        </p:blipFill>
        <p:spPr>
          <a:xfrm>
            <a:off x="706583" y="1963881"/>
            <a:ext cx="10174772" cy="748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2985219"/>
            <a:ext cx="1004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added a few and made a mistake. I used the same ID twice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74" t="41237" r="3168" b="22198"/>
          <a:stretch/>
        </p:blipFill>
        <p:spPr>
          <a:xfrm>
            <a:off x="706583" y="3627744"/>
            <a:ext cx="10191537" cy="16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I can select from my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 for select all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86" t="10885" r="12421" b="5680"/>
          <a:stretch/>
        </p:blipFill>
        <p:spPr>
          <a:xfrm>
            <a:off x="5174672" y="1246908"/>
            <a:ext cx="5320145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5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add conditions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5" t="32421" r="5313" b="11479"/>
          <a:stretch/>
        </p:blipFill>
        <p:spPr>
          <a:xfrm>
            <a:off x="914400" y="1402269"/>
            <a:ext cx="10563454" cy="2265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6" t="29828" r="9430" b="10892"/>
          <a:stretch/>
        </p:blipFill>
        <p:spPr>
          <a:xfrm>
            <a:off x="914400" y="3828331"/>
            <a:ext cx="10563454" cy="20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0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 to “sort”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2" t="6760" r="10414" b="7274"/>
          <a:stretch/>
        </p:blipFill>
        <p:spPr>
          <a:xfrm>
            <a:off x="1153390" y="1392381"/>
            <a:ext cx="7398328" cy="51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up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some other SSH client</a:t>
            </a:r>
          </a:p>
          <a:p>
            <a:r>
              <a:rPr lang="en-GB" dirty="0"/>
              <a:t>And connect to Mersey</a:t>
            </a:r>
          </a:p>
        </p:txBody>
      </p:sp>
    </p:spTree>
    <p:extLst>
      <p:ext uri="{BB962C8B-B14F-4D97-AF65-F5344CB8AC3E}">
        <p14:creationId xmlns:p14="http://schemas.microsoft.com/office/powerpoint/2010/main" val="1497487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 flipV="1">
            <a:off x="4530436" y="3569277"/>
            <a:ext cx="294409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Penguins to habitat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many to many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Several types of penguin live in Antarctic pack ice</a:t>
            </a:r>
          </a:p>
          <a:p>
            <a:r>
              <a:rPr lang="en-GB" dirty="0"/>
              <a:t>Royal penguins live in 3 different locations</a:t>
            </a:r>
          </a:p>
        </p:txBody>
      </p:sp>
      <p:sp>
        <p:nvSpPr>
          <p:cNvPr id="4" name="Oval 3"/>
          <p:cNvSpPr/>
          <p:nvPr/>
        </p:nvSpPr>
        <p:spPr>
          <a:xfrm>
            <a:off x="1111827" y="2982191"/>
            <a:ext cx="3418609" cy="1174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474527" y="2982190"/>
            <a:ext cx="3418609" cy="1174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ecision 5"/>
          <p:cNvSpPr/>
          <p:nvPr/>
        </p:nvSpPr>
        <p:spPr>
          <a:xfrm>
            <a:off x="4875068" y="2493817"/>
            <a:ext cx="2254827" cy="21509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61708" y="3246110"/>
            <a:ext cx="12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live 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3004" y="3148445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habitat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6803" y="3148444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penguins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4069772" y="3148443"/>
            <a:ext cx="495301" cy="84685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ket 13"/>
          <p:cNvSpPr/>
          <p:nvPr/>
        </p:nvSpPr>
        <p:spPr>
          <a:xfrm>
            <a:off x="7453745" y="3148443"/>
            <a:ext cx="538595" cy="84685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34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a link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Interesting</a:t>
            </a:r>
          </a:p>
          <a:p>
            <a:pPr lvl="1"/>
            <a:r>
              <a:rPr lang="en-GB" dirty="0"/>
              <a:t>The primary key in the penguins will be a foreign key in the link</a:t>
            </a:r>
          </a:p>
          <a:p>
            <a:pPr lvl="1"/>
            <a:r>
              <a:rPr lang="en-GB" dirty="0"/>
              <a:t>So will the primary key in habitat</a:t>
            </a:r>
          </a:p>
          <a:p>
            <a:pPr lvl="1"/>
            <a:r>
              <a:rPr lang="en-GB" dirty="0"/>
              <a:t>The combination will be the primary key for the link</a:t>
            </a:r>
          </a:p>
          <a:p>
            <a:pPr lvl="1"/>
            <a:r>
              <a:rPr lang="en-GB" dirty="0"/>
              <a:t>I have called my link table </a:t>
            </a:r>
            <a:r>
              <a:rPr lang="en-GB" dirty="0" err="1"/>
              <a:t>livesIn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0" t="76952" r="2562" b="4824"/>
          <a:stretch/>
        </p:blipFill>
        <p:spPr>
          <a:xfrm>
            <a:off x="322119" y="3896590"/>
            <a:ext cx="11649536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2" t="45181" r="40843" b="40601"/>
          <a:stretch/>
        </p:blipFill>
        <p:spPr>
          <a:xfrm>
            <a:off x="83126" y="550719"/>
            <a:ext cx="11000757" cy="529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862" t="50000" r="11576" b="40361"/>
          <a:stretch/>
        </p:blipFill>
        <p:spPr>
          <a:xfrm>
            <a:off x="83126" y="1340427"/>
            <a:ext cx="7045036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0" t="57686" r="26994" b="33498"/>
          <a:stretch/>
        </p:blipFill>
        <p:spPr>
          <a:xfrm>
            <a:off x="187036" y="2161309"/>
            <a:ext cx="11725134" cy="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some links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8473" y="3914685"/>
            <a:ext cx="8032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Select </a:t>
            </a:r>
            <a:r>
              <a:rPr lang="en-GB" sz="3200" dirty="0" err="1"/>
              <a:t>penguinname</a:t>
            </a:r>
            <a:r>
              <a:rPr lang="en-GB" sz="3200" dirty="0"/>
              <a:t>, location from penguins, </a:t>
            </a:r>
          </a:p>
          <a:p>
            <a:r>
              <a:rPr lang="en-GB" sz="3200" dirty="0" err="1"/>
              <a:t>livesIn</a:t>
            </a:r>
            <a:r>
              <a:rPr lang="en-GB" sz="3200" dirty="0"/>
              <a:t>, habitat </a:t>
            </a:r>
          </a:p>
          <a:p>
            <a:r>
              <a:rPr lang="en-GB" sz="3200" dirty="0"/>
              <a:t>where </a:t>
            </a:r>
            <a:r>
              <a:rPr lang="en-GB" sz="3200" dirty="0" err="1"/>
              <a:t>penguinid</a:t>
            </a:r>
            <a:r>
              <a:rPr lang="en-GB" sz="3200" dirty="0"/>
              <a:t> = </a:t>
            </a:r>
            <a:r>
              <a:rPr lang="en-GB" sz="3200" dirty="0" err="1"/>
              <a:t>pengID</a:t>
            </a:r>
            <a:r>
              <a:rPr lang="en-GB" sz="3200" dirty="0"/>
              <a:t> and id = </a:t>
            </a:r>
            <a:r>
              <a:rPr lang="en-GB" sz="3200" dirty="0" err="1"/>
              <a:t>habitatID</a:t>
            </a:r>
            <a:r>
              <a:rPr lang="en-GB" sz="32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554" y="5606348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This forms a join between the three tables.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4" t="18120" r="14790" b="10173"/>
          <a:stretch/>
        </p:blipFill>
        <p:spPr>
          <a:xfrm>
            <a:off x="436419" y="1313106"/>
            <a:ext cx="11480233" cy="21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the help page on cs.nott.ac.uk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http://support.cs.nott.ac.uk/help/docs/databases/</a:t>
            </a:r>
            <a:endParaRPr lang="en-GB" dirty="0"/>
          </a:p>
          <a:p>
            <a:r>
              <a:rPr lang="en-GB" dirty="0"/>
              <a:t>And choose</a:t>
            </a:r>
          </a:p>
          <a:p>
            <a:r>
              <a:rPr lang="en-GB" dirty="0">
                <a:hlinkClick r:id="rId3"/>
              </a:rPr>
              <a:t>http://support.cs.nott.ac.uk/help/docs/databases/mysql/using-mysql.html</a:t>
            </a:r>
            <a:endParaRPr lang="en-GB" dirty="0"/>
          </a:p>
          <a:p>
            <a:r>
              <a:rPr lang="en-GB" dirty="0"/>
              <a:t>The command you need to use is</a:t>
            </a:r>
          </a:p>
          <a:p>
            <a:r>
              <a:rPr lang="en-GB" dirty="0"/>
              <a:t> </a:t>
            </a:r>
            <a:r>
              <a:rPr lang="en-GB" dirty="0" err="1"/>
              <a:t>setup_mysql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759" t="26064" r="16309" b="13973"/>
          <a:stretch/>
        </p:blipFill>
        <p:spPr>
          <a:xfrm>
            <a:off x="6096000" y="3449782"/>
            <a:ext cx="6629400" cy="30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a few already I will call mine G54DIS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" t="13037" r="17299" b="9957"/>
          <a:stretch/>
        </p:blipFill>
        <p:spPr>
          <a:xfrm>
            <a:off x="966354" y="2275609"/>
            <a:ext cx="7502237" cy="44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password now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4" t="43861" r="16322" b="5095"/>
          <a:stretch/>
        </p:blipFill>
        <p:spPr>
          <a:xfrm>
            <a:off x="997527" y="1465118"/>
            <a:ext cx="10684258" cy="41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6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quit and log on to </a:t>
            </a:r>
            <a:r>
              <a:rPr lang="en-GB" dirty="0" err="1"/>
              <a:t>mysql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</a:t>
            </a:r>
          </a:p>
          <a:p>
            <a:r>
              <a:rPr lang="en-GB" dirty="0"/>
              <a:t> </a:t>
            </a:r>
            <a:r>
              <a:rPr lang="en-GB" sz="4400" dirty="0" err="1"/>
              <a:t>mysql</a:t>
            </a:r>
            <a:r>
              <a:rPr lang="en-GB" sz="4400" dirty="0"/>
              <a:t> –u pszpxb_G54DIS –p pszpxb_G54DIS</a:t>
            </a:r>
          </a:p>
          <a:p>
            <a:r>
              <a:rPr lang="en-GB" dirty="0"/>
              <a:t>Or whatever you called your database</a:t>
            </a:r>
          </a:p>
          <a:p>
            <a:r>
              <a:rPr lang="en-GB" dirty="0"/>
              <a:t>You will be prompted for your password</a:t>
            </a:r>
          </a:p>
          <a:p>
            <a:pPr lvl="1"/>
            <a:r>
              <a:rPr lang="en-GB" dirty="0"/>
              <a:t>Don’t forget it and make sure to use a strong one</a:t>
            </a:r>
          </a:p>
        </p:txBody>
      </p:sp>
    </p:spTree>
    <p:extLst>
      <p:ext uri="{BB962C8B-B14F-4D97-AF65-F5344CB8AC3E}">
        <p14:creationId xmlns:p14="http://schemas.microsoft.com/office/powerpoint/2010/main" val="284003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are now in </a:t>
            </a:r>
            <a:r>
              <a:rPr lang="en-GB" dirty="0" err="1"/>
              <a:t>MariaDB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0" t="55627" r="5340" b="2357"/>
          <a:stretch/>
        </p:blipFill>
        <p:spPr>
          <a:xfrm>
            <a:off x="673942" y="1690688"/>
            <a:ext cx="11518058" cy="32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6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Commands end with a “;”</a:t>
            </a:r>
          </a:p>
          <a:p>
            <a:pPr lvl="1"/>
            <a:r>
              <a:rPr lang="en-GB" dirty="0"/>
              <a:t>Forgetting this will end in misery.</a:t>
            </a:r>
          </a:p>
          <a:p>
            <a:pPr lvl="1"/>
            <a:r>
              <a:rPr lang="en-GB" dirty="0"/>
              <a:t>You can also use \g</a:t>
            </a:r>
          </a:p>
          <a:p>
            <a:pPr lvl="1"/>
            <a:r>
              <a:rPr lang="en-GB" dirty="0"/>
              <a:t>But I don’t know why you would want to</a:t>
            </a:r>
          </a:p>
          <a:p>
            <a:r>
              <a:rPr lang="en-GB" dirty="0"/>
              <a:t>There are some useful commands that will be useful to remember but will be useless for the moment</a:t>
            </a:r>
          </a:p>
          <a:p>
            <a:pPr lvl="1"/>
            <a:r>
              <a:rPr lang="en-GB" dirty="0"/>
              <a:t> show tables;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desc</a:t>
            </a:r>
            <a:r>
              <a:rPr lang="en-GB" dirty="0"/>
              <a:t> &lt;</a:t>
            </a:r>
            <a:r>
              <a:rPr lang="en-GB" dirty="0" err="1"/>
              <a:t>tablename</a:t>
            </a:r>
            <a:r>
              <a:rPr lang="en-GB" dirty="0"/>
              <a:t>&gt;;</a:t>
            </a:r>
          </a:p>
          <a:p>
            <a:pPr lvl="1"/>
            <a:r>
              <a:rPr lang="en-GB" dirty="0"/>
              <a:t>As we don’t have any tables yet we will not be able to use them yet</a:t>
            </a:r>
          </a:p>
          <a:p>
            <a:pPr lvl="1"/>
            <a:r>
              <a:rPr lang="en-GB" dirty="0"/>
              <a:t>But once you forget how you spell your tables or what they look like they become useful</a:t>
            </a:r>
          </a:p>
        </p:txBody>
      </p:sp>
    </p:spTree>
    <p:extLst>
      <p:ext uri="{BB962C8B-B14F-4D97-AF65-F5344CB8AC3E}">
        <p14:creationId xmlns:p14="http://schemas.microsoft.com/office/powerpoint/2010/main" val="32366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6" t="29189" r="17623" b="6640"/>
          <a:stretch/>
        </p:blipFill>
        <p:spPr>
          <a:xfrm>
            <a:off x="1007917" y="1413163"/>
            <a:ext cx="10567555" cy="52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562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Using MariaDB SQL </vt:lpstr>
      <vt:lpstr>Start up Putty</vt:lpstr>
      <vt:lpstr>Go to the help page on cs.nott.ac.uk</vt:lpstr>
      <vt:lpstr>Create a new database</vt:lpstr>
      <vt:lpstr>Change the password now</vt:lpstr>
      <vt:lpstr>Now quit and log on to mysql</vt:lpstr>
      <vt:lpstr>You are now in MariaDB</vt:lpstr>
      <vt:lpstr>Notice</vt:lpstr>
      <vt:lpstr>Example</vt:lpstr>
      <vt:lpstr>Add a Habitat table</vt:lpstr>
      <vt:lpstr>So now</vt:lpstr>
      <vt:lpstr>Keys</vt:lpstr>
      <vt:lpstr>SQL PRIMARY KEY Constraint (see https://www.w3schools.com/sql/sql_primarykey.asp) </vt:lpstr>
      <vt:lpstr>Add them when creating or afterwards</vt:lpstr>
      <vt:lpstr>So I created both again</vt:lpstr>
      <vt:lpstr>Now I will add some data to penguins</vt:lpstr>
      <vt:lpstr>Now I can select from my data</vt:lpstr>
      <vt:lpstr>Where to add conditions</vt:lpstr>
      <vt:lpstr>Order by to “sort”</vt:lpstr>
      <vt:lpstr>Penguins to habitat</vt:lpstr>
      <vt:lpstr>Need a link table</vt:lpstr>
      <vt:lpstr>PowerPoint Presentation</vt:lpstr>
      <vt:lpstr>Added some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MarianDB SQL</dc:title>
  <dc:creator>Peter Blanchfield</dc:creator>
  <cp:lastModifiedBy>Peter Blanchfield</cp:lastModifiedBy>
  <cp:revision>16</cp:revision>
  <dcterms:created xsi:type="dcterms:W3CDTF">2018-10-10T14:23:01Z</dcterms:created>
  <dcterms:modified xsi:type="dcterms:W3CDTF">2021-11-20T17:07:54Z</dcterms:modified>
</cp:coreProperties>
</file>