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0" r:id="rId2"/>
    <p:sldId id="267" r:id="rId3"/>
    <p:sldId id="258" r:id="rId4"/>
    <p:sldId id="282" r:id="rId5"/>
    <p:sldId id="283" r:id="rId6"/>
    <p:sldId id="284" r:id="rId7"/>
    <p:sldId id="286" r:id="rId8"/>
    <p:sldId id="279" r:id="rId9"/>
    <p:sldId id="280" r:id="rId10"/>
    <p:sldId id="281" r:id="rId11"/>
    <p:sldId id="259" r:id="rId12"/>
    <p:sldId id="268" r:id="rId13"/>
    <p:sldId id="296" r:id="rId14"/>
    <p:sldId id="270" r:id="rId15"/>
    <p:sldId id="273" r:id="rId16"/>
    <p:sldId id="293" r:id="rId17"/>
    <p:sldId id="301" r:id="rId18"/>
    <p:sldId id="303" r:id="rId19"/>
    <p:sldId id="288" r:id="rId20"/>
    <p:sldId id="292" r:id="rId21"/>
    <p:sldId id="287" r:id="rId22"/>
    <p:sldId id="294" r:id="rId23"/>
    <p:sldId id="308" r:id="rId24"/>
    <p:sldId id="297" r:id="rId25"/>
    <p:sldId id="300" r:id="rId26"/>
    <p:sldId id="275" r:id="rId27"/>
    <p:sldId id="304" r:id="rId28"/>
    <p:sldId id="277" r:id="rId29"/>
    <p:sldId id="276" r:id="rId30"/>
    <p:sldId id="313" r:id="rId31"/>
    <p:sldId id="311" r:id="rId32"/>
    <p:sldId id="312" r:id="rId33"/>
    <p:sldId id="306" r:id="rId34"/>
    <p:sldId id="305" r:id="rId35"/>
    <p:sldId id="310" r:id="rId36"/>
    <p:sldId id="299" r:id="rId37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57" autoAdjust="0"/>
  </p:normalViewPr>
  <p:slideViewPr>
    <p:cSldViewPr>
      <p:cViewPr>
        <p:scale>
          <a:sx n="80" d="100"/>
          <a:sy n="80" d="100"/>
        </p:scale>
        <p:origin x="-251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9EFF772-E846-4602-9044-C1697B5F6DA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D529229-8FC5-4ED0-B3ED-EBC7E404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B12F365-EEB6-43C3-9D94-438D4E62FC3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F848672-CD6C-4804-890E-87D8747E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9164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672-CD6C-4804-890E-87D8747E40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clusters, model-based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8672-CD6C-4804-890E-87D8747E40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4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7F6F-AC65-445E-9A9A-18CB8C6A6FCC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7EBC-E3C7-427E-BE18-24C68C61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623701"/>
            <a:ext cx="4724400" cy="3905250"/>
          </a:xfrm>
          <a:prstGeom prst="rect">
            <a:avLst/>
          </a:prstGeom>
        </p:spPr>
      </p:pic>
      <p:pic>
        <p:nvPicPr>
          <p:cNvPr id="102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276600" y="2514600"/>
            <a:ext cx="0" cy="34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329934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10.5  (Median = 7.82)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of Average Actions per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3074" name="Picture 2" descr="C:\Users\Zias\Google Drive\R project\usage characterist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524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“View Program Details”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29200" y="1524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“Tune In”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24003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“View </a:t>
            </a:r>
            <a:r>
              <a:rPr lang="en-US" sz="1400" dirty="0" err="1" smtClean="0"/>
              <a:t>Rec’ds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029200" y="24003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“Browse TV”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7200" y="46863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“Browse Sports”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4686300"/>
            <a:ext cx="3657600" cy="190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Distribution of %Action “Browse Movies”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2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3" r="12651" b="19090"/>
          <a:stretch/>
        </p:blipFill>
        <p:spPr bwMode="auto">
          <a:xfrm>
            <a:off x="457200" y="76200"/>
            <a:ext cx="7904860" cy="628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7000" y="228600"/>
            <a:ext cx="3810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Median User, % of Total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623701"/>
            <a:ext cx="4724400" cy="3905250"/>
          </a:xfrm>
          <a:prstGeom prst="rect">
            <a:avLst/>
          </a:prstGeom>
        </p:spPr>
      </p:pic>
      <p:pic>
        <p:nvPicPr>
          <p:cNvPr id="102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1805781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who uses the app for most number of days and see if any </a:t>
            </a:r>
            <a:r>
              <a:rPr lang="en-US" dirty="0" smtClean="0"/>
              <a:t>actions are a </a:t>
            </a:r>
            <a:r>
              <a:rPr lang="en-US" dirty="0"/>
              <a:t>factor in the </a:t>
            </a:r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Descriptive statistics (</a:t>
            </a:r>
            <a:r>
              <a:rPr lang="en-US" dirty="0" err="1" smtClean="0"/>
              <a:t>quantiles</a:t>
            </a:r>
            <a:r>
              <a:rPr lang="en-US" dirty="0" smtClean="0"/>
              <a:t>, distributions)</a:t>
            </a:r>
          </a:p>
          <a:p>
            <a:pPr lvl="1"/>
            <a:r>
              <a:rPr lang="en-US" dirty="0"/>
              <a:t>Correlation (global regression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Clustering </a:t>
            </a:r>
            <a:endParaRPr lang="en-US" dirty="0" smtClean="0"/>
          </a:p>
          <a:p>
            <a:pPr lvl="1"/>
            <a:r>
              <a:rPr lang="en-US" dirty="0" smtClean="0"/>
              <a:t>Classification (</a:t>
            </a:r>
            <a:r>
              <a:rPr lang="en-US" dirty="0"/>
              <a:t>r</a:t>
            </a:r>
            <a:r>
              <a:rPr lang="en-US" dirty="0" smtClean="0"/>
              <a:t>ecursive partitioning)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2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1" y="81747"/>
            <a:ext cx="2541319" cy="254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838200" y="990600"/>
            <a:ext cx="0" cy="137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964" y="260171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7.3)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1352406"/>
            <a:ext cx="0" cy="1009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6800" y="1352406"/>
            <a:ext cx="0" cy="1009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400" y="152400"/>
            <a:ext cx="3810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Sessions, by </a:t>
            </a:r>
            <a:r>
              <a:rPr lang="en-US" dirty="0" err="1" smtClean="0"/>
              <a:t>Quantile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" b="61664"/>
          <a:stretch/>
        </p:blipFill>
        <p:spPr bwMode="auto">
          <a:xfrm>
            <a:off x="117764" y="228600"/>
            <a:ext cx="8763000" cy="326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6" b="11440"/>
          <a:stretch/>
        </p:blipFill>
        <p:spPr bwMode="auto">
          <a:xfrm>
            <a:off x="152400" y="3289464"/>
            <a:ext cx="8763000" cy="357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6601" y="1557645"/>
            <a:ext cx="1176646" cy="433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09403" y="381000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r>
              <a:rPr lang="en-US" dirty="0" smtClean="0"/>
              <a:t> I, Mean Action 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381000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r>
              <a:rPr lang="en-US" dirty="0" smtClean="0"/>
              <a:t> II, Mean Action 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402" y="3562102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r>
              <a:rPr lang="en-US" dirty="0" smtClean="0"/>
              <a:t> III, Mean Action 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3562102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r>
              <a:rPr lang="en-US" dirty="0" smtClean="0"/>
              <a:t> IV, Mean Action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Who Uses it the Most? Regression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3200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lifetimeSessions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9445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2819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3733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Percent1002/1011/</a:t>
            </a:r>
          </a:p>
          <a:p>
            <a:pPr algn="ctr"/>
            <a:r>
              <a:rPr lang="en-US" dirty="0" smtClean="0"/>
              <a:t>1010/1021/1022/</a:t>
            </a:r>
          </a:p>
          <a:p>
            <a:pPr algn="ctr"/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800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800600"/>
            <a:ext cx="646795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9" y="1"/>
            <a:ext cx="920006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3648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Correlogram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Who Uses it the Most? Clustering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752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lifetimeSessions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5541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4290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3434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Percent1002/1011/</a:t>
            </a:r>
          </a:p>
          <a:p>
            <a:pPr algn="ctr"/>
            <a:r>
              <a:rPr lang="en-US" dirty="0" smtClean="0"/>
              <a:t>1010/1021/1022/</a:t>
            </a:r>
          </a:p>
          <a:p>
            <a:pPr algn="ctr"/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5410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00" y="283150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raw usage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6446" y="2836267"/>
            <a:ext cx="153352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list of unique ID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371600" y="2717205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by ID</a:t>
            </a:r>
          </a:p>
          <a:p>
            <a:pPr algn="ctr"/>
            <a:r>
              <a:rPr lang="en-US" dirty="0" smtClean="0"/>
              <a:t>Sort by 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76200" y="2150467"/>
            <a:ext cx="3352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data</a:t>
            </a:r>
            <a:r>
              <a:rPr lang="en-US" dirty="0" smtClean="0"/>
              <a:t> (data frame)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96447" y="2169518"/>
            <a:ext cx="15430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IDlist</a:t>
            </a:r>
            <a:r>
              <a:rPr lang="en-US" i="1" dirty="0" smtClean="0"/>
              <a:t> </a:t>
            </a:r>
            <a:r>
              <a:rPr lang="en-US" dirty="0" smtClean="0"/>
              <a:t>(vector)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52552" y="2857775"/>
            <a:ext cx="153352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characteristics of single user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295152" y="274823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subset of 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16493" y="2176737"/>
            <a:ext cx="3669583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oneUserData</a:t>
            </a:r>
            <a:r>
              <a:rPr lang="en-US" i="1" dirty="0" smtClean="0"/>
              <a:t> </a:t>
            </a:r>
            <a:r>
              <a:rPr lang="en-US" dirty="0" smtClean="0"/>
              <a:t>(data frame)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9348" y="1813898"/>
            <a:ext cx="4088452" cy="2072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21217" y="1618910"/>
            <a:ext cx="1429729" cy="2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</a:t>
            </a:r>
            <a:r>
              <a:rPr lang="en-US" i="1" dirty="0" smtClean="0"/>
              <a:t>n </a:t>
            </a:r>
            <a:r>
              <a:rPr lang="en-US" dirty="0" smtClean="0"/>
              <a:t>times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4167972" y="1764474"/>
            <a:ext cx="846478" cy="40504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 rot="5400000">
            <a:off x="4876052" y="4306783"/>
            <a:ext cx="1676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1-row of data per 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876052" y="5733802"/>
            <a:ext cx="1686761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user </a:t>
            </a:r>
            <a:r>
              <a:rPr lang="en-US" dirty="0" smtClean="0"/>
              <a:t>(data frame)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7430256" y="4211009"/>
            <a:ext cx="1676400" cy="1258346"/>
          </a:xfrm>
          <a:prstGeom prst="rightArrow">
            <a:avLst>
              <a:gd name="adj1" fmla="val 50000"/>
              <a:gd name="adj2" fmla="val 46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Std. 90-day time series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403279" y="5707081"/>
            <a:ext cx="16764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sessionFrame</a:t>
            </a:r>
            <a:r>
              <a:rPr lang="en-US" i="1" dirty="0" smtClean="0"/>
              <a:t> </a:t>
            </a:r>
            <a:r>
              <a:rPr lang="en-US" dirty="0" smtClean="0"/>
              <a:t>(data frame)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and Clean 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6562813" y="5629618"/>
            <a:ext cx="785216" cy="108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00201" y="5877791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Characteristics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00201" y="4840182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Results</a:t>
            </a:r>
          </a:p>
        </p:txBody>
      </p:sp>
      <p:sp>
        <p:nvSpPr>
          <p:cNvPr id="3" name="Left Arrow 2"/>
          <p:cNvSpPr/>
          <p:nvPr/>
        </p:nvSpPr>
        <p:spPr>
          <a:xfrm>
            <a:off x="3455926" y="5720441"/>
            <a:ext cx="1320037" cy="104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Clustering</a:t>
            </a:r>
            <a:endParaRPr lang="en-US" dirty="0"/>
          </a:p>
        </p:txBody>
      </p:sp>
      <p:pic>
        <p:nvPicPr>
          <p:cNvPr id="3074" name="Picture 2" descr="\\ZBOOK\Public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2" y="-76200"/>
            <a:ext cx="7507076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3648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Matrix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914400"/>
            <a:ext cx="1600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lifeSessions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971800" y="2438400"/>
            <a:ext cx="1600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sessionFrequency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705597" y="4038600"/>
            <a:ext cx="1600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actionsPerSession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05797" y="5638800"/>
            <a:ext cx="1600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percent1002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38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5400" y="3200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r>
              <a:rPr lang="en-US" dirty="0" smtClean="0"/>
              <a:t> of </a:t>
            </a:r>
            <a:r>
              <a:rPr lang="en-US" dirty="0" err="1" smtClean="0"/>
              <a:t>lifetimeSessions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19445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2819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3733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Percent1002/1011/</a:t>
            </a:r>
          </a:p>
          <a:p>
            <a:pPr algn="ctr"/>
            <a:r>
              <a:rPr lang="en-US" dirty="0" smtClean="0"/>
              <a:t>1010/1021/1022/</a:t>
            </a:r>
          </a:p>
          <a:p>
            <a:pPr algn="ctr"/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4800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5187" y="-249308"/>
            <a:ext cx="9811634" cy="71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12559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623701"/>
            <a:ext cx="4724400" cy="3905250"/>
          </a:xfrm>
          <a:prstGeom prst="rect">
            <a:avLst/>
          </a:prstGeom>
        </p:spPr>
      </p:pic>
      <p:pic>
        <p:nvPicPr>
          <p:cNvPr id="102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1805781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9" y="2505783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first 2 weeks </a:t>
            </a:r>
            <a:r>
              <a:rPr lang="en-US" dirty="0"/>
              <a:t>of </a:t>
            </a:r>
            <a:r>
              <a:rPr lang="en-US" dirty="0" smtClean="0"/>
              <a:t>usage, predict what </a:t>
            </a:r>
            <a:r>
              <a:rPr lang="en-US" dirty="0"/>
              <a:t>will be the number of sessions for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Limit training data window to 2 weeks</a:t>
            </a:r>
          </a:p>
          <a:p>
            <a:pPr lvl="1"/>
            <a:r>
              <a:rPr lang="en-US" dirty="0" smtClean="0"/>
              <a:t>“Adoption” is they continued using at least 30 days after 2 week window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2525" y="4341421"/>
            <a:ext cx="2209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2 Weeks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8526" y="4348348"/>
            <a:ext cx="22860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50725" y="4348348"/>
            <a:ext cx="2209801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Adoption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525" y="5865421"/>
            <a:ext cx="22098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Days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8524" y="5865421"/>
            <a:ext cx="2286001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Days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50725" y="5865421"/>
            <a:ext cx="2209801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Who Will Use it the Most?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7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8826" y="150421"/>
            <a:ext cx="3926774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Sessions, by </a:t>
            </a:r>
            <a:r>
              <a:rPr lang="en-US" dirty="0" err="1" smtClean="0"/>
              <a:t>Quantile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</a:t>
            </a:r>
            <a:r>
              <a:rPr lang="en-US" dirty="0" smtClean="0"/>
              <a:t>Will Use it </a:t>
            </a:r>
            <a:r>
              <a:rPr lang="en-US" dirty="0" smtClean="0"/>
              <a:t>the Most? Regression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16397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lifesessions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8171" y="2441368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8171" y="33161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08171" y="4114800"/>
            <a:ext cx="2133600" cy="64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6088" y="49925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3050968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reallifeSessions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4365"/>
            <a:ext cx="5529144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0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Who Will Use it the Most?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25731"/>
            <a:ext cx="7696200" cy="698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Who Will Use it the Most?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150420"/>
            <a:ext cx="6096000" cy="535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Linear Regression Extrapolation of Total Sessions</a:t>
            </a:r>
          </a:p>
          <a:p>
            <a:pPr algn="ctr"/>
            <a:r>
              <a:rPr lang="en-US" b="1" dirty="0" smtClean="0"/>
              <a:t>Based on 2-Week Observation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58000" y="51054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0.507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143000"/>
            <a:ext cx="9144001" cy="470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Demographics (4.5% response)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09800" y="1981200"/>
            <a:ext cx="0" cy="3429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7965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34.5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97379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Distribution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7281" y="1281935"/>
            <a:ext cx="279812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5400" y="28589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Adoption?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2275113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3149929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064329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826329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1397329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lifeSessions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193035"/>
            <a:ext cx="7872412" cy="707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150420"/>
            <a:ext cx="3505200" cy="535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Adoption Classification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04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680" y="1981200"/>
            <a:ext cx="257273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Confusion Matrix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2" y="2671330"/>
            <a:ext cx="258962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97430"/>
            <a:ext cx="4588643" cy="328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2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5400" y="3214255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2630384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sessionFrequency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3505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actionsPerSession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419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Percent1002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5181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17526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lifeSessions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33838"/>
            <a:ext cx="8763000" cy="699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67200" y="150420"/>
            <a:ext cx="3505200" cy="535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Quantile</a:t>
            </a:r>
            <a:r>
              <a:rPr lang="en-US" b="1" dirty="0" smtClean="0"/>
              <a:t> Classification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2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Uses it the Most? Classification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1" y="2667000"/>
            <a:ext cx="3005573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445913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EEFE6"/>
              </a:clrFrom>
              <a:clrTo>
                <a:srgbClr val="EEEF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24400"/>
            <a:ext cx="5880432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0680" y="1981200"/>
            <a:ext cx="2572733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Confusion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74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623701"/>
            <a:ext cx="4724400" cy="3905250"/>
          </a:xfrm>
          <a:prstGeom prst="rect">
            <a:avLst/>
          </a:prstGeom>
        </p:spPr>
      </p:pic>
      <p:pic>
        <p:nvPicPr>
          <p:cNvPr id="102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1805781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9" y="2505783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91424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opbox\stock images\check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12187"/>
            <a:ext cx="1020763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Sessions vs. Time, 10 Random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Sessions vs. Time, 10 Random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896"/>
            <a:ext cx="6848104" cy="684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Cumulative Sessions vs. Time, 10 Random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968"/>
            <a:ext cx="6855032" cy="68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 ± 1</a:t>
            </a:r>
            <a:r>
              <a:rPr lang="el-GR" dirty="0" smtClean="0"/>
              <a:t>σ</a:t>
            </a:r>
            <a:r>
              <a:rPr lang="en-US" dirty="0" smtClean="0"/>
              <a:t> Cumulative Sessions vs. Time, All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48000" y="2438400"/>
            <a:ext cx="0" cy="3505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0" y="225373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7.30 (Median = 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of Lifetime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Explore 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7" y="0"/>
            <a:ext cx="6981825" cy="685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40012" y="2590800"/>
            <a:ext cx="0" cy="34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0012" y="2406134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 = 0.19  (Median = 0.12)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228600"/>
            <a:ext cx="5334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of Average Sessions 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568</Words>
  <Application>Microsoft Office PowerPoint</Application>
  <PresentationFormat>On-screen Show (4:3)</PresentationFormat>
  <Paragraphs>145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Road Map</vt:lpstr>
      <vt:lpstr>Prepare and Clean Data</vt:lpstr>
      <vt:lpstr>Demographics (4.5% response)</vt:lpstr>
      <vt:lpstr>Explore Data</vt:lpstr>
      <vt:lpstr>Explore Data</vt:lpstr>
      <vt:lpstr>Explore Data</vt:lpstr>
      <vt:lpstr>Explore Data</vt:lpstr>
      <vt:lpstr>PowerPoint Presentation</vt:lpstr>
      <vt:lpstr>Explore Data</vt:lpstr>
      <vt:lpstr>Explore Data</vt:lpstr>
      <vt:lpstr>Explore Data</vt:lpstr>
      <vt:lpstr>Explore Data</vt:lpstr>
      <vt:lpstr>Road Map</vt:lpstr>
      <vt:lpstr>Question 1</vt:lpstr>
      <vt:lpstr>PowerPoint Presentation</vt:lpstr>
      <vt:lpstr>PowerPoint Presentation</vt:lpstr>
      <vt:lpstr>Who Uses it the Most? Regression</vt:lpstr>
      <vt:lpstr>PowerPoint Presentation</vt:lpstr>
      <vt:lpstr>Who Uses it the Most? Clustering</vt:lpstr>
      <vt:lpstr>Model Based Clustering</vt:lpstr>
      <vt:lpstr>Who Uses it the Most? Classification</vt:lpstr>
      <vt:lpstr>Who Uses it the Most? Classification</vt:lpstr>
      <vt:lpstr>Who Uses it the Most? Classification</vt:lpstr>
      <vt:lpstr>Road Map</vt:lpstr>
      <vt:lpstr>Question 2</vt:lpstr>
      <vt:lpstr>Who Will Use it the Most?</vt:lpstr>
      <vt:lpstr>Who Will Use it the Most? Regression</vt:lpstr>
      <vt:lpstr>Who Will Use it the Most?</vt:lpstr>
      <vt:lpstr>Who Will Use it the Most?</vt:lpstr>
      <vt:lpstr>Who Uses it the Most? Classification</vt:lpstr>
      <vt:lpstr>PowerPoint Presentation</vt:lpstr>
      <vt:lpstr>Who Uses it the Most? Classification</vt:lpstr>
      <vt:lpstr>Who Uses it the Most? Classification</vt:lpstr>
      <vt:lpstr>PowerPoint Presentation</vt:lpstr>
      <vt:lpstr>Who Uses it the Most? Classification</vt:lpstr>
      <vt:lpstr>Road Map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Zias</dc:creator>
  <cp:lastModifiedBy>Brian Zias</cp:lastModifiedBy>
  <cp:revision>51</cp:revision>
  <cp:lastPrinted>2013-11-06T00:46:00Z</cp:lastPrinted>
  <dcterms:created xsi:type="dcterms:W3CDTF">2013-10-28T04:37:17Z</dcterms:created>
  <dcterms:modified xsi:type="dcterms:W3CDTF">2013-11-06T19:43:47Z</dcterms:modified>
</cp:coreProperties>
</file>