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C11A9-5607-47CA-B9DC-11044CC98556}" v="19" dt="2022-08-01T20:18:14.037"/>
    <p1510:client id="{6AE0C855-F0AE-47F4-B20E-551FCBEF9C6B}" v="95" dt="2022-08-02T08:01:36.169"/>
    <p1510:client id="{77F4C953-7EBD-4B3C-8B25-7D514233D96A}" v="8" dt="2022-08-02T09:24:04.890"/>
    <p1510:client id="{AC6554BC-90A8-4687-8701-E5CC855A983B}" v="2" dt="2022-08-01T18:48:17.320"/>
    <p1510:client id="{ADEBCD91-C0A6-41D3-BD2B-31BE4601E9CF}" v="230" dt="2022-08-02T09:12:28.059"/>
    <p1510:client id="{CC9ED83B-C200-48FC-9285-F879CE37D9D4}" v="2" dt="2022-08-02T08:03:45.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35608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98549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14365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82097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76993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52188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5088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9049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64003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40233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420517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1276260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410FA25-DEF2-DAF9-E3B1-84E830F02169}"/>
              </a:ext>
            </a:extLst>
          </p:cNvPr>
          <p:cNvSpPr>
            <a:spLocks noGrp="1"/>
          </p:cNvSpPr>
          <p:nvPr>
            <p:ph type="title"/>
          </p:nvPr>
        </p:nvSpPr>
        <p:spPr>
          <a:xfrm>
            <a:off x="686834" y="1153572"/>
            <a:ext cx="3200400" cy="4461163"/>
          </a:xfrm>
        </p:spPr>
        <p:txBody>
          <a:bodyPr>
            <a:normAutofit/>
          </a:bodyPr>
          <a:lstStyle/>
          <a:p>
            <a:r>
              <a:rPr lang="fr-FR" sz="2400">
                <a:solidFill>
                  <a:srgbClr val="FFFFFF"/>
                </a:solidFill>
                <a:latin typeface="Calibri"/>
                <a:ea typeface="+mj-lt"/>
                <a:cs typeface="+mj-lt"/>
              </a:rPr>
              <a:t>The World Wide Web, or simply the Web, is a way of accessing information through the medium of the Internet. It is an information-sharing model that is built on top of the Internet</a:t>
            </a:r>
            <a:r>
              <a:rPr lang="fr-FR" sz="2400">
                <a:solidFill>
                  <a:srgbClr val="FFFFFF"/>
                </a:solidFill>
                <a:ea typeface="+mj-lt"/>
                <a:cs typeface="+mj-lt"/>
              </a:rPr>
              <a:t>.</a:t>
            </a:r>
            <a:br>
              <a:rPr lang="fr-FR" sz="2400" b="1">
                <a:solidFill>
                  <a:srgbClr val="FFFFFF"/>
                </a:solidFill>
                <a:ea typeface="+mj-lt"/>
                <a:cs typeface="+mj-lt"/>
              </a:rPr>
            </a:br>
            <a:r>
              <a:rPr lang="fr-FR" sz="2400" b="1" i="1" u="sng">
                <a:solidFill>
                  <a:srgbClr val="FFFFFF"/>
                </a:solidFill>
                <a:cs typeface="Calibri Light"/>
              </a:rPr>
              <a:t>So how does the web work ?</a:t>
            </a:r>
            <a:br>
              <a:rPr lang="en-US" sz="2400">
                <a:solidFill>
                  <a:srgbClr val="FFFFFF"/>
                </a:solidFill>
              </a:rPr>
            </a:br>
            <a:endParaRPr lang="fr-FR" sz="2400">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3DAECD4B-454C-5FA8-6C6A-3CB14A526C93}"/>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fr-FR" sz="2400">
                <a:ea typeface="+mn-lt"/>
                <a:cs typeface="+mn-lt"/>
              </a:rPr>
              <a:t> </a:t>
            </a:r>
            <a:r>
              <a:rPr lang="fr-FR" sz="2400" b="1">
                <a:ea typeface="+mn-lt"/>
                <a:cs typeface="+mn-lt"/>
              </a:rPr>
              <a:t> </a:t>
            </a:r>
            <a:r>
              <a:rPr lang="fr-FR" sz="2400">
                <a:ea typeface="+mn-lt"/>
                <a:cs typeface="+mn-lt"/>
              </a:rPr>
              <a:t>  </a:t>
            </a:r>
            <a:r>
              <a:rPr lang="fr-FR" sz="2400" err="1">
                <a:ea typeface="+mn-lt"/>
                <a:cs typeface="+mn-lt"/>
              </a:rPr>
              <a:t>Its</a:t>
            </a:r>
            <a:r>
              <a:rPr lang="fr-FR" sz="2400">
                <a:ea typeface="+mn-lt"/>
                <a:cs typeface="+mn-lt"/>
              </a:rPr>
              <a:t> </a:t>
            </a:r>
            <a:r>
              <a:rPr lang="fr-FR" sz="2400" err="1">
                <a:ea typeface="+mn-lt"/>
                <a:cs typeface="+mn-lt"/>
              </a:rPr>
              <a:t>done</a:t>
            </a:r>
            <a:r>
              <a:rPr lang="fr-FR" sz="2400">
                <a:ea typeface="+mn-lt"/>
                <a:cs typeface="+mn-lt"/>
              </a:rPr>
              <a:t> </a:t>
            </a:r>
            <a:r>
              <a:rPr lang="fr-FR" sz="2400" err="1">
                <a:ea typeface="+mn-lt"/>
                <a:cs typeface="+mn-lt"/>
              </a:rPr>
              <a:t>with</a:t>
            </a:r>
            <a:r>
              <a:rPr lang="fr-FR" sz="2400">
                <a:ea typeface="+mn-lt"/>
                <a:cs typeface="+mn-lt"/>
              </a:rPr>
              <a:t> a </a:t>
            </a:r>
            <a:r>
              <a:rPr lang="fr-FR" sz="2400" err="1">
                <a:ea typeface="+mn-lt"/>
                <a:cs typeface="+mn-lt"/>
              </a:rPr>
              <a:t>helpful</a:t>
            </a:r>
            <a:r>
              <a:rPr lang="fr-FR" sz="2400">
                <a:ea typeface="+mn-lt"/>
                <a:cs typeface="+mn-lt"/>
              </a:rPr>
              <a:t> </a:t>
            </a:r>
            <a:r>
              <a:rPr lang="fr-FR" sz="2400" err="1">
                <a:ea typeface="+mn-lt"/>
                <a:cs typeface="+mn-lt"/>
              </a:rPr>
              <a:t>complicated</a:t>
            </a:r>
            <a:r>
              <a:rPr lang="fr-FR" sz="2400">
                <a:ea typeface="+mn-lt"/>
                <a:cs typeface="+mn-lt"/>
              </a:rPr>
              <a:t> network of </a:t>
            </a:r>
            <a:r>
              <a:rPr lang="fr-FR" sz="2400" err="1">
                <a:ea typeface="+mn-lt"/>
                <a:cs typeface="+mn-lt"/>
              </a:rPr>
              <a:t>optical</a:t>
            </a:r>
            <a:r>
              <a:rPr lang="fr-FR" sz="2400">
                <a:ea typeface="+mn-lt"/>
                <a:cs typeface="+mn-lt"/>
              </a:rPr>
              <a:t> </a:t>
            </a:r>
            <a:r>
              <a:rPr lang="fr-FR" sz="2400" err="1">
                <a:ea typeface="+mn-lt"/>
                <a:cs typeface="+mn-lt"/>
              </a:rPr>
              <a:t>fibee</a:t>
            </a:r>
            <a:r>
              <a:rPr lang="fr-FR" sz="2400">
                <a:ea typeface="+mn-lt"/>
                <a:cs typeface="+mn-lt"/>
              </a:rPr>
              <a:t> </a:t>
            </a:r>
            <a:r>
              <a:rPr lang="fr-FR" sz="2400" err="1">
                <a:ea typeface="+mn-lt"/>
                <a:cs typeface="+mn-lt"/>
              </a:rPr>
              <a:t>cables</a:t>
            </a:r>
            <a:r>
              <a:rPr lang="fr-FR" sz="2400">
                <a:ea typeface="+mn-lt"/>
                <a:cs typeface="+mn-lt"/>
              </a:rPr>
              <a:t> </a:t>
            </a:r>
            <a:r>
              <a:rPr lang="fr-FR" sz="2400" err="1">
                <a:ea typeface="+mn-lt"/>
                <a:cs typeface="+mn-lt"/>
              </a:rPr>
              <a:t>which</a:t>
            </a:r>
            <a:r>
              <a:rPr lang="fr-FR" sz="2400">
                <a:ea typeface="+mn-lt"/>
                <a:cs typeface="+mn-lt"/>
              </a:rPr>
              <a:t> </a:t>
            </a:r>
            <a:r>
              <a:rPr lang="fr-FR" sz="2400" err="1">
                <a:ea typeface="+mn-lt"/>
                <a:cs typeface="+mn-lt"/>
              </a:rPr>
              <a:t>connect</a:t>
            </a:r>
            <a:r>
              <a:rPr lang="fr-FR" sz="2400">
                <a:ea typeface="+mn-lt"/>
                <a:cs typeface="+mn-lt"/>
              </a:rPr>
              <a:t> </a:t>
            </a:r>
            <a:r>
              <a:rPr lang="fr-FR" sz="2400" err="1">
                <a:ea typeface="+mn-lt"/>
                <a:cs typeface="+mn-lt"/>
              </a:rPr>
              <a:t>between</a:t>
            </a:r>
            <a:r>
              <a:rPr lang="fr-FR" sz="2400">
                <a:ea typeface="+mn-lt"/>
                <a:cs typeface="+mn-lt"/>
              </a:rPr>
              <a:t> the data centre and the </a:t>
            </a:r>
            <a:r>
              <a:rPr lang="fr-FR" sz="2400" err="1">
                <a:ea typeface="+mn-lt"/>
                <a:cs typeface="+mn-lt"/>
              </a:rPr>
              <a:t>device</a:t>
            </a:r>
            <a:r>
              <a:rPr lang="fr-FR" sz="2400">
                <a:ea typeface="+mn-lt"/>
                <a:cs typeface="+mn-lt"/>
              </a:rPr>
              <a:t> .</a:t>
            </a:r>
            <a:endParaRPr lang="fr-FR" sz="2400">
              <a:cs typeface="Calibri"/>
            </a:endParaRPr>
          </a:p>
          <a:p>
            <a:pPr>
              <a:buNone/>
            </a:pPr>
            <a:r>
              <a:rPr lang="fr-FR" sz="2400">
                <a:ea typeface="+mn-lt"/>
                <a:cs typeface="+mn-lt"/>
              </a:rPr>
              <a:t> </a:t>
            </a:r>
            <a:r>
              <a:rPr lang="fr-FR" sz="2400" err="1">
                <a:ea typeface="+mn-lt"/>
                <a:cs typeface="+mn-lt"/>
              </a:rPr>
              <a:t>Actually</a:t>
            </a:r>
            <a:r>
              <a:rPr lang="fr-FR" sz="2400">
                <a:ea typeface="+mn-lt"/>
                <a:cs typeface="+mn-lt"/>
              </a:rPr>
              <a:t> </a:t>
            </a:r>
            <a:r>
              <a:rPr lang="fr-FR" sz="2400" err="1">
                <a:ea typeface="+mn-lt"/>
                <a:cs typeface="+mn-lt"/>
              </a:rPr>
              <a:t>It's</a:t>
            </a:r>
            <a:r>
              <a:rPr lang="fr-FR" sz="2400">
                <a:ea typeface="+mn-lt"/>
                <a:cs typeface="+mn-lt"/>
              </a:rPr>
              <a:t> a </a:t>
            </a:r>
            <a:r>
              <a:rPr lang="fr-FR" sz="2400" err="1">
                <a:ea typeface="+mn-lt"/>
                <a:cs typeface="+mn-lt"/>
              </a:rPr>
              <a:t>little</a:t>
            </a:r>
            <a:r>
              <a:rPr lang="fr-FR" sz="2400">
                <a:ea typeface="+mn-lt"/>
                <a:cs typeface="+mn-lt"/>
              </a:rPr>
              <a:t> </a:t>
            </a:r>
            <a:r>
              <a:rPr lang="fr-FR" sz="2400" err="1">
                <a:ea typeface="+mn-lt"/>
                <a:cs typeface="+mn-lt"/>
              </a:rPr>
              <a:t>complicated</a:t>
            </a:r>
            <a:r>
              <a:rPr lang="fr-FR" sz="2400">
                <a:ea typeface="+mn-lt"/>
                <a:cs typeface="+mn-lt"/>
              </a:rPr>
              <a:t> </a:t>
            </a:r>
            <a:r>
              <a:rPr lang="fr-FR" sz="2400" err="1">
                <a:ea typeface="+mn-lt"/>
                <a:cs typeface="+mn-lt"/>
              </a:rPr>
              <a:t>so</a:t>
            </a:r>
            <a:r>
              <a:rPr lang="fr-FR" sz="2400">
                <a:ea typeface="+mn-lt"/>
                <a:cs typeface="+mn-lt"/>
              </a:rPr>
              <a:t> </a:t>
            </a:r>
            <a:r>
              <a:rPr lang="fr-FR" sz="2400" err="1">
                <a:ea typeface="+mn-lt"/>
                <a:cs typeface="+mn-lt"/>
              </a:rPr>
              <a:t>we'll</a:t>
            </a:r>
            <a:r>
              <a:rPr lang="fr-FR" sz="2400">
                <a:ea typeface="+mn-lt"/>
                <a:cs typeface="+mn-lt"/>
              </a:rPr>
              <a:t> </a:t>
            </a:r>
            <a:r>
              <a:rPr lang="fr-FR" sz="2400" err="1">
                <a:ea typeface="+mn-lt"/>
                <a:cs typeface="+mn-lt"/>
              </a:rPr>
              <a:t>summarize</a:t>
            </a:r>
            <a:r>
              <a:rPr lang="fr-FR" sz="2400">
                <a:ea typeface="+mn-lt"/>
                <a:cs typeface="+mn-lt"/>
              </a:rPr>
              <a:t> </a:t>
            </a:r>
            <a:r>
              <a:rPr lang="fr-FR" sz="2400" err="1">
                <a:ea typeface="+mn-lt"/>
                <a:cs typeface="+mn-lt"/>
              </a:rPr>
              <a:t>it</a:t>
            </a:r>
            <a:r>
              <a:rPr lang="fr-FR" sz="2400">
                <a:ea typeface="+mn-lt"/>
                <a:cs typeface="+mn-lt"/>
              </a:rPr>
              <a:t> in </a:t>
            </a:r>
            <a:r>
              <a:rPr lang="fr-FR" sz="2400" err="1">
                <a:ea typeface="+mn-lt"/>
                <a:cs typeface="+mn-lt"/>
              </a:rPr>
              <a:t>some</a:t>
            </a:r>
            <a:r>
              <a:rPr lang="fr-FR" sz="2400">
                <a:ea typeface="+mn-lt"/>
                <a:cs typeface="+mn-lt"/>
              </a:rPr>
              <a:t> </a:t>
            </a:r>
            <a:r>
              <a:rPr lang="fr-FR" sz="2400" err="1">
                <a:ea typeface="+mn-lt"/>
                <a:cs typeface="+mn-lt"/>
              </a:rPr>
              <a:t>steps</a:t>
            </a:r>
            <a:endParaRPr lang="fr-FR" sz="2400">
              <a:cs typeface="Calibri"/>
            </a:endParaRPr>
          </a:p>
          <a:p>
            <a:pPr>
              <a:buNone/>
            </a:pPr>
            <a:r>
              <a:rPr lang="fr-FR" sz="2400">
                <a:ea typeface="+mn-lt"/>
                <a:cs typeface="+mn-lt"/>
              </a:rPr>
              <a:t>You enter "youtube.com" (</a:t>
            </a:r>
            <a:r>
              <a:rPr lang="fr-FR" sz="2400" err="1">
                <a:ea typeface="+mn-lt"/>
                <a:cs typeface="+mn-lt"/>
              </a:rPr>
              <a:t>that</a:t>
            </a:r>
            <a:r>
              <a:rPr lang="fr-FR" sz="2400">
                <a:ea typeface="+mn-lt"/>
                <a:cs typeface="+mn-lt"/>
              </a:rPr>
              <a:t> </a:t>
            </a:r>
            <a:r>
              <a:rPr lang="fr-FR" sz="2400" err="1">
                <a:ea typeface="+mn-lt"/>
                <a:cs typeface="+mn-lt"/>
              </a:rPr>
              <a:t>is</a:t>
            </a:r>
            <a:r>
              <a:rPr lang="fr-FR" sz="2400">
                <a:ea typeface="+mn-lt"/>
                <a:cs typeface="+mn-lt"/>
              </a:rPr>
              <a:t> </a:t>
            </a:r>
            <a:r>
              <a:rPr lang="fr-FR" sz="2400" err="1">
                <a:ea typeface="+mn-lt"/>
                <a:cs typeface="+mn-lt"/>
              </a:rPr>
              <a:t>called</a:t>
            </a:r>
            <a:r>
              <a:rPr lang="fr-FR" sz="2400">
                <a:ea typeface="+mn-lt"/>
                <a:cs typeface="+mn-lt"/>
              </a:rPr>
              <a:t> "a </a:t>
            </a:r>
            <a:r>
              <a:rPr lang="fr-FR" sz="2400" err="1">
                <a:ea typeface="+mn-lt"/>
                <a:cs typeface="+mn-lt"/>
              </a:rPr>
              <a:t>domain</a:t>
            </a:r>
            <a:r>
              <a:rPr lang="fr-FR" sz="2400">
                <a:ea typeface="+mn-lt"/>
                <a:cs typeface="+mn-lt"/>
              </a:rPr>
              <a:t>") but </a:t>
            </a:r>
            <a:r>
              <a:rPr lang="fr-FR" sz="2400" err="1">
                <a:ea typeface="+mn-lt"/>
                <a:cs typeface="+mn-lt"/>
              </a:rPr>
              <a:t>actually</a:t>
            </a:r>
            <a:r>
              <a:rPr lang="fr-FR" sz="2400">
                <a:ea typeface="+mn-lt"/>
                <a:cs typeface="+mn-lt"/>
              </a:rPr>
              <a:t>, the server </a:t>
            </a:r>
            <a:r>
              <a:rPr lang="fr-FR" sz="2400" err="1">
                <a:ea typeface="+mn-lt"/>
                <a:cs typeface="+mn-lt"/>
              </a:rPr>
              <a:t>which</a:t>
            </a:r>
            <a:r>
              <a:rPr lang="fr-FR" sz="2400">
                <a:ea typeface="+mn-lt"/>
                <a:cs typeface="+mn-lt"/>
              </a:rPr>
              <a:t> hosts the source code of a </a:t>
            </a:r>
            <a:r>
              <a:rPr lang="fr-FR" sz="2400" err="1">
                <a:ea typeface="+mn-lt"/>
                <a:cs typeface="+mn-lt"/>
              </a:rPr>
              <a:t>website</a:t>
            </a:r>
            <a:r>
              <a:rPr lang="fr-FR" sz="2400">
                <a:ea typeface="+mn-lt"/>
                <a:cs typeface="+mn-lt"/>
              </a:rPr>
              <a:t>, </a:t>
            </a:r>
            <a:r>
              <a:rPr lang="fr-FR" sz="2400" err="1">
                <a:ea typeface="+mn-lt"/>
                <a:cs typeface="+mn-lt"/>
              </a:rPr>
              <a:t>is</a:t>
            </a:r>
            <a:r>
              <a:rPr lang="fr-FR" sz="2400">
                <a:ea typeface="+mn-lt"/>
                <a:cs typeface="+mn-lt"/>
              </a:rPr>
              <a:t> </a:t>
            </a:r>
            <a:r>
              <a:rPr lang="fr-FR" sz="2400" err="1">
                <a:ea typeface="+mn-lt"/>
                <a:cs typeface="+mn-lt"/>
              </a:rPr>
              <a:t>identified</a:t>
            </a:r>
            <a:r>
              <a:rPr lang="fr-FR" sz="2400">
                <a:ea typeface="+mn-lt"/>
                <a:cs typeface="+mn-lt"/>
              </a:rPr>
              <a:t> via IP (= Internet Protocol) </a:t>
            </a:r>
            <a:r>
              <a:rPr lang="fr-FR" sz="2400" err="1">
                <a:ea typeface="+mn-lt"/>
                <a:cs typeface="+mn-lt"/>
              </a:rPr>
              <a:t>addresses</a:t>
            </a:r>
            <a:r>
              <a:rPr lang="fr-FR" sz="2400">
                <a:ea typeface="+mn-lt"/>
                <a:cs typeface="+mn-lt"/>
              </a:rPr>
              <a:t>. The browser </a:t>
            </a:r>
            <a:r>
              <a:rPr lang="fr-FR" sz="2400" err="1">
                <a:ea typeface="+mn-lt"/>
                <a:cs typeface="+mn-lt"/>
              </a:rPr>
              <a:t>sends</a:t>
            </a:r>
            <a:r>
              <a:rPr lang="fr-FR" sz="2400">
                <a:ea typeface="+mn-lt"/>
                <a:cs typeface="+mn-lt"/>
              </a:rPr>
              <a:t> a "</a:t>
            </a:r>
            <a:r>
              <a:rPr lang="fr-FR" sz="2400" err="1">
                <a:ea typeface="+mn-lt"/>
                <a:cs typeface="+mn-lt"/>
              </a:rPr>
              <a:t>request</a:t>
            </a:r>
            <a:r>
              <a:rPr lang="fr-FR" sz="2400">
                <a:ea typeface="+mn-lt"/>
                <a:cs typeface="+mn-lt"/>
              </a:rPr>
              <a:t>" to the server </a:t>
            </a:r>
            <a:r>
              <a:rPr lang="fr-FR" sz="2400" err="1">
                <a:ea typeface="+mn-lt"/>
                <a:cs typeface="+mn-lt"/>
              </a:rPr>
              <a:t>with</a:t>
            </a:r>
            <a:r>
              <a:rPr lang="fr-FR" sz="2400">
                <a:ea typeface="+mn-lt"/>
                <a:cs typeface="+mn-lt"/>
              </a:rPr>
              <a:t> the IP </a:t>
            </a:r>
            <a:r>
              <a:rPr lang="fr-FR" sz="2400" err="1">
                <a:ea typeface="+mn-lt"/>
                <a:cs typeface="+mn-lt"/>
              </a:rPr>
              <a:t>address</a:t>
            </a:r>
            <a:r>
              <a:rPr lang="fr-FR" sz="2400">
                <a:ea typeface="+mn-lt"/>
                <a:cs typeface="+mn-lt"/>
              </a:rPr>
              <a:t> </a:t>
            </a:r>
            <a:r>
              <a:rPr lang="fr-FR" sz="2400" err="1">
                <a:ea typeface="+mn-lt"/>
                <a:cs typeface="+mn-lt"/>
              </a:rPr>
              <a:t>you</a:t>
            </a:r>
            <a:r>
              <a:rPr lang="fr-FR" sz="2400">
                <a:ea typeface="+mn-lt"/>
                <a:cs typeface="+mn-lt"/>
              </a:rPr>
              <a:t> </a:t>
            </a:r>
            <a:r>
              <a:rPr lang="fr-FR" sz="2400" err="1">
                <a:ea typeface="+mn-lt"/>
                <a:cs typeface="+mn-lt"/>
              </a:rPr>
              <a:t>entered</a:t>
            </a:r>
            <a:r>
              <a:rPr lang="fr-FR" sz="2400">
                <a:ea typeface="+mn-lt"/>
                <a:cs typeface="+mn-lt"/>
              </a:rPr>
              <a:t> .</a:t>
            </a:r>
            <a:endParaRPr lang="fr-FR" sz="2400">
              <a:cs typeface="Calibri"/>
            </a:endParaRPr>
          </a:p>
          <a:p>
            <a:pPr>
              <a:buNone/>
            </a:pPr>
            <a:r>
              <a:rPr lang="fr-FR" sz="2400">
                <a:ea typeface="+mn-lt"/>
                <a:cs typeface="+mn-lt"/>
              </a:rPr>
              <a:t>The job of </a:t>
            </a:r>
            <a:r>
              <a:rPr lang="fr-FR" sz="2400" err="1">
                <a:ea typeface="+mn-lt"/>
                <a:cs typeface="+mn-lt"/>
              </a:rPr>
              <a:t>these</a:t>
            </a:r>
            <a:r>
              <a:rPr lang="fr-FR" sz="2400">
                <a:ea typeface="+mn-lt"/>
                <a:cs typeface="+mn-lt"/>
              </a:rPr>
              <a:t> DNS servers </a:t>
            </a:r>
            <a:r>
              <a:rPr lang="fr-FR" sz="2400" err="1">
                <a:ea typeface="+mn-lt"/>
                <a:cs typeface="+mn-lt"/>
              </a:rPr>
              <a:t>is</a:t>
            </a:r>
            <a:r>
              <a:rPr lang="fr-FR" sz="2400">
                <a:ea typeface="+mn-lt"/>
                <a:cs typeface="+mn-lt"/>
              </a:rPr>
              <a:t> to translate </a:t>
            </a:r>
            <a:r>
              <a:rPr lang="fr-FR" sz="2400" err="1">
                <a:ea typeface="+mn-lt"/>
                <a:cs typeface="+mn-lt"/>
              </a:rPr>
              <a:t>domains</a:t>
            </a:r>
            <a:r>
              <a:rPr lang="fr-FR" sz="2400">
                <a:ea typeface="+mn-lt"/>
                <a:cs typeface="+mn-lt"/>
              </a:rPr>
              <a:t> to IP </a:t>
            </a:r>
            <a:r>
              <a:rPr lang="fr-FR" sz="2400" err="1">
                <a:ea typeface="+mn-lt"/>
                <a:cs typeface="+mn-lt"/>
              </a:rPr>
              <a:t>addresses</a:t>
            </a:r>
            <a:r>
              <a:rPr lang="fr-FR" sz="2400">
                <a:ea typeface="+mn-lt"/>
                <a:cs typeface="+mn-lt"/>
              </a:rPr>
              <a:t>. You can imagine </a:t>
            </a:r>
            <a:r>
              <a:rPr lang="fr-FR" sz="2400" err="1">
                <a:ea typeface="+mn-lt"/>
                <a:cs typeface="+mn-lt"/>
              </a:rPr>
              <a:t>those</a:t>
            </a:r>
            <a:r>
              <a:rPr lang="fr-FR" sz="2400">
                <a:ea typeface="+mn-lt"/>
                <a:cs typeface="+mn-lt"/>
              </a:rPr>
              <a:t> servers as </a:t>
            </a:r>
            <a:r>
              <a:rPr lang="fr-FR" sz="2400" err="1">
                <a:ea typeface="+mn-lt"/>
                <a:cs typeface="+mn-lt"/>
              </a:rPr>
              <a:t>huge</a:t>
            </a:r>
            <a:r>
              <a:rPr lang="fr-FR" sz="2400">
                <a:ea typeface="+mn-lt"/>
                <a:cs typeface="+mn-lt"/>
              </a:rPr>
              <a:t> </a:t>
            </a:r>
            <a:r>
              <a:rPr lang="fr-FR" sz="2400" err="1">
                <a:ea typeface="+mn-lt"/>
                <a:cs typeface="+mn-lt"/>
              </a:rPr>
              <a:t>dictionaries</a:t>
            </a:r>
            <a:r>
              <a:rPr lang="fr-FR" sz="2400">
                <a:ea typeface="+mn-lt"/>
                <a:cs typeface="+mn-lt"/>
              </a:rPr>
              <a:t> </a:t>
            </a:r>
            <a:r>
              <a:rPr lang="fr-FR" sz="2400" err="1">
                <a:ea typeface="+mn-lt"/>
                <a:cs typeface="+mn-lt"/>
              </a:rPr>
              <a:t>that</a:t>
            </a:r>
            <a:r>
              <a:rPr lang="fr-FR" sz="2400">
                <a:ea typeface="+mn-lt"/>
                <a:cs typeface="+mn-lt"/>
              </a:rPr>
              <a:t> store translation tables.</a:t>
            </a:r>
            <a:endParaRPr lang="fr-FR" sz="2400"/>
          </a:p>
          <a:p>
            <a:pPr marL="0" indent="0">
              <a:buNone/>
            </a:pPr>
            <a:endParaRPr lang="fr-FR" sz="2400">
              <a:cs typeface="Calibri"/>
            </a:endParaRPr>
          </a:p>
        </p:txBody>
      </p:sp>
    </p:spTree>
    <p:extLst>
      <p:ext uri="{BB962C8B-B14F-4D97-AF65-F5344CB8AC3E}">
        <p14:creationId xmlns:p14="http://schemas.microsoft.com/office/powerpoint/2010/main" val="33062963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5B40DEF-60DD-EFA9-0508-EB9158BB487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fr-FR" sz="2200" b="1">
                <a:ea typeface="+mj-lt"/>
                <a:cs typeface="+mj-lt"/>
              </a:rPr>
              <a:t>When you enter "youtube.com", the browser therefore first fetches the IP address from such a DNS server. The browser bundles up a bunch of information (What's the exact URL and sends that data package to the IP address.The data is sent via the "HyperText Transfer Protocol" (known as "HTTP")  which data may be included and how the request will be submitted. In the end, a response has to be sent. </a:t>
            </a:r>
            <a:endParaRPr lang="fr-FR" sz="2200" b="1"/>
          </a:p>
        </p:txBody>
      </p:sp>
      <p:sp>
        <p:nvSpPr>
          <p:cNvPr id="2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
            <a:extLst>
              <a:ext uri="{FF2B5EF4-FFF2-40B4-BE49-F238E27FC236}">
                <a16:creationId xmlns:a16="http://schemas.microsoft.com/office/drawing/2014/main" id="{8EBA3396-981F-ADD4-44E0-54CFADE86AE6}"/>
              </a:ext>
            </a:extLst>
          </p:cNvPr>
          <p:cNvPicPr>
            <a:picLocks noChangeAspect="1"/>
          </p:cNvPicPr>
          <p:nvPr/>
        </p:nvPicPr>
        <p:blipFill>
          <a:blip r:embed="rId2"/>
          <a:stretch>
            <a:fillRect/>
          </a:stretch>
        </p:blipFill>
        <p:spPr>
          <a:xfrm>
            <a:off x="4654296" y="726216"/>
            <a:ext cx="6894576" cy="3723071"/>
          </a:xfrm>
          <a:prstGeom prst="rect">
            <a:avLst/>
          </a:prstGeom>
        </p:spPr>
      </p:pic>
      <p:sp>
        <p:nvSpPr>
          <p:cNvPr id="8" name="Content Placeholder 7">
            <a:extLst>
              <a:ext uri="{FF2B5EF4-FFF2-40B4-BE49-F238E27FC236}">
                <a16:creationId xmlns:a16="http://schemas.microsoft.com/office/drawing/2014/main" id="{94052729-A111-52A6-AB4A-7070786D4CAC}"/>
              </a:ext>
            </a:extLst>
          </p:cNvPr>
          <p:cNvSpPr>
            <a:spLocks noGrp="1"/>
          </p:cNvSpPr>
          <p:nvPr>
            <p:ph idx="1"/>
          </p:nvPr>
        </p:nvSpPr>
        <p:spPr>
          <a:xfrm>
            <a:off x="4654296" y="4798577"/>
            <a:ext cx="6894576" cy="1428487"/>
          </a:xfrm>
        </p:spPr>
        <p:txBody>
          <a:bodyPr anchor="t">
            <a:normAutofit/>
          </a:bodyPr>
          <a:lstStyle/>
          <a:p>
            <a:endParaRPr lang="en-US" sz="2200"/>
          </a:p>
        </p:txBody>
      </p:sp>
    </p:spTree>
    <p:extLst>
      <p:ext uri="{BB962C8B-B14F-4D97-AF65-F5344CB8AC3E}">
        <p14:creationId xmlns:p14="http://schemas.microsoft.com/office/powerpoint/2010/main" val="23131990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41AA58-C6F4-8EDD-1EAD-4B7C14794F43}"/>
              </a:ext>
            </a:extLst>
          </p:cNvPr>
          <p:cNvSpPr>
            <a:spLocks noGrp="1"/>
          </p:cNvSpPr>
          <p:nvPr>
            <p:ph type="title"/>
          </p:nvPr>
        </p:nvSpPr>
        <p:spPr>
          <a:xfrm>
            <a:off x="1389278" y="1233241"/>
            <a:ext cx="3240506" cy="4064628"/>
          </a:xfrm>
        </p:spPr>
        <p:txBody>
          <a:bodyPr>
            <a:normAutofit/>
          </a:bodyPr>
          <a:lstStyle/>
          <a:p>
            <a:r>
              <a:rPr lang="fr-FR" b="1" u="sng">
                <a:solidFill>
                  <a:srgbClr val="FFFFFF"/>
                </a:solidFill>
                <a:cs typeface="Calibri Light"/>
              </a:rPr>
              <a:t>And what do you need to be a weeb developer ?</a:t>
            </a:r>
          </a:p>
        </p:txBody>
      </p:sp>
      <p:sp>
        <p:nvSpPr>
          <p:cNvPr id="13"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A9B9B5FD-DFE5-E1C1-1665-77EAB4F4F40B}"/>
              </a:ext>
            </a:extLst>
          </p:cNvPr>
          <p:cNvSpPr>
            <a:spLocks noGrp="1"/>
          </p:cNvSpPr>
          <p:nvPr>
            <p:ph idx="1"/>
          </p:nvPr>
        </p:nvSpPr>
        <p:spPr>
          <a:xfrm>
            <a:off x="6096000" y="820880"/>
            <a:ext cx="5257799" cy="4889350"/>
          </a:xfrm>
        </p:spPr>
        <p:txBody>
          <a:bodyPr vert="horz" lIns="91440" tIns="45720" rIns="91440" bIns="45720" rtlCol="0" anchor="t">
            <a:normAutofit/>
          </a:bodyPr>
          <a:lstStyle/>
          <a:p>
            <a:pPr>
              <a:buNone/>
            </a:pPr>
            <a:r>
              <a:rPr lang="fr-FR" sz="2400" err="1">
                <a:ea typeface="+mn-lt"/>
                <a:cs typeface="+mn-lt"/>
              </a:rPr>
              <a:t>Mainly</a:t>
            </a:r>
            <a:r>
              <a:rPr lang="fr-FR" sz="2400">
                <a:ea typeface="+mn-lt"/>
                <a:cs typeface="+mn-lt"/>
              </a:rPr>
              <a:t>, </a:t>
            </a:r>
            <a:r>
              <a:rPr lang="fr-FR" sz="2400" err="1">
                <a:ea typeface="+mn-lt"/>
                <a:cs typeface="+mn-lt"/>
              </a:rPr>
              <a:t>it</a:t>
            </a:r>
            <a:r>
              <a:rPr lang="fr-FR" sz="2400">
                <a:ea typeface="+mn-lt"/>
                <a:cs typeface="+mn-lt"/>
              </a:rPr>
              <a:t> </a:t>
            </a:r>
            <a:r>
              <a:rPr lang="fr-FR" sz="2400" err="1">
                <a:ea typeface="+mn-lt"/>
                <a:cs typeface="+mn-lt"/>
              </a:rPr>
              <a:t>requires</a:t>
            </a:r>
            <a:r>
              <a:rPr lang="fr-FR" sz="2400">
                <a:ea typeface="+mn-lt"/>
                <a:cs typeface="+mn-lt"/>
              </a:rPr>
              <a:t> the </a:t>
            </a:r>
            <a:r>
              <a:rPr lang="fr-FR" sz="2400" err="1">
                <a:ea typeface="+mn-lt"/>
                <a:cs typeface="+mn-lt"/>
              </a:rPr>
              <a:t>mastery</a:t>
            </a:r>
            <a:r>
              <a:rPr lang="fr-FR" sz="2400">
                <a:ea typeface="+mn-lt"/>
                <a:cs typeface="+mn-lt"/>
              </a:rPr>
              <a:t> of </a:t>
            </a:r>
            <a:r>
              <a:rPr lang="fr-FR" sz="2400" err="1">
                <a:ea typeface="+mn-lt"/>
                <a:cs typeface="+mn-lt"/>
              </a:rPr>
              <a:t>these</a:t>
            </a:r>
            <a:r>
              <a:rPr lang="fr-FR" sz="2400">
                <a:ea typeface="+mn-lt"/>
                <a:cs typeface="+mn-lt"/>
              </a:rPr>
              <a:t> </a:t>
            </a:r>
            <a:r>
              <a:rPr lang="fr-FR" sz="2400" err="1">
                <a:ea typeface="+mn-lt"/>
                <a:cs typeface="+mn-lt"/>
              </a:rPr>
              <a:t>three</a:t>
            </a:r>
            <a:r>
              <a:rPr lang="fr-FR" sz="2400">
                <a:ea typeface="+mn-lt"/>
                <a:cs typeface="+mn-lt"/>
              </a:rPr>
              <a:t> </a:t>
            </a:r>
            <a:r>
              <a:rPr lang="fr-FR" sz="2400" err="1">
                <a:ea typeface="+mn-lt"/>
                <a:cs typeface="+mn-lt"/>
              </a:rPr>
              <a:t>languages</a:t>
            </a:r>
            <a:r>
              <a:rPr lang="fr-FR" sz="2400">
                <a:ea typeface="+mn-lt"/>
                <a:cs typeface="+mn-lt"/>
              </a:rPr>
              <a:t>: HTML, CSS and JavaScript.</a:t>
            </a:r>
            <a:endParaRPr lang="fr-FR" sz="2400"/>
          </a:p>
          <a:p>
            <a:pPr>
              <a:buNone/>
            </a:pPr>
            <a:r>
              <a:rPr lang="fr-FR" sz="2400" err="1">
                <a:ea typeface="+mn-lt"/>
                <a:cs typeface="+mn-lt"/>
              </a:rPr>
              <a:t>They</a:t>
            </a:r>
            <a:r>
              <a:rPr lang="fr-FR" sz="2400">
                <a:ea typeface="+mn-lt"/>
                <a:cs typeface="+mn-lt"/>
              </a:rPr>
              <a:t> are the </a:t>
            </a:r>
            <a:r>
              <a:rPr lang="fr-FR" sz="2400" err="1">
                <a:ea typeface="+mn-lt"/>
                <a:cs typeface="+mn-lt"/>
              </a:rPr>
              <a:t>three</a:t>
            </a:r>
            <a:r>
              <a:rPr lang="fr-FR" sz="2400">
                <a:ea typeface="+mn-lt"/>
                <a:cs typeface="+mn-lt"/>
              </a:rPr>
              <a:t> </a:t>
            </a:r>
            <a:r>
              <a:rPr lang="fr-FR" sz="2400" err="1">
                <a:ea typeface="+mn-lt"/>
                <a:cs typeface="+mn-lt"/>
              </a:rPr>
              <a:t>pillars</a:t>
            </a:r>
            <a:r>
              <a:rPr lang="fr-FR" sz="2400">
                <a:ea typeface="+mn-lt"/>
                <a:cs typeface="+mn-lt"/>
              </a:rPr>
              <a:t> of web </a:t>
            </a:r>
            <a:r>
              <a:rPr lang="fr-FR" sz="2400" err="1">
                <a:ea typeface="+mn-lt"/>
                <a:cs typeface="+mn-lt"/>
              </a:rPr>
              <a:t>development</a:t>
            </a:r>
            <a:r>
              <a:rPr lang="fr-FR" sz="2400">
                <a:ea typeface="+mn-lt"/>
                <a:cs typeface="+mn-lt"/>
              </a:rPr>
              <a:t>, </a:t>
            </a:r>
            <a:r>
              <a:rPr lang="fr-FR" sz="2400" err="1">
                <a:ea typeface="+mn-lt"/>
                <a:cs typeface="+mn-lt"/>
              </a:rPr>
              <a:t>which</a:t>
            </a:r>
            <a:r>
              <a:rPr lang="fr-FR" sz="2400">
                <a:ea typeface="+mn-lt"/>
                <a:cs typeface="+mn-lt"/>
              </a:rPr>
              <a:t> </a:t>
            </a:r>
            <a:r>
              <a:rPr lang="fr-FR" sz="2400" err="1">
                <a:ea typeface="+mn-lt"/>
                <a:cs typeface="+mn-lt"/>
              </a:rPr>
              <a:t>we’ll</a:t>
            </a:r>
            <a:r>
              <a:rPr lang="fr-FR" sz="2400">
                <a:ea typeface="+mn-lt"/>
                <a:cs typeface="+mn-lt"/>
              </a:rPr>
              <a:t> </a:t>
            </a:r>
            <a:r>
              <a:rPr lang="fr-FR" sz="2400" err="1">
                <a:ea typeface="+mn-lt"/>
                <a:cs typeface="+mn-lt"/>
              </a:rPr>
              <a:t>be</a:t>
            </a:r>
            <a:r>
              <a:rPr lang="fr-FR" sz="2400">
                <a:ea typeface="+mn-lt"/>
                <a:cs typeface="+mn-lt"/>
              </a:rPr>
              <a:t> </a:t>
            </a:r>
            <a:r>
              <a:rPr lang="fr-FR" sz="2400" err="1">
                <a:ea typeface="+mn-lt"/>
                <a:cs typeface="+mn-lt"/>
              </a:rPr>
              <a:t>learning</a:t>
            </a:r>
            <a:r>
              <a:rPr lang="fr-FR" sz="2400">
                <a:ea typeface="+mn-lt"/>
                <a:cs typeface="+mn-lt"/>
              </a:rPr>
              <a:t> about over the </a:t>
            </a:r>
            <a:r>
              <a:rPr lang="fr-FR" sz="2400" err="1">
                <a:ea typeface="+mn-lt"/>
                <a:cs typeface="+mn-lt"/>
              </a:rPr>
              <a:t>next</a:t>
            </a:r>
            <a:r>
              <a:rPr lang="fr-FR" sz="2400">
                <a:ea typeface="+mn-lt"/>
                <a:cs typeface="+mn-lt"/>
              </a:rPr>
              <a:t> few </a:t>
            </a:r>
            <a:r>
              <a:rPr lang="fr-FR" sz="2400" err="1">
                <a:ea typeface="+mn-lt"/>
                <a:cs typeface="+mn-lt"/>
              </a:rPr>
              <a:t>weeks</a:t>
            </a:r>
            <a:r>
              <a:rPr lang="fr-FR" sz="2400">
                <a:ea typeface="+mn-lt"/>
                <a:cs typeface="+mn-lt"/>
              </a:rPr>
              <a:t>.</a:t>
            </a:r>
            <a:endParaRPr lang="fr-FR" sz="2400"/>
          </a:p>
          <a:p>
            <a:pPr marL="0" indent="0">
              <a:buNone/>
            </a:pPr>
            <a:r>
              <a:rPr lang="fr-FR" sz="2400" err="1">
                <a:ea typeface="+mn-lt"/>
                <a:cs typeface="+mn-lt"/>
              </a:rPr>
              <a:t>Collectively</a:t>
            </a:r>
            <a:r>
              <a:rPr lang="fr-FR" sz="2400">
                <a:ea typeface="+mn-lt"/>
                <a:cs typeface="+mn-lt"/>
              </a:rPr>
              <a:t>, </a:t>
            </a:r>
            <a:r>
              <a:rPr lang="fr-FR" sz="2400" err="1">
                <a:ea typeface="+mn-lt"/>
                <a:cs typeface="+mn-lt"/>
              </a:rPr>
              <a:t>these</a:t>
            </a:r>
            <a:r>
              <a:rPr lang="fr-FR" sz="2400">
                <a:ea typeface="+mn-lt"/>
                <a:cs typeface="+mn-lt"/>
              </a:rPr>
              <a:t> </a:t>
            </a:r>
            <a:r>
              <a:rPr lang="fr-FR" sz="2400" err="1">
                <a:ea typeface="+mn-lt"/>
                <a:cs typeface="+mn-lt"/>
              </a:rPr>
              <a:t>three</a:t>
            </a:r>
            <a:r>
              <a:rPr lang="fr-FR" sz="2400">
                <a:ea typeface="+mn-lt"/>
                <a:cs typeface="+mn-lt"/>
              </a:rPr>
              <a:t> </a:t>
            </a:r>
            <a:r>
              <a:rPr lang="fr-FR" sz="2400" err="1">
                <a:ea typeface="+mn-lt"/>
                <a:cs typeface="+mn-lt"/>
              </a:rPr>
              <a:t>pillars</a:t>
            </a:r>
            <a:r>
              <a:rPr lang="fr-FR" sz="2400">
                <a:ea typeface="+mn-lt"/>
                <a:cs typeface="+mn-lt"/>
              </a:rPr>
              <a:t> are </a:t>
            </a:r>
            <a:r>
              <a:rPr lang="fr-FR" sz="2400" err="1">
                <a:ea typeface="+mn-lt"/>
                <a:cs typeface="+mn-lt"/>
              </a:rPr>
              <a:t>what</a:t>
            </a:r>
            <a:r>
              <a:rPr lang="fr-FR" sz="2400">
                <a:ea typeface="+mn-lt"/>
                <a:cs typeface="+mn-lt"/>
              </a:rPr>
              <a:t> </a:t>
            </a:r>
            <a:r>
              <a:rPr lang="fr-FR" sz="2400" err="1">
                <a:ea typeface="+mn-lt"/>
                <a:cs typeface="+mn-lt"/>
              </a:rPr>
              <a:t>make</a:t>
            </a:r>
            <a:r>
              <a:rPr lang="fr-FR" sz="2400">
                <a:ea typeface="+mn-lt"/>
                <a:cs typeface="+mn-lt"/>
              </a:rPr>
              <a:t> a </a:t>
            </a:r>
            <a:r>
              <a:rPr lang="fr-FR" sz="2400" err="1">
                <a:ea typeface="+mn-lt"/>
                <a:cs typeface="+mn-lt"/>
              </a:rPr>
              <a:t>website</a:t>
            </a:r>
            <a:r>
              <a:rPr lang="fr-FR" sz="2400">
                <a:ea typeface="+mn-lt"/>
                <a:cs typeface="+mn-lt"/>
              </a:rPr>
              <a:t> </a:t>
            </a:r>
            <a:r>
              <a:rPr lang="fr-FR" sz="2400" err="1">
                <a:ea typeface="+mn-lt"/>
                <a:cs typeface="+mn-lt"/>
              </a:rPr>
              <a:t>function</a:t>
            </a:r>
            <a:r>
              <a:rPr lang="fr-FR" sz="2400">
                <a:ea typeface="+mn-lt"/>
                <a:cs typeface="+mn-lt"/>
              </a:rPr>
              <a:t>, by </a:t>
            </a:r>
            <a:r>
              <a:rPr lang="fr-FR" sz="2400" err="1">
                <a:ea typeface="+mn-lt"/>
                <a:cs typeface="+mn-lt"/>
              </a:rPr>
              <a:t>defining</a:t>
            </a:r>
            <a:r>
              <a:rPr lang="fr-FR" sz="2400">
                <a:ea typeface="+mn-lt"/>
                <a:cs typeface="+mn-lt"/>
              </a:rPr>
              <a:t> the content to </a:t>
            </a:r>
            <a:r>
              <a:rPr lang="fr-FR" sz="2400" err="1">
                <a:ea typeface="+mn-lt"/>
                <a:cs typeface="+mn-lt"/>
              </a:rPr>
              <a:t>be</a:t>
            </a:r>
            <a:r>
              <a:rPr lang="fr-FR" sz="2400">
                <a:ea typeface="+mn-lt"/>
                <a:cs typeface="+mn-lt"/>
              </a:rPr>
              <a:t> </a:t>
            </a:r>
            <a:r>
              <a:rPr lang="fr-FR" sz="2400" err="1">
                <a:ea typeface="+mn-lt"/>
                <a:cs typeface="+mn-lt"/>
              </a:rPr>
              <a:t>displayed</a:t>
            </a:r>
            <a:r>
              <a:rPr lang="fr-FR" sz="2400">
                <a:ea typeface="+mn-lt"/>
                <a:cs typeface="+mn-lt"/>
              </a:rPr>
              <a:t> (HTML), </a:t>
            </a:r>
            <a:r>
              <a:rPr lang="fr-FR" sz="2400" err="1">
                <a:ea typeface="+mn-lt"/>
                <a:cs typeface="+mn-lt"/>
              </a:rPr>
              <a:t>instructing</a:t>
            </a:r>
            <a:r>
              <a:rPr lang="fr-FR" sz="2400">
                <a:ea typeface="+mn-lt"/>
                <a:cs typeface="+mn-lt"/>
              </a:rPr>
              <a:t> a browser how to display </a:t>
            </a:r>
            <a:r>
              <a:rPr lang="fr-FR" sz="2400" err="1">
                <a:ea typeface="+mn-lt"/>
                <a:cs typeface="+mn-lt"/>
              </a:rPr>
              <a:t>that</a:t>
            </a:r>
            <a:r>
              <a:rPr lang="fr-FR" sz="2400">
                <a:ea typeface="+mn-lt"/>
                <a:cs typeface="+mn-lt"/>
              </a:rPr>
              <a:t> content (CSS), and </a:t>
            </a:r>
            <a:r>
              <a:rPr lang="fr-FR" sz="2400" err="1">
                <a:ea typeface="+mn-lt"/>
                <a:cs typeface="+mn-lt"/>
              </a:rPr>
              <a:t>making</a:t>
            </a:r>
            <a:r>
              <a:rPr lang="fr-FR" sz="2400">
                <a:ea typeface="+mn-lt"/>
                <a:cs typeface="+mn-lt"/>
              </a:rPr>
              <a:t> the content interactive (JavaScript).</a:t>
            </a:r>
            <a:endParaRPr lang="fr-FR" sz="24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149444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EFF8ED9-6C9C-F990-62F1-7275B8C71984}"/>
              </a:ext>
            </a:extLst>
          </p:cNvPr>
          <p:cNvSpPr>
            <a:spLocks noGrp="1"/>
          </p:cNvSpPr>
          <p:nvPr>
            <p:ph type="title"/>
          </p:nvPr>
        </p:nvSpPr>
        <p:spPr>
          <a:xfrm>
            <a:off x="686834" y="1153572"/>
            <a:ext cx="3200400" cy="4461163"/>
          </a:xfrm>
        </p:spPr>
        <p:txBody>
          <a:bodyPr>
            <a:normAutofit/>
          </a:bodyPr>
          <a:lstStyle/>
          <a:p>
            <a:pPr marL="285750" indent="-285750">
              <a:buFont typeface="Arial"/>
              <a:buChar char="•"/>
            </a:pPr>
            <a:r>
              <a:rPr lang="fr-FR" sz="3700">
                <a:solidFill>
                  <a:srgbClr val="FFFFFF"/>
                </a:solidFill>
                <a:ea typeface="+mj-lt"/>
                <a:cs typeface="+mj-lt"/>
              </a:rPr>
              <a:t>Why did you choose to learn web development?</a:t>
            </a:r>
            <a:endParaRPr lang="fr-FR" sz="3700">
              <a:solidFill>
                <a:srgbClr val="FFFFFF"/>
              </a:solidFill>
            </a:endParaRPr>
          </a:p>
          <a:p>
            <a:endParaRPr lang="fr-FR" sz="3700">
              <a:solidFill>
                <a:srgbClr val="FFFFFF"/>
              </a:solidFill>
              <a:cs typeface="Calibri Light"/>
            </a:endParaRPr>
          </a:p>
        </p:txBody>
      </p:sp>
      <p:sp>
        <p:nvSpPr>
          <p:cNvPr id="1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C6031D9A-A728-F8B5-FB30-8E7C61C608D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fr-FR" dirty="0" err="1">
                <a:cs typeface="Calibri"/>
              </a:rPr>
              <a:t>From</a:t>
            </a:r>
            <a:r>
              <a:rPr lang="fr-FR" dirty="0">
                <a:cs typeface="Calibri"/>
              </a:rPr>
              <a:t> </a:t>
            </a:r>
            <a:r>
              <a:rPr lang="fr-FR" dirty="0" err="1">
                <a:cs typeface="Calibri"/>
              </a:rPr>
              <a:t>my</a:t>
            </a:r>
            <a:r>
              <a:rPr lang="fr-FR" dirty="0">
                <a:cs typeface="Calibri"/>
              </a:rPr>
              <a:t> </a:t>
            </a:r>
            <a:r>
              <a:rPr lang="fr-FR" dirty="0" err="1">
                <a:cs typeface="Calibri"/>
              </a:rPr>
              <a:t>vantage</a:t>
            </a:r>
            <a:r>
              <a:rPr lang="fr-FR" dirty="0">
                <a:cs typeface="Calibri"/>
              </a:rPr>
              <a:t> point </a:t>
            </a:r>
            <a:r>
              <a:rPr lang="fr-FR" dirty="0" err="1">
                <a:cs typeface="Calibri"/>
              </a:rPr>
              <a:t>it</a:t>
            </a:r>
            <a:r>
              <a:rPr lang="fr-FR" dirty="0">
                <a:cs typeface="Calibri"/>
              </a:rPr>
              <a:t> </a:t>
            </a:r>
            <a:r>
              <a:rPr lang="fr-FR" dirty="0" err="1">
                <a:cs typeface="Calibri"/>
              </a:rPr>
              <a:t>gives</a:t>
            </a:r>
            <a:r>
              <a:rPr lang="fr-FR" dirty="0">
                <a:cs typeface="Calibri"/>
              </a:rPr>
              <a:t> </a:t>
            </a:r>
            <a:r>
              <a:rPr lang="fr-FR" dirty="0" err="1">
                <a:cs typeface="Calibri"/>
              </a:rPr>
              <a:t>you</a:t>
            </a:r>
            <a:r>
              <a:rPr lang="fr-FR" dirty="0">
                <a:cs typeface="Calibri"/>
              </a:rPr>
              <a:t> the </a:t>
            </a:r>
            <a:r>
              <a:rPr lang="fr-FR" dirty="0" err="1">
                <a:cs typeface="Calibri"/>
              </a:rPr>
              <a:t>opportunity</a:t>
            </a:r>
            <a:r>
              <a:rPr lang="fr-FR" dirty="0">
                <a:cs typeface="Calibri"/>
              </a:rPr>
              <a:t> to express </a:t>
            </a:r>
            <a:r>
              <a:rPr lang="fr-FR" dirty="0" err="1">
                <a:cs typeface="Calibri"/>
              </a:rPr>
              <a:t>yourself</a:t>
            </a:r>
            <a:r>
              <a:rPr lang="fr-FR" dirty="0">
                <a:cs typeface="Calibri"/>
              </a:rPr>
              <a:t> </a:t>
            </a:r>
            <a:r>
              <a:rPr lang="fr-FR" dirty="0" err="1">
                <a:cs typeface="Calibri"/>
              </a:rPr>
              <a:t>creativity</a:t>
            </a:r>
            <a:r>
              <a:rPr lang="fr-FR" dirty="0">
                <a:cs typeface="Calibri"/>
              </a:rPr>
              <a:t> on the internet </a:t>
            </a:r>
            <a:r>
              <a:rPr lang="fr-FR" dirty="0" err="1">
                <a:cs typeface="Calibri"/>
              </a:rPr>
              <a:t>try</a:t>
            </a:r>
            <a:r>
              <a:rPr lang="fr-FR" dirty="0">
                <a:cs typeface="Calibri"/>
              </a:rPr>
              <a:t> to </a:t>
            </a:r>
            <a:r>
              <a:rPr lang="fr-FR" dirty="0" err="1">
                <a:cs typeface="Calibri"/>
              </a:rPr>
              <a:t>discovre</a:t>
            </a:r>
            <a:r>
              <a:rPr lang="fr-FR" dirty="0">
                <a:cs typeface="Calibri"/>
              </a:rPr>
              <a:t> </a:t>
            </a:r>
            <a:r>
              <a:rPr lang="fr-FR" dirty="0" err="1">
                <a:cs typeface="Calibri"/>
              </a:rPr>
              <a:t>your</a:t>
            </a:r>
            <a:r>
              <a:rPr lang="fr-FR" dirty="0">
                <a:cs typeface="Calibri"/>
              </a:rPr>
              <a:t> web </a:t>
            </a:r>
            <a:r>
              <a:rPr lang="fr-FR" dirty="0" err="1">
                <a:cs typeface="Calibri"/>
              </a:rPr>
              <a:t>development</a:t>
            </a:r>
            <a:r>
              <a:rPr lang="fr-FR" dirty="0">
                <a:cs typeface="Calibri"/>
              </a:rPr>
              <a:t> </a:t>
            </a:r>
            <a:r>
              <a:rPr lang="fr-FR" dirty="0" err="1">
                <a:cs typeface="Calibri"/>
              </a:rPr>
              <a:t>skills</a:t>
            </a:r>
            <a:r>
              <a:rPr lang="fr-FR" dirty="0">
                <a:cs typeface="Calibri"/>
              </a:rPr>
              <a:t> and have a fun </a:t>
            </a:r>
            <a:r>
              <a:rPr lang="fr-FR" dirty="0" err="1">
                <a:cs typeface="Calibri"/>
              </a:rPr>
              <a:t>experience</a:t>
            </a:r>
            <a:r>
              <a:rPr lang="fr-FR" dirty="0">
                <a:cs typeface="Calibri"/>
              </a:rPr>
              <a:t> </a:t>
            </a:r>
          </a:p>
          <a:p>
            <a:r>
              <a:rPr lang="fr-FR" dirty="0">
                <a:cs typeface="Calibri"/>
              </a:rPr>
              <a:t>Attractive </a:t>
            </a:r>
            <a:r>
              <a:rPr lang="fr-FR" dirty="0" err="1">
                <a:cs typeface="Calibri"/>
              </a:rPr>
              <a:t>salaly</a:t>
            </a:r>
            <a:r>
              <a:rPr lang="fr-FR" dirty="0">
                <a:cs typeface="Calibri"/>
              </a:rPr>
              <a:t> package </a:t>
            </a:r>
            <a:r>
              <a:rPr lang="fr-FR" dirty="0" err="1">
                <a:cs typeface="Calibri"/>
              </a:rPr>
              <a:t>with</a:t>
            </a:r>
            <a:r>
              <a:rPr lang="fr-FR" dirty="0">
                <a:cs typeface="Calibri"/>
              </a:rPr>
              <a:t> high </a:t>
            </a:r>
            <a:r>
              <a:rPr lang="fr-FR" dirty="0" err="1">
                <a:cs typeface="Calibri"/>
              </a:rPr>
              <a:t>growth</a:t>
            </a:r>
            <a:r>
              <a:rPr lang="fr-FR" dirty="0">
                <a:cs typeface="Calibri"/>
              </a:rPr>
              <a:t> </a:t>
            </a:r>
          </a:p>
          <a:p>
            <a:endParaRPr lang="fr-FR" dirty="0">
              <a:cs typeface="Calibri"/>
            </a:endParaRPr>
          </a:p>
        </p:txBody>
      </p:sp>
    </p:spTree>
    <p:extLst>
      <p:ext uri="{BB962C8B-B14F-4D97-AF65-F5344CB8AC3E}">
        <p14:creationId xmlns:p14="http://schemas.microsoft.com/office/powerpoint/2010/main" val="2559608316"/>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4</Slides>
  <Notes>0</Notes>
  <HiddenSlides>0</HiddenSlide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Office Theme</vt:lpstr>
      <vt:lpstr>The World Wide Web, or simply the Web, is a way of accessing information through the medium of the Internet. It is an information-sharing model that is built on top of the Internet. So how does the web work ? </vt:lpstr>
      <vt:lpstr>When you enter "youtube.com", the browser therefore first fetches the IP address from such a DNS server. The browser bundles up a bunch of information (What's the exact URL and sends that data package to the IP address.The data is sent via the "HyperText Transfer Protocol" (known as "HTTP")  which data may be included and how the request will be submitted. In the end, a response has to be sent. </vt:lpstr>
      <vt:lpstr>And what do you need to be a weeb developer ?</vt:lpstr>
      <vt:lpstr>Why did you choose to learn web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85</cp:revision>
  <dcterms:created xsi:type="dcterms:W3CDTF">2022-08-01T18:47:44Z</dcterms:created>
  <dcterms:modified xsi:type="dcterms:W3CDTF">2022-08-02T09:25:09Z</dcterms:modified>
</cp:coreProperties>
</file>