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8" r:id="rId6"/>
    <p:sldId id="276" r:id="rId7"/>
    <p:sldId id="289" r:id="rId8"/>
    <p:sldId id="297" r:id="rId9"/>
    <p:sldId id="290" r:id="rId10"/>
    <p:sldId id="298" r:id="rId11"/>
    <p:sldId id="292" r:id="rId12"/>
    <p:sldId id="299" r:id="rId13"/>
    <p:sldId id="300" r:id="rId14"/>
    <p:sldId id="301" r:id="rId15"/>
    <p:sldId id="293" r:id="rId16"/>
    <p:sldId id="302" r:id="rId17"/>
    <p:sldId id="303" r:id="rId18"/>
    <p:sldId id="294" r:id="rId19"/>
    <p:sldId id="295" r:id="rId20"/>
    <p:sldId id="304" r:id="rId21"/>
    <p:sldId id="305" r:id="rId22"/>
    <p:sldId id="306" r:id="rId23"/>
    <p:sldId id="307" r:id="rId24"/>
    <p:sldId id="296" r:id="rId25"/>
    <p:sldId id="308" r:id="rId26"/>
    <p:sldId id="309" r:id="rId27"/>
    <p:sldId id="31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267" autoAdjust="0"/>
  </p:normalViewPr>
  <p:slideViewPr>
    <p:cSldViewPr snapToGrid="0" showGuides="1">
      <p:cViewPr varScale="1">
        <p:scale>
          <a:sx n="79" d="100"/>
          <a:sy n="79" d="100"/>
        </p:scale>
        <p:origin x="72" y="1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3:54:17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 10706,'0'0'424,"-1"-2"-392,-1 2-24,2-1-8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691F-C1EC-49FA-AE4D-B6990201A4D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7B5-3885-47F6-8A7C-CB7B2C61787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189A-1C63-46FC-9FBE-9CCA09A6413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917-D5ED-43EF-B97A-0EB334B30A08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3F13-B83B-4FBC-B3FF-BD5FE7505A87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DB9-F566-4BC9-A27D-1F27C4F8095F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945D-C91A-4423-905D-15CD2BC7A819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DBFD-B74D-41FC-9EAB-9B1C5E9B411B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C517-0DBB-48FD-A83E-92C888ED529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0B4D-E380-43D4-83A4-06943ACF8837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DBEB-2D3C-4B12-897B-E8EE4F37F10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8159-AC3D-44E8-B4FF-DC183A57B59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0206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Airbnb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Business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006A-E752-76FD-52D8-4D62C8A7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By Dr. Bushra Mirza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8478-642A-6DE5-9E41-FA64C2A9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06B88-21FB-FF21-9EB0-FF1FF557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66" y="226578"/>
            <a:ext cx="8933606" cy="6101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4410D-0AD2-7A88-A1F6-F7387A191928}"/>
              </a:ext>
            </a:extLst>
          </p:cNvPr>
          <p:cNvSpPr txBox="1"/>
          <p:nvPr/>
        </p:nvSpPr>
        <p:spPr>
          <a:xfrm>
            <a:off x="562364" y="2196155"/>
            <a:ext cx="2318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Prices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565B4-A2E1-A2BC-96D4-7E5AD90EB12D}"/>
              </a:ext>
            </a:extLst>
          </p:cNvPr>
          <p:cNvSpPr txBox="1"/>
          <p:nvPr/>
        </p:nvSpPr>
        <p:spPr>
          <a:xfrm>
            <a:off x="469996" y="2815761"/>
            <a:ext cx="210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Average listing price trend of cities in quarterly manner</a:t>
            </a:r>
          </a:p>
        </p:txBody>
      </p:sp>
    </p:spTree>
    <p:extLst>
      <p:ext uri="{BB962C8B-B14F-4D97-AF65-F5344CB8AC3E}">
        <p14:creationId xmlns:p14="http://schemas.microsoft.com/office/powerpoint/2010/main" val="234133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7C4F6E-DB74-71D1-75B8-DD9B03FF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F287A-F10A-D2D1-5454-E3FA86DF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29" y="2554514"/>
            <a:ext cx="10892542" cy="3498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F1B-80AA-6D3B-4265-408FE81AF1AF}"/>
              </a:ext>
            </a:extLst>
          </p:cNvPr>
          <p:cNvSpPr txBox="1"/>
          <p:nvPr/>
        </p:nvSpPr>
        <p:spPr>
          <a:xfrm>
            <a:off x="3048000" y="1378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cs typeface="Times New Roman" panose="02020603050405020304" pitchFamily="18" charset="0"/>
              </a:rPr>
              <a:t>Listing Prices quarterly trend by city-wise in tabulated version</a:t>
            </a:r>
            <a:endParaRPr lang="en-IN" i="1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1C72565-943F-111E-BEBF-71CE02E62282}"/>
              </a:ext>
            </a:extLst>
          </p:cNvPr>
          <p:cNvSpPr txBox="1">
            <a:spLocks/>
          </p:cNvSpPr>
          <p:nvPr/>
        </p:nvSpPr>
        <p:spPr>
          <a:xfrm>
            <a:off x="759149" y="361785"/>
            <a:ext cx="10673701" cy="627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Listing Prices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9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149" y="269893"/>
            <a:ext cx="5085259" cy="58583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COMPOSITE SCORES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10613266" cy="793667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i="1" dirty="0"/>
              <a:t>The task involves creating a composite score that integrates check-in experience and host communication for various districts with subsequent analysis and insights.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AB12D-0D18-37FD-9BE0-91E9713C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14" y="1708699"/>
            <a:ext cx="8020697" cy="43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41" y="179209"/>
            <a:ext cx="4230094" cy="56056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Scores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73351"/>
            <a:ext cx="10613266" cy="494204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i="1" dirty="0"/>
              <a:t>Map showing the bubbles of different sizes indicating the districts with highest and lowest check-in experiences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C8F04-6B76-CB30-4262-2780DE12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07" y="1322515"/>
            <a:ext cx="8890426" cy="4900260"/>
          </a:xfrm>
        </p:spPr>
      </p:pic>
    </p:spTree>
    <p:extLst>
      <p:ext uri="{BB962C8B-B14F-4D97-AF65-F5344CB8AC3E}">
        <p14:creationId xmlns:p14="http://schemas.microsoft.com/office/powerpoint/2010/main" val="296545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136603" cy="696832"/>
          </a:xfrm>
        </p:spPr>
        <p:txBody>
          <a:bodyPr anchor="ctr"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LISTING AGE AND HOST TENURE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9074" y="1098822"/>
            <a:ext cx="9686510" cy="620486"/>
          </a:xfrm>
        </p:spPr>
        <p:txBody>
          <a:bodyPr/>
          <a:lstStyle/>
          <a:p>
            <a:pPr algn="ctr"/>
            <a:r>
              <a:rPr lang="en-US" b="1" i="1" dirty="0"/>
              <a:t>This objective entails computing the age of Airbnb listings and identifying hosts who have accumulated more than ten years of hosting expertise.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9560D0-6255-A4A4-01DC-8B32C7ABCE78}"/>
                  </a:ext>
                </a:extLst>
              </p14:cNvPr>
              <p14:cNvContentPartPr/>
              <p14:nvPr/>
            </p14:nvContentPartPr>
            <p14:xfrm>
              <a:off x="6196103" y="3568890"/>
              <a:ext cx="14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9560D0-6255-A4A4-01DC-8B32C7ABCE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9983" y="3562770"/>
                <a:ext cx="13680" cy="136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5AEC57E-B9A4-5378-800B-BFF4941AB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72" y="1910443"/>
            <a:ext cx="5524257" cy="4256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FDD31-2313-650F-9150-7B8180ED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39" y="1899870"/>
            <a:ext cx="4626857" cy="4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243839" cy="62722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Age and Host Tenure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D3D43-43DB-7407-4226-D9A2B710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46" y="1828800"/>
            <a:ext cx="9855707" cy="42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218439" cy="55261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PROPERTY TYPE PRICE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455" y="1058334"/>
            <a:ext cx="11089745" cy="618067"/>
          </a:xfrm>
        </p:spPr>
        <p:txBody>
          <a:bodyPr/>
          <a:lstStyle/>
          <a:p>
            <a:pPr algn="ctr"/>
            <a:r>
              <a:rPr lang="en-US" dirty="0"/>
              <a:t>The task involves the creation of a visual tree map that displays average prices for various room and property types with specific attention given to the property type associated with the highest prices for entire places.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3FF04-004F-9CC7-616E-468A118F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3" y="1676401"/>
            <a:ext cx="9453853" cy="46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80" y="293075"/>
            <a:ext cx="11218439" cy="5526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Type Price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D8BED-2C6A-3B57-AE02-ACCA23BC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6" y="1146447"/>
            <a:ext cx="10117667" cy="5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69678-2B49-1642-3A7D-F9CC433B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9" y="783530"/>
            <a:ext cx="10998200" cy="5542823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0337C5D5-931F-C13F-2935-D65F094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80" y="230915"/>
            <a:ext cx="11218439" cy="5526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Type Price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6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9D394-6B15-1813-DF8A-27B42376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0" y="820765"/>
            <a:ext cx="11218439" cy="5619474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2D442EFF-C901-18F1-AB6C-2B49E20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80" y="141453"/>
            <a:ext cx="11218439" cy="5526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Type Price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3155-3C2A-62E5-F9C7-7E402D97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6FD2-6A9C-1B42-1CBA-BB43A4E2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primary objective is to analyze </a:t>
            </a:r>
            <a:r>
              <a:rPr lang="en-US" b="1" i="1" dirty="0"/>
              <a:t>Airbnb</a:t>
            </a:r>
            <a:r>
              <a:rPr lang="en-US" dirty="0"/>
              <a:t> data to reveal insights into </a:t>
            </a:r>
            <a:r>
              <a:rPr lang="en-US" b="1" i="1" dirty="0"/>
              <a:t>user experiences </a:t>
            </a:r>
            <a:r>
              <a:rPr lang="en-US" dirty="0"/>
              <a:t>and </a:t>
            </a:r>
            <a:r>
              <a:rPr lang="en-US" b="1" i="1" dirty="0"/>
              <a:t>satisfaction levels </a:t>
            </a:r>
            <a:r>
              <a:rPr lang="en-US" dirty="0"/>
              <a:t>with the numerous listed stays, all accomplished using Power BI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15788-CBC5-F819-DA0D-B313676D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8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F31D-DD85-9695-C0A6-97C51DE2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5" y="778151"/>
            <a:ext cx="10948307" cy="557819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FC1F619E-6DB7-C497-6F37-32209F37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78" y="225342"/>
            <a:ext cx="11218439" cy="5526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Type Price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0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142239" cy="627227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COMPREHENSIVE CITY INSIGHTS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27" y="1126067"/>
            <a:ext cx="10607145" cy="812800"/>
          </a:xfrm>
        </p:spPr>
        <p:txBody>
          <a:bodyPr/>
          <a:lstStyle/>
          <a:p>
            <a:pPr algn="ctr"/>
            <a:r>
              <a:rPr lang="en-US" b="1" i="1" dirty="0"/>
              <a:t>Crafting a Comprehensive City Insights Report: This objective entails the creation of a comprehensive report that presents listing prices, guest ratings, and visitor trends for multiple cities, with a particular focus on assessing changes in visitor trends in 2020 in contrast to earlier years.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EA2B-1FA2-6666-BC49-BD65E1D1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1938867"/>
            <a:ext cx="9389533" cy="44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142239" cy="62722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City 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27" y="1126067"/>
            <a:ext cx="10607145" cy="812800"/>
          </a:xfrm>
        </p:spPr>
        <p:txBody>
          <a:bodyPr/>
          <a:lstStyle/>
          <a:p>
            <a:pPr algn="ctr"/>
            <a:r>
              <a:rPr lang="en-US" b="1" i="1" dirty="0"/>
              <a:t>Average of Guest rating for all the cities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6521E-F1EF-D1EB-DF3D-CB293F87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33" y="1698171"/>
            <a:ext cx="8881533" cy="46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142239" cy="62722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City 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27" y="1126067"/>
            <a:ext cx="10607145" cy="812800"/>
          </a:xfrm>
        </p:spPr>
        <p:txBody>
          <a:bodyPr/>
          <a:lstStyle/>
          <a:p>
            <a:pPr algn="ctr"/>
            <a:r>
              <a:rPr lang="en-US" b="1" i="1" dirty="0"/>
              <a:t>changes in visitor trends in 2020 in contrast to earlier years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8447-4312-0762-7CE2-CF44E2A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32" y="1938867"/>
            <a:ext cx="12335932" cy="43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0A370-024B-21E3-D34F-A37BEA19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2" y="169932"/>
            <a:ext cx="11564433" cy="65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0206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F00205-F390-C51F-FDCE-FC2B41FB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Business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Goals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VISUALIZING LISTING PRICES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3278444"/>
            <a:ext cx="42322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HOST RESPONSE TIME IMPACT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PROPERTY TYPE PRICE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6268" y="1613877"/>
            <a:ext cx="379200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DISTRICT LOCATION SCORE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334727"/>
            <a:ext cx="42703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LISTING AGE &amp; HOST TENURE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COMPOSITE SCORES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9FB7A-37AC-AF77-A049-ACB9776F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5"/>
            <a:ext cx="11573593" cy="714623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DISTRICT LOCATION SCORES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479" y="1076408"/>
            <a:ext cx="10803302" cy="942473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b="1" i="1" dirty="0"/>
              <a:t>The aim is to pinpoint the location in the district with the least favorable location scores.</a:t>
            </a:r>
            <a:endParaRPr lang="en-IN" sz="1800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0D00BE3-6AC2-3909-6AC4-F8A1A10B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372" y="1892803"/>
            <a:ext cx="6706240" cy="420061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66EAE-4D1A-3EF5-4441-E4C3E2C85282}"/>
              </a:ext>
            </a:extLst>
          </p:cNvPr>
          <p:cNvSpPr txBox="1"/>
          <p:nvPr/>
        </p:nvSpPr>
        <p:spPr>
          <a:xfrm>
            <a:off x="662479" y="3429000"/>
            <a:ext cx="2986674" cy="94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Average review score of location by District</a:t>
            </a:r>
          </a:p>
          <a:p>
            <a:r>
              <a:rPr lang="en-IN" b="1" dirty="0"/>
              <a:t>Represented in line graph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49DACA-6C44-82C2-1B01-3AD08DB31F9B}"/>
              </a:ext>
            </a:extLst>
          </p:cNvPr>
          <p:cNvCxnSpPr/>
          <p:nvPr/>
        </p:nvCxnSpPr>
        <p:spPr>
          <a:xfrm>
            <a:off x="3649153" y="3896879"/>
            <a:ext cx="100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6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4" y="1379621"/>
            <a:ext cx="6316770" cy="436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LOCATION SCORES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0B000FF-76AE-A8C5-D74F-1F74057A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66069"/>
              </p:ext>
            </p:extLst>
          </p:nvPr>
        </p:nvGraphicFramePr>
        <p:xfrm>
          <a:off x="922351" y="1379621"/>
          <a:ext cx="4001741" cy="413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56">
                  <a:extLst>
                    <a:ext uri="{9D8B030D-6E8A-4147-A177-3AD203B41FA5}">
                      <a16:colId xmlns:a16="http://schemas.microsoft.com/office/drawing/2014/main" val="4289485235"/>
                    </a:ext>
                  </a:extLst>
                </a:gridCol>
                <a:gridCol w="2219185">
                  <a:extLst>
                    <a:ext uri="{9D8B030D-6E8A-4147-A177-3AD203B41FA5}">
                      <a16:colId xmlns:a16="http://schemas.microsoft.com/office/drawing/2014/main" val="4235597566"/>
                    </a:ext>
                  </a:extLst>
                </a:gridCol>
              </a:tblGrid>
              <a:tr h="1072829">
                <a:tc>
                  <a:txBody>
                    <a:bodyPr/>
                    <a:lstStyle/>
                    <a:p>
                      <a:r>
                        <a:rPr lang="en-IN" dirty="0"/>
                        <a:t>District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Location Score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93723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IN" dirty="0"/>
                        <a:t>Staten Island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9.55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3897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IN" dirty="0"/>
                        <a:t>Queens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49844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Manhattan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9.70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136982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IN" dirty="0"/>
                        <a:t>Brooklyn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9.54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79615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IN" dirty="0"/>
                        <a:t>Bronx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9.33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7772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55A5-5190-5F71-5ECF-1F034600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The district with highest location score is </a:t>
            </a:r>
            <a:r>
              <a:rPr lang="en-IN" sz="2400" b="1" dirty="0"/>
              <a:t>‘Manhattan’</a:t>
            </a:r>
            <a:r>
              <a:rPr lang="en-IN" sz="2400" dirty="0"/>
              <a:t>, whereas the lowest score is seen in </a:t>
            </a:r>
            <a:r>
              <a:rPr lang="en-IN" sz="2400" b="1" dirty="0"/>
              <a:t>‘Bronx.</a:t>
            </a:r>
          </a:p>
        </p:txBody>
      </p:sp>
    </p:spTree>
    <p:extLst>
      <p:ext uri="{BB962C8B-B14F-4D97-AF65-F5344CB8AC3E}">
        <p14:creationId xmlns:p14="http://schemas.microsoft.com/office/powerpoint/2010/main" val="38502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Host Response Time Impact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2753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goal is to delve into the relationship between host response times and the overall ratings of Airbnb listings providing valuable insights.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Dr. Bushra Mirza</a:t>
            </a:r>
          </a:p>
        </p:txBody>
      </p:sp>
    </p:spTree>
    <p:extLst>
      <p:ext uri="{BB962C8B-B14F-4D97-AF65-F5344CB8AC3E}">
        <p14:creationId xmlns:p14="http://schemas.microsoft.com/office/powerpoint/2010/main" val="3053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ED6CA1-638D-4B87-6A92-53BDC7E63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63844"/>
            <a:ext cx="7618012" cy="47140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53" y="242515"/>
            <a:ext cx="11333659" cy="61622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LISTING PRICES TREND AS PER CITY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C58C5-0A1E-4FCA-94F4-084B6A2491CC}"/>
              </a:ext>
            </a:extLst>
          </p:cNvPr>
          <p:cNvSpPr txBox="1"/>
          <p:nvPr/>
        </p:nvSpPr>
        <p:spPr>
          <a:xfrm>
            <a:off x="815933" y="2273660"/>
            <a:ext cx="2595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1" dirty="0"/>
              <a:t>The objective is to create visual representations of Airbnb listing prices across different cities and summarize any noteworthy trends or variations.</a:t>
            </a:r>
          </a:p>
        </p:txBody>
      </p:sp>
    </p:spTree>
    <p:extLst>
      <p:ext uri="{BB962C8B-B14F-4D97-AF65-F5344CB8AC3E}">
        <p14:creationId xmlns:p14="http://schemas.microsoft.com/office/powerpoint/2010/main" val="18180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4D773E-BBBE-44C8-4BF7-AC4DA70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546" y="1086495"/>
            <a:ext cx="9536664" cy="361979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highest average listing prices at the top</a:t>
            </a:r>
            <a:endParaRPr lang="en-IN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9" y="361785"/>
            <a:ext cx="10673701" cy="62722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Prices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AA28A6-504F-A1B8-8292-2AADF910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957"/>
            <a:ext cx="12332262" cy="48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3363D-CA4A-33B1-6124-5A068E3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Bushra Mirza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E9E8B-BE13-EC28-6851-923F27207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58" y="1400311"/>
            <a:ext cx="7866883" cy="482751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E929E24-1C43-0AD2-9F97-ACDD36B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8" y="361786"/>
            <a:ext cx="10673701" cy="39358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Prices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67677-B88C-B216-D1A3-CCA2F3799811}"/>
              </a:ext>
            </a:extLst>
          </p:cNvPr>
          <p:cNvSpPr txBox="1"/>
          <p:nvPr/>
        </p:nvSpPr>
        <p:spPr>
          <a:xfrm>
            <a:off x="3934767" y="7522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Maximum listing prices at the right most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0199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1595</TotalTime>
  <Words>580</Words>
  <Application>Microsoft Office PowerPoint</Application>
  <PresentationFormat>Widescreen</PresentationFormat>
  <Paragraphs>90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Times New Roman</vt:lpstr>
      <vt:lpstr>Office Theme</vt:lpstr>
      <vt:lpstr>Airbnb Business Analysis</vt:lpstr>
      <vt:lpstr>Business Objective</vt:lpstr>
      <vt:lpstr>Business analysis slide 2</vt:lpstr>
      <vt:lpstr>1. DISTRICT LOCATION SCORES</vt:lpstr>
      <vt:lpstr>DISTRICT LOCATION SCORES</vt:lpstr>
      <vt:lpstr>Host Response Time Impact</vt:lpstr>
      <vt:lpstr>3. LISTING PRICES TREND AS PER CITY</vt:lpstr>
      <vt:lpstr>Listing Prices</vt:lpstr>
      <vt:lpstr>Listing Prices</vt:lpstr>
      <vt:lpstr>PowerPoint Presentation</vt:lpstr>
      <vt:lpstr>PowerPoint Presentation</vt:lpstr>
      <vt:lpstr>4. COMPOSITE SCORES</vt:lpstr>
      <vt:lpstr>Composite Scores</vt:lpstr>
      <vt:lpstr>5. LISTING AGE AND HOST TENURE</vt:lpstr>
      <vt:lpstr>Listing Age and Host Tenure</vt:lpstr>
      <vt:lpstr>6. PROPERTY TYPE PRICE</vt:lpstr>
      <vt:lpstr>Property Type Price</vt:lpstr>
      <vt:lpstr>Property Type Price</vt:lpstr>
      <vt:lpstr>Property Type Price</vt:lpstr>
      <vt:lpstr>Property Type Price</vt:lpstr>
      <vt:lpstr>7. COMPREHENSIVE CITY INSIGHTS</vt:lpstr>
      <vt:lpstr>Comprehensive City Insights</vt:lpstr>
      <vt:lpstr>Comprehensive City Insights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Bushra Mirza</dc:creator>
  <cp:lastModifiedBy>Bushra Mirza</cp:lastModifiedBy>
  <cp:revision>13</cp:revision>
  <dcterms:created xsi:type="dcterms:W3CDTF">2024-07-06T13:08:36Z</dcterms:created>
  <dcterms:modified xsi:type="dcterms:W3CDTF">2024-07-11T17:26:08Z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