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15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bus\Downloads\Call_Center_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bus\Downloads\Call_Center_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bus\Downloads\Call_Center_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bus\Downloads\Call_Center_data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bus\Downloads\Call_Center_data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[Call_Center_data(AutoRecovered).xlsx]Sentimental Analysis!PivotTable1</c:name>
    <c:fmtId val="1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'Sentimental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'Sentimental Analysis'!$A$4:$A$9</c:f>
              <c:strCache>
                <c:ptCount val="5"/>
                <c:pt idx="0">
                  <c:v>Very Positive</c:v>
                </c:pt>
                <c:pt idx="1">
                  <c:v>Positive</c:v>
                </c:pt>
                <c:pt idx="2">
                  <c:v>Neutral</c:v>
                </c:pt>
                <c:pt idx="3">
                  <c:v>Negative</c:v>
                </c:pt>
                <c:pt idx="4">
                  <c:v>Very Negative</c:v>
                </c:pt>
              </c:strCache>
            </c:strRef>
          </c:cat>
          <c:val>
            <c:numRef>
              <c:f>'Sentimental Analysis'!$B$4:$B$9</c:f>
              <c:numCache>
                <c:formatCode>General</c:formatCode>
                <c:ptCount val="5"/>
                <c:pt idx="0">
                  <c:v>3170</c:v>
                </c:pt>
                <c:pt idx="1">
                  <c:v>3928</c:v>
                </c:pt>
                <c:pt idx="2">
                  <c:v>8754</c:v>
                </c:pt>
                <c:pt idx="3">
                  <c:v>11063</c:v>
                </c:pt>
                <c:pt idx="4">
                  <c:v>6026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D-4FE8-ADE9-60755B452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406591"/>
        <c:axId val="2103407071"/>
      </c:barChart>
      <c:catAx>
        <c:axId val="210340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407071"/>
        <c:crosses val="autoZero"/>
        <c:auto val="1"/>
        <c:lblAlgn val="ctr"/>
        <c:lblOffset val="100"/>
        <c:noMultiLvlLbl val="0"/>
      </c:catAx>
      <c:valAx>
        <c:axId val="210340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40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[Call_Center_data(AutoRecovered).xlsx]Root Cause Analysis!PivotTable2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'Root Cause Analysis'!$B$3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BC7D-446A-A6AB-D1762D5AE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BC7D-446A-A6AB-D1762D5AE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BC7D-446A-A6AB-D1762D5AE0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'Root Cause Analysis'!$A$4:$A$7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'Root Cause Analysis'!$B$4:$B$7</c:f>
              <c:numCache>
                <c:formatCode>General</c:formatCode>
                <c:ptCount val="3"/>
                <c:pt idx="0">
                  <c:v>23462</c:v>
                </c:pt>
                <c:pt idx="1">
                  <c:v>4749</c:v>
                </c:pt>
                <c:pt idx="2">
                  <c:v>4730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D-446A-A6AB-D1762D5AE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56598881234103"/>
          <c:y val="0.35445775526610407"/>
          <c:w val="0.25518138811680546"/>
          <c:h val="0.28751758382009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[Call_Center_data(AutoRecovered).xlsx]Service Response Time Analysi!PivotTable1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'Service Response Time Analysi'!$B$3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'Service Response Time Analysi'!$A$4:$A$7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 Analysi'!$B$4:$B$7</c:f>
              <c:numCache>
                <c:formatCode>General</c:formatCode>
                <c:ptCount val="3"/>
                <c:pt idx="0">
                  <c:v>4168</c:v>
                </c:pt>
                <c:pt idx="1">
                  <c:v>8148</c:v>
                </c:pt>
                <c:pt idx="2">
                  <c:v>20625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2-4A0D-98E7-642DBED54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7589728"/>
        <c:axId val="937587328"/>
      </c:barChart>
      <c:catAx>
        <c:axId val="93758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87328"/>
        <c:crosses val="autoZero"/>
        <c:auto val="1"/>
        <c:lblAlgn val="ctr"/>
        <c:lblOffset val="100"/>
        <c:noMultiLvlLbl val="0"/>
      </c:catAx>
      <c:valAx>
        <c:axId val="93758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8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[Call_Center_data(AutoRecovered).xlsx]Customer Segmentation!PivotTable2</c:name>
    <c:fmtId val="21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'Customer Segmentation'!$B$3:$B$4</c:f>
              <c:strCache>
                <c:ptCount val="1"/>
                <c:pt idx="0">
                  <c:v>Chatbot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Segmentation'!$A$5:$A$9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Segmentation'!$B$5:$B$9</c:f>
              <c:numCache>
                <c:formatCode>General</c:formatCode>
                <c:ptCount val="4"/>
                <c:pt idx="0">
                  <c:v>2776</c:v>
                </c:pt>
                <c:pt idx="1">
                  <c:v>1363</c:v>
                </c:pt>
                <c:pt idx="2">
                  <c:v>669</c:v>
                </c:pt>
                <c:pt idx="3">
                  <c:v>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3-4847-8CBE-BB0C00567E01}"/>
            </c:ext>
          </c:extLst>
        </c:ser>
        <c:ser>
          <c:idx val="1"/>
          <c:order val="1"/>
          <c:tx>
            <c:strRef>
              <c:f>'Customer Segmentation'!$C$3:$C$4</c:f>
              <c:strCache>
                <c:ptCount val="1"/>
                <c:pt idx="0">
                  <c:v>Call-Center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Segmentation'!$A$5:$A$9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Segmentation'!$C$5:$C$9</c:f>
              <c:numCache>
                <c:formatCode>General</c:formatCode>
                <c:ptCount val="4"/>
                <c:pt idx="0">
                  <c:v>3501</c:v>
                </c:pt>
                <c:pt idx="1">
                  <c:v>1780</c:v>
                </c:pt>
                <c:pt idx="2">
                  <c:v>898</c:v>
                </c:pt>
                <c:pt idx="3">
                  <c:v>4460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43-4847-8CBE-BB0C00567E01}"/>
            </c:ext>
          </c:extLst>
        </c:ser>
        <c:ser>
          <c:idx val="2"/>
          <c:order val="2"/>
          <c:tx>
            <c:strRef>
              <c:f>'Customer Segmentation'!$D$3:$D$4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Segmentation'!$A$5:$A$9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Segmentation'!$D$5:$D$9</c:f>
              <c:numCache>
                <c:formatCode>General</c:formatCode>
                <c:ptCount val="4"/>
                <c:pt idx="0">
                  <c:v>2457</c:v>
                </c:pt>
                <c:pt idx="1">
                  <c:v>1222</c:v>
                </c:pt>
                <c:pt idx="2">
                  <c:v>655</c:v>
                </c:pt>
                <c:pt idx="3">
                  <c:v>3136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43-4847-8CBE-BB0C00567E01}"/>
            </c:ext>
          </c:extLst>
        </c:ser>
        <c:ser>
          <c:idx val="3"/>
          <c:order val="3"/>
          <c:tx>
            <c:strRef>
              <c:f>'Customer Segmentation'!$E$3:$E$4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Segmentation'!$A$5:$A$9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Segmentation'!$E$5:$E$9</c:f>
              <c:numCache>
                <c:formatCode>General</c:formatCode>
                <c:ptCount val="4"/>
                <c:pt idx="0">
                  <c:v>2278</c:v>
                </c:pt>
                <c:pt idx="1">
                  <c:v>1054</c:v>
                </c:pt>
                <c:pt idx="2">
                  <c:v>554</c:v>
                </c:pt>
                <c:pt idx="3">
                  <c:v>2690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43-4847-8CBE-BB0C00567E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7552592"/>
        <c:axId val="937554992"/>
        <c:axId val="0"/>
      </c:bar3DChart>
      <c:catAx>
        <c:axId val="9375525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54992"/>
        <c:crosses val="autoZero"/>
        <c:auto val="1"/>
        <c:lblAlgn val="ctr"/>
        <c:lblOffset val="100"/>
        <c:noMultiLvlLbl val="0"/>
      </c:catAx>
      <c:valAx>
        <c:axId val="93755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5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[Call_Center_data(AutoRecovered).xlsx]Sentimental Analysis!PivotTable1</c:name>
    <c:fmtId val="2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'Sentimental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'Sentimental Analysis'!$A$4:$A$9</c:f>
              <c:strCache>
                <c:ptCount val="5"/>
                <c:pt idx="0">
                  <c:v>Very Positive</c:v>
                </c:pt>
                <c:pt idx="1">
                  <c:v>Positive</c:v>
                </c:pt>
                <c:pt idx="2">
                  <c:v>Neutral</c:v>
                </c:pt>
                <c:pt idx="3">
                  <c:v>Negative</c:v>
                </c:pt>
                <c:pt idx="4">
                  <c:v>Very Negative</c:v>
                </c:pt>
              </c:strCache>
            </c:strRef>
          </c:cat>
          <c:val>
            <c:numRef>
              <c:f>'Sentimental Analysis'!$B$4:$B$9</c:f>
              <c:numCache>
                <c:formatCode>General</c:formatCode>
                <c:ptCount val="5"/>
                <c:pt idx="0">
                  <c:v>3170</c:v>
                </c:pt>
                <c:pt idx="1">
                  <c:v>3928</c:v>
                </c:pt>
                <c:pt idx="2">
                  <c:v>8754</c:v>
                </c:pt>
                <c:pt idx="3">
                  <c:v>11063</c:v>
                </c:pt>
                <c:pt idx="4">
                  <c:v>6026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21-40B9-9B19-EF0D752E5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3406591"/>
        <c:axId val="2103407071"/>
      </c:barChart>
      <c:catAx>
        <c:axId val="210340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407071"/>
        <c:crosses val="autoZero"/>
        <c:auto val="1"/>
        <c:lblAlgn val="ctr"/>
        <c:lblOffset val="100"/>
        <c:noMultiLvlLbl val="0"/>
      </c:catAx>
      <c:valAx>
        <c:axId val="210340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40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6AEA-2F5D-852B-D072-45E7896D5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Nile: an E-commerce company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3145A-C8F4-6599-6CB3-BBDD588EF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Analyses of Customer Service Data using Microsoft Excel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56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AE98-8597-A53B-98AA-915E69A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2CC0-B628-6330-1EEF-3543461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leverage data-driven approaches to optimize customer service processes, enhance customer experience, and drive overall business growth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identify patterns, trends, and opportunities for improvement, ultimately leading to enhanced customer loyalty and increased operational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7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A586B-509A-BC8D-4CE7-05319D98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4FC41-8AA9-5430-57D7-A81366C96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examining historical customer service data, the project seeks to identify patterns, trends, and opportunities for improvement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1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DA0B-4FB6-1343-DE28-883EE1DB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F897-A00D-D287-3E40-C099B05EE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Sentiments expressed by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3E8DF4-9E37-49CC-822A-AE7D4B01F3F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21363" y="2141538"/>
          <a:ext cx="4995862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5A1594-F91D-82AF-E216-1889B24A8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8893"/>
              </p:ext>
            </p:extLst>
          </p:nvPr>
        </p:nvGraphicFramePr>
        <p:xfrm>
          <a:off x="1090864" y="3429000"/>
          <a:ext cx="3320716" cy="1743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038">
                  <a:extLst>
                    <a:ext uri="{9D8B030D-6E8A-4147-A177-3AD203B41FA5}">
                      <a16:colId xmlns:a16="http://schemas.microsoft.com/office/drawing/2014/main" val="8058185"/>
                    </a:ext>
                  </a:extLst>
                </a:gridCol>
                <a:gridCol w="1499678">
                  <a:extLst>
                    <a:ext uri="{9D8B030D-6E8A-4147-A177-3AD203B41FA5}">
                      <a16:colId xmlns:a16="http://schemas.microsoft.com/office/drawing/2014/main" val="4216667171"/>
                    </a:ext>
                  </a:extLst>
                </a:gridCol>
              </a:tblGrid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304694"/>
                  </a:ext>
                </a:extLst>
              </a:tr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791191"/>
                  </a:ext>
                </a:extLst>
              </a:tr>
              <a:tr h="237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5634392"/>
                  </a:ext>
                </a:extLst>
              </a:tr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1632139"/>
                  </a:ext>
                </a:extLst>
              </a:tr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1400588"/>
                  </a:ext>
                </a:extLst>
              </a:tr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3353511"/>
                  </a:ext>
                </a:extLst>
              </a:tr>
              <a:tr h="251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32941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011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F640-38A0-7EB1-6635-29F2DC6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Cause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F20-F95B-B297-D639-80B81B4AC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common customer complaints</a:t>
            </a:r>
          </a:p>
          <a:p>
            <a:r>
              <a:rPr lang="en-IN" dirty="0"/>
              <a:t>recurring problems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5193BE-CB6C-3CD6-2A23-8ABF212D46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7866990"/>
              </p:ext>
            </p:extLst>
          </p:nvPr>
        </p:nvGraphicFramePr>
        <p:xfrm>
          <a:off x="5821363" y="2141538"/>
          <a:ext cx="4995862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05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65FD-B0E3-AB33-CDFB-26F65EB3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Response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06AF-C2BA-C0B1-15D0-B45E8045E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 times for customer queries and support requests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662608-5467-1A39-5701-0768A3175C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21363" y="2141538"/>
          <a:ext cx="4995862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24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2CE-6B3C-CCEC-F167-73D4E266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AED1-ECC0-84EC-640C-E0AE082B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336574" cy="3649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Segment customers based on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Behavior</a:t>
            </a:r>
          </a:p>
          <a:p>
            <a:r>
              <a:rPr lang="en-US" dirty="0"/>
              <a:t>preferences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975E53-9F30-E45F-B612-35B77C8F48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9742559"/>
              </p:ext>
            </p:extLst>
          </p:nvPr>
        </p:nvGraphicFramePr>
        <p:xfrm>
          <a:off x="5131558" y="2141538"/>
          <a:ext cx="6687403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F947-CD31-D385-BAF4-BE634EF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Trends and Patterns Identification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BC5A1C-42FC-4F3E-8B64-02F0811AF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91781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2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6483-6897-2B5C-63C9-A018B4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AD56-7AD1-B924-B7A3-EAFF19BB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A8548-2B84-81C8-C31B-C55E1BE04CEA}"/>
              </a:ext>
            </a:extLst>
          </p:cNvPr>
          <p:cNvSpPr/>
          <p:nvPr/>
        </p:nvSpPr>
        <p:spPr>
          <a:xfrm>
            <a:off x="4280632" y="2967335"/>
            <a:ext cx="36307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92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147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Nile: an E-commerce company </vt:lpstr>
      <vt:lpstr>Business Objective</vt:lpstr>
      <vt:lpstr>PROJECT GOALS</vt:lpstr>
      <vt:lpstr>Customer Sentiment Analysis</vt:lpstr>
      <vt:lpstr>Root Cause Analysis</vt:lpstr>
      <vt:lpstr>Service Response Time Analysis</vt:lpstr>
      <vt:lpstr>Customer Segmentation</vt:lpstr>
      <vt:lpstr>Trends and Patterns Identification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Nile: an E-commerce company</dc:title>
  <dc:creator>Bushra Mirza</dc:creator>
  <cp:lastModifiedBy>Bushra Mirza</cp:lastModifiedBy>
  <cp:revision>2</cp:revision>
  <dcterms:created xsi:type="dcterms:W3CDTF">2024-05-26T09:18:04Z</dcterms:created>
  <dcterms:modified xsi:type="dcterms:W3CDTF">2024-05-26T09:59:53Z</dcterms:modified>
</cp:coreProperties>
</file>