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985B9-E723-D76A-93EB-6E5FA6805311}" v="438" dt="2025-01-11T14:20:46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5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998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1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7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25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7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7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0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37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472" y="1439041"/>
            <a:ext cx="8825658" cy="1192478"/>
          </a:xfrm>
        </p:spPr>
        <p:txBody>
          <a:bodyPr/>
          <a:lstStyle/>
          <a:p>
            <a:pPr algn="ctr"/>
            <a:r>
              <a:rPr lang="en-US" dirty="0"/>
              <a:t>Python Project 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51902"/>
          </a:xfrm>
        </p:spPr>
        <p:txBody>
          <a:bodyPr/>
          <a:lstStyle/>
          <a:p>
            <a:r>
              <a:rPr lang="en-US" dirty="0"/>
              <a:t>By- </a:t>
            </a:r>
            <a:r>
              <a:rPr lang="en-US" dirty="0">
                <a:latin typeface="Calibri"/>
                <a:ea typeface="+mj-lt"/>
                <a:cs typeface="+mj-lt"/>
              </a:rPr>
              <a:t>Dr. Bushra Mirza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        Gautam Thareja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         </a:t>
            </a:r>
            <a:r>
              <a:rPr lang="en-US" dirty="0">
                <a:ea typeface="+mj-lt"/>
                <a:cs typeface="+mj-lt"/>
              </a:rPr>
              <a:t>Parminder Singh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21E31-AEB9-615D-227A-6F105C8C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140045"/>
            <a:ext cx="5449889" cy="4577906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E2E2-2317-7889-51C2-07A2D679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143000"/>
            <a:ext cx="4166509" cy="50808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# Plot segment analysis</a:t>
            </a:r>
            <a:endParaRPr lang="en-US">
              <a:solidFill>
                <a:srgbClr val="EBEBEB"/>
              </a:solidFill>
            </a:endParaRP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plt.figure(figsize=(8, 6)) segment_analysis.plot(kind='bar', color='teal') plt.title('Readmission Rate by Medication Segment') plt.xlabel('Medication Segment') plt.ylabel('Readmission Rate')</a:t>
            </a:r>
            <a:endParaRPr lang="en-US">
              <a:solidFill>
                <a:srgbClr val="EBEBEB"/>
              </a:solidFill>
            </a:endParaRP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plt.show()</a:t>
            </a: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33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6E61-1B3E-5991-21FE-0969DE8D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Merging and Analyzing the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7A87-C916-4B35-B5DE-CBDE2F32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826" y="2771375"/>
            <a:ext cx="8946541" cy="24755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j-lt"/>
                <a:cs typeface="+mj-lt"/>
              </a:rPr>
              <a:t>Data Collection and Cleaning: 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sz="1600" dirty="0"/>
              <a:t>    a. </a:t>
            </a:r>
            <a:r>
              <a:rPr lang="en-US" sz="1600" dirty="0">
                <a:latin typeface="system-ui"/>
              </a:rPr>
              <a:t>checking the null values</a:t>
            </a:r>
          </a:p>
          <a:p>
            <a:pPr marL="0" indent="0">
              <a:buNone/>
            </a:pPr>
            <a:r>
              <a:rPr lang="en-US" sz="1600" dirty="0"/>
              <a:t>       : </a:t>
            </a:r>
            <a:r>
              <a:rPr lang="en-US" sz="1600" dirty="0">
                <a:ea typeface="+mj-lt"/>
                <a:cs typeface="+mj-lt"/>
              </a:rPr>
              <a:t>print(merged_df1.isnull().sum())</a:t>
            </a:r>
            <a:endParaRPr lang="en-US" sz="1600" dirty="0"/>
          </a:p>
          <a:p>
            <a:pPr marL="0" indent="0" algn="ctr">
              <a:buClr>
                <a:srgbClr val="8AD0D6"/>
              </a:buClr>
              <a:buNone/>
            </a:pPr>
            <a:r>
              <a:rPr lang="en-US" dirty="0"/>
              <a:t>    </a:t>
            </a:r>
            <a:r>
              <a:rPr lang="en-US" sz="1600" dirty="0"/>
              <a:t> b. </a:t>
            </a:r>
            <a:r>
              <a:rPr lang="en-US" sz="1600" dirty="0">
                <a:latin typeface="system-ui"/>
              </a:rPr>
              <a:t>The weight column has more irrelevant values. This will interfere in the analysis. Also, we do not need weight for our analysis. So moving further by dropping the weight column.</a:t>
            </a:r>
          </a:p>
          <a:p>
            <a:pPr marL="0" indent="0" algn="ctr">
              <a:buNone/>
            </a:pPr>
            <a:r>
              <a:rPr lang="en-US" sz="1600" dirty="0">
                <a:latin typeface="system-ui"/>
              </a:rPr>
              <a:t>: </a:t>
            </a:r>
            <a:r>
              <a:rPr lang="en-US" sz="1600" dirty="0">
                <a:ea typeface="+mj-lt"/>
                <a:cs typeface="+mj-lt"/>
              </a:rPr>
              <a:t>merged_df1.drop(['weight'], axis=1, </a:t>
            </a:r>
            <a:r>
              <a:rPr lang="en-US" sz="1600" dirty="0" err="1">
                <a:ea typeface="+mj-lt"/>
                <a:cs typeface="+mj-lt"/>
              </a:rPr>
              <a:t>inplace</a:t>
            </a:r>
            <a:r>
              <a:rPr lang="en-US" sz="1600" dirty="0">
                <a:ea typeface="+mj-lt"/>
                <a:cs typeface="+mj-lt"/>
              </a:rPr>
              <a:t>=True)</a:t>
            </a:r>
            <a:endParaRPr lang="en-US" sz="1600" dirty="0">
              <a:latin typeface="system-ui"/>
            </a:endParaRPr>
          </a:p>
          <a:p>
            <a:pPr marL="0" indent="0">
              <a:buNone/>
            </a:pPr>
            <a:r>
              <a:rPr lang="en-US" sz="1600" dirty="0"/>
              <a:t>       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sz="1600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4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F333-C379-6C54-4923-746F1F4F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>
                <a:latin typeface="system-ui"/>
              </a:rPr>
              <a:t>Exploratory Analysis and Data Visualization</a:t>
            </a:r>
            <a:endParaRPr lang="en-US" dirty="0"/>
          </a:p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0023B9D-06CE-2C71-C007-74A7C44D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731471"/>
            <a:ext cx="3980139" cy="3074657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EF83-0005-540A-A79B-4DF1C745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  <a:buAutoNum type="alphaLcPeriod"/>
            </a:pPr>
            <a:r>
              <a:rPr lang="en-US" sz="1600">
                <a:latin typeface="Arial"/>
                <a:ea typeface="+mj-lt"/>
                <a:cs typeface="+mj-lt"/>
              </a:rPr>
              <a:t>Graphs</a:t>
            </a:r>
            <a:endParaRPr lang="en-US" sz="1600">
              <a:latin typeface="Century Gothic" panose="020B0502020202020204"/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>
                <a:latin typeface="Century Gothic" panose="020B0502020202020204"/>
                <a:ea typeface="+mj-lt"/>
                <a:cs typeface="+mj-lt"/>
              </a:rPr>
              <a:t>  1.  </a:t>
            </a:r>
            <a:r>
              <a:rPr lang="en-US" sz="1600" err="1">
                <a:latin typeface="Century Gothic"/>
                <a:ea typeface="+mj-lt"/>
                <a:cs typeface="+mj-lt"/>
              </a:rPr>
              <a:t>sns</a:t>
            </a:r>
            <a:r>
              <a:rPr lang="en-US" sz="1600" err="1">
                <a:ea typeface="+mj-lt"/>
                <a:cs typeface="+mj-lt"/>
              </a:rPr>
              <a:t>.countplot</a:t>
            </a:r>
            <a:r>
              <a:rPr lang="en-US" sz="1600">
                <a:ea typeface="+mj-lt"/>
                <a:cs typeface="+mj-lt"/>
              </a:rPr>
              <a:t>(data=merged_df1, x='gender', hue='</a:t>
            </a:r>
            <a:r>
              <a:rPr lang="en-US" sz="1600" err="1">
                <a:ea typeface="+mj-lt"/>
                <a:cs typeface="+mj-lt"/>
              </a:rPr>
              <a:t>Readmission_Flag</a:t>
            </a:r>
            <a:r>
              <a:rPr lang="en-US" sz="1600">
                <a:ea typeface="+mj-lt"/>
                <a:cs typeface="+mj-lt"/>
              </a:rPr>
              <a:t>')</a:t>
            </a:r>
            <a:endParaRPr lang="en-US" sz="16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err="1">
                <a:ea typeface="+mj-lt"/>
                <a:cs typeface="+mj-lt"/>
              </a:rPr>
              <a:t>plt.title</a:t>
            </a:r>
            <a:r>
              <a:rPr lang="en-US" sz="1600">
                <a:ea typeface="+mj-lt"/>
                <a:cs typeface="+mj-lt"/>
              </a:rPr>
              <a:t>('Gender Distribution by Readmission')</a:t>
            </a:r>
            <a:endParaRPr lang="en-US" sz="16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err="1">
                <a:ea typeface="+mj-lt"/>
                <a:cs typeface="+mj-lt"/>
              </a:rPr>
              <a:t>plt.show</a:t>
            </a:r>
            <a:r>
              <a:rPr lang="en-US" sz="1600">
                <a:ea typeface="+mj-lt"/>
                <a:cs typeface="+mj-lt"/>
              </a:rPr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ea typeface="+mj-lt"/>
                <a:cs typeface="+mj-lt"/>
              </a:rPr>
              <a:t>##This chart highlights the gender-wise distribution of patients with and without readmission (flagged as 0 and 1 respectively).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2.   </a:t>
            </a:r>
            <a:r>
              <a:rPr lang="en-US" sz="1600" err="1">
                <a:ea typeface="+mj-lt"/>
                <a:cs typeface="+mj-lt"/>
              </a:rPr>
              <a:t>sns.boxplot</a:t>
            </a:r>
            <a:r>
              <a:rPr lang="en-US" sz="1600">
                <a:ea typeface="+mj-lt"/>
                <a:cs typeface="+mj-lt"/>
              </a:rPr>
              <a:t>(data=merged_df1, x='</a:t>
            </a:r>
            <a:r>
              <a:rPr lang="en-US" sz="1600" err="1">
                <a:ea typeface="+mj-lt"/>
                <a:cs typeface="+mj-lt"/>
              </a:rPr>
              <a:t>Readmission_Flag</a:t>
            </a:r>
            <a:r>
              <a:rPr lang="en-US" sz="1600">
                <a:ea typeface="+mj-lt"/>
                <a:cs typeface="+mj-lt"/>
              </a:rPr>
              <a:t>', y='age') </a:t>
            </a:r>
            <a:r>
              <a:rPr lang="en-US" sz="1600" err="1">
                <a:ea typeface="+mj-lt"/>
                <a:cs typeface="+mj-lt"/>
              </a:rPr>
              <a:t>plt.title</a:t>
            </a:r>
            <a:r>
              <a:rPr lang="en-US" sz="1600">
                <a:ea typeface="+mj-lt"/>
                <a:cs typeface="+mj-lt"/>
              </a:rPr>
              <a:t>('Age vs Readmission') </a:t>
            </a:r>
            <a:r>
              <a:rPr lang="en-US" sz="1600" err="1">
                <a:ea typeface="+mj-lt"/>
                <a:cs typeface="+mj-lt"/>
              </a:rPr>
              <a:t>plt.show</a:t>
            </a:r>
            <a:r>
              <a:rPr lang="en-US" sz="1600">
                <a:ea typeface="+mj-lt"/>
                <a:cs typeface="+mj-lt"/>
              </a:rPr>
              <a:t>()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ea typeface="+mj-lt"/>
                <a:cs typeface="+mj-lt"/>
              </a:rPr>
              <a:t>This horizontal bar chart represents the distribution of readmission flags (0 and 1) across different age groups.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</p:txBody>
      </p:sp>
      <p:pic>
        <p:nvPicPr>
          <p:cNvPr id="4" name="Picture 3" descr="Uploaded image">
            <a:extLst>
              <a:ext uri="{FF2B5EF4-FFF2-40B4-BE49-F238E27FC236}">
                <a16:creationId xmlns:a16="http://schemas.microsoft.com/office/drawing/2014/main" id="{32A8DB44-4070-5FDF-850E-48263A0B4C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68" r="5159" b="2688"/>
          <a:stretch/>
        </p:blipFill>
        <p:spPr>
          <a:xfrm>
            <a:off x="8175338" y="4085841"/>
            <a:ext cx="2756946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498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32E-2887-6556-8CB8-3DF7F3E5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54" y="430947"/>
            <a:ext cx="7162266" cy="140053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ystem-ui"/>
              </a:rPr>
              <a:t>Investigating Patterns and Relationships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D9F8-9E64-2E5D-650D-4DFEEE84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826" y="2804032"/>
            <a:ext cx="8946541" cy="20074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en-US" dirty="0">
                <a:latin typeface="system-ui"/>
              </a:rPr>
              <a:t>As I see there are 22 columns that contain individual drug administration data. We do not need these columns in our analysis</a:t>
            </a:r>
            <a:r>
              <a:rPr lang="en-US" sz="1600" dirty="0">
                <a:latin typeface="system-ui"/>
              </a:rPr>
              <a:t>.</a:t>
            </a:r>
            <a:endParaRPr lang="en-US" sz="160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merged_df1.drop(['metformin', 'repaglinide', '</a:t>
            </a:r>
            <a:r>
              <a:rPr lang="en-US" err="1">
                <a:ea typeface="+mj-lt"/>
                <a:cs typeface="+mj-lt"/>
              </a:rPr>
              <a:t>nateglinide</a:t>
            </a:r>
            <a:r>
              <a:rPr lang="en-US" dirty="0">
                <a:ea typeface="+mj-lt"/>
                <a:cs typeface="+mj-lt"/>
              </a:rPr>
              <a:t>', '</a:t>
            </a:r>
            <a:r>
              <a:rPr lang="en-US" err="1">
                <a:ea typeface="+mj-lt"/>
                <a:cs typeface="+mj-lt"/>
              </a:rPr>
              <a:t>chlorpropamide','glimepiride</a:t>
            </a:r>
            <a:r>
              <a:rPr lang="en-US" dirty="0">
                <a:ea typeface="+mj-lt"/>
                <a:cs typeface="+mj-lt"/>
              </a:rPr>
              <a:t>', 'acetohexamide', 'glipizide', 'glyburide', 'tolbutamide', 'pioglitazone', 'rosiglitazone', 'acarbose', 'miglitol', 'troglitazone', 'tolazamide', '</a:t>
            </a:r>
            <a:r>
              <a:rPr lang="en-US" err="1">
                <a:ea typeface="+mj-lt"/>
                <a:cs typeface="+mj-lt"/>
              </a:rPr>
              <a:t>examide</a:t>
            </a:r>
            <a:r>
              <a:rPr lang="en-US" dirty="0">
                <a:ea typeface="+mj-lt"/>
                <a:cs typeface="+mj-lt"/>
              </a:rPr>
              <a:t>', '</a:t>
            </a:r>
            <a:r>
              <a:rPr lang="en-US" err="1">
                <a:ea typeface="+mj-lt"/>
                <a:cs typeface="+mj-lt"/>
              </a:rPr>
              <a:t>citoglipton</a:t>
            </a:r>
            <a:r>
              <a:rPr lang="en-US" dirty="0">
                <a:ea typeface="+mj-lt"/>
                <a:cs typeface="+mj-lt"/>
              </a:rPr>
              <a:t>','glyburide-metformin', 'glipizide-metformin', 'glimepiride-pioglitazone', 'metformin-rosiglitazone', 'metformin-pioglitazone'], axis=1, </a:t>
            </a:r>
            <a:r>
              <a:rPr lang="en-US" err="1">
                <a:ea typeface="+mj-lt"/>
                <a:cs typeface="+mj-lt"/>
              </a:rPr>
              <a:t>inplace</a:t>
            </a:r>
            <a:r>
              <a:rPr lang="en-US" dirty="0">
                <a:ea typeface="+mj-lt"/>
                <a:cs typeface="+mj-lt"/>
              </a:rPr>
              <a:t>=True)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merged_df1</a:t>
            </a:r>
          </a:p>
          <a:p>
            <a:pPr marL="0" indent="0">
              <a:buNone/>
            </a:pPr>
            <a:endParaRPr lang="en-US" sz="3200" dirty="0">
              <a:latin typeface="system-ui"/>
            </a:endParaRPr>
          </a:p>
          <a:p>
            <a:pPr marL="0" indent="0">
              <a:buNone/>
            </a:pPr>
            <a:endParaRPr lang="en-US" sz="3200" dirty="0">
              <a:latin typeface="system-u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7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B18B-16B7-EBB0-B054-B481198F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Explore potential differences in outcomes patient characteristics.</a:t>
            </a:r>
          </a:p>
          <a:p>
            <a:pPr>
              <a:lnSpc>
                <a:spcPct val="90000"/>
              </a:lnSpc>
            </a:pPr>
            <a:endParaRPr lang="en-US" sz="29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FE354F5-CF0C-E911-4ACF-5F3D3AFB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26" y="647699"/>
            <a:ext cx="3803170" cy="324220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C05DE-AB08-EB97-1FBD-42040DD9B170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Interpretation: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The Readmissions seen in Female more than Male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Interpretation: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Total number of Type of Diagnosis seen in the overall admissions – 6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Type of diagnosis are - Hypertension, Heart failure, Stroke, Sepsis, Pneumonia, Diabetes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C0384AD-0A4A-EA0A-3D54-6D16EDD5D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88499" y="4151155"/>
            <a:ext cx="3160510" cy="23802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593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C455-B4C3-6064-07BD-418A740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sz="3900">
                <a:latin typeface="system-ui"/>
              </a:rPr>
              <a:t>The distribution of clinical features to identify trends</a:t>
            </a:r>
            <a:endParaRPr lang="en-US" sz="3900"/>
          </a:p>
          <a:p>
            <a:endParaRPr lang="en-US" sz="39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7B5D0-E4F1-9683-4065-388DF91F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796148"/>
            <a:ext cx="3980139" cy="2945303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9CAD-1AEF-D5DF-D6EC-76E5C027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12" y="2270632"/>
            <a:ext cx="5628635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>
                <a:ea typeface="+mj-lt"/>
                <a:cs typeface="+mj-lt"/>
              </a:rPr>
              <a:t># Histogram for Heart Rate</a:t>
            </a:r>
            <a:endParaRPr lang="en-US" sz="1200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200" err="1">
                <a:ea typeface="+mj-lt"/>
                <a:cs typeface="+mj-lt"/>
              </a:rPr>
              <a:t>plt.subplot</a:t>
            </a:r>
            <a:r>
              <a:rPr lang="en-US" sz="1200">
                <a:ea typeface="+mj-lt"/>
                <a:cs typeface="+mj-lt"/>
              </a:rPr>
              <a:t>(1, 2, 1)</a:t>
            </a:r>
            <a:r>
              <a:rPr lang="en-US" sz="1200" err="1">
                <a:ea typeface="+mj-lt"/>
                <a:cs typeface="+mj-lt"/>
              </a:rPr>
              <a:t>sns.histplot</a:t>
            </a:r>
            <a:r>
              <a:rPr lang="en-US" sz="1200">
                <a:ea typeface="+mj-lt"/>
                <a:cs typeface="+mj-lt"/>
              </a:rPr>
              <a:t>(x=merged_df1['</a:t>
            </a:r>
            <a:r>
              <a:rPr lang="en-US" sz="1200" err="1">
                <a:ea typeface="+mj-lt"/>
                <a:cs typeface="+mj-lt"/>
              </a:rPr>
              <a:t>Heart_Rate</a:t>
            </a:r>
            <a:r>
              <a:rPr lang="en-US" sz="1200">
                <a:ea typeface="+mj-lt"/>
                <a:cs typeface="+mj-lt"/>
              </a:rPr>
              <a:t>'], bins=30, </a:t>
            </a:r>
            <a:r>
              <a:rPr lang="en-US" sz="1200" err="1">
                <a:ea typeface="+mj-lt"/>
                <a:cs typeface="+mj-lt"/>
              </a:rPr>
              <a:t>kde</a:t>
            </a:r>
            <a:r>
              <a:rPr lang="en-US" sz="1200">
                <a:ea typeface="+mj-lt"/>
                <a:cs typeface="+mj-lt"/>
              </a:rPr>
              <a:t>=True) </a:t>
            </a:r>
            <a:r>
              <a:rPr lang="en-US" sz="1200" err="1">
                <a:ea typeface="+mj-lt"/>
                <a:cs typeface="+mj-lt"/>
              </a:rPr>
              <a:t>plt.title</a:t>
            </a:r>
            <a:r>
              <a:rPr lang="en-US" sz="1200">
                <a:ea typeface="+mj-lt"/>
                <a:cs typeface="+mj-lt"/>
              </a:rPr>
              <a:t>('Heart Rate Distribution') </a:t>
            </a:r>
            <a:endParaRPr lang="en-US" sz="1200" dirty="0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200">
                <a:ea typeface="+mj-lt"/>
                <a:cs typeface="+mj-lt"/>
              </a:rPr>
              <a:t># Histogram for Respiratory Rate</a:t>
            </a:r>
            <a:endParaRPr lang="en-US" sz="1200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200" err="1">
                <a:ea typeface="+mj-lt"/>
                <a:cs typeface="+mj-lt"/>
              </a:rPr>
              <a:t>plt.subplot</a:t>
            </a:r>
            <a:r>
              <a:rPr lang="en-US" sz="1200" dirty="0">
                <a:ea typeface="+mj-lt"/>
                <a:cs typeface="+mj-lt"/>
              </a:rPr>
              <a:t>(1, 2, 2)</a:t>
            </a:r>
            <a:r>
              <a:rPr lang="en-US" sz="1200" err="1">
                <a:ea typeface="+mj-lt"/>
                <a:cs typeface="+mj-lt"/>
              </a:rPr>
              <a:t>sns.histplot</a:t>
            </a:r>
            <a:r>
              <a:rPr lang="en-US" sz="1200" dirty="0">
                <a:ea typeface="+mj-lt"/>
                <a:cs typeface="+mj-lt"/>
              </a:rPr>
              <a:t>(x=merged_df1['</a:t>
            </a:r>
            <a:r>
              <a:rPr lang="en-US" sz="1200" err="1">
                <a:ea typeface="+mj-lt"/>
                <a:cs typeface="+mj-lt"/>
              </a:rPr>
              <a:t>Respiratory_Rate</a:t>
            </a:r>
            <a:r>
              <a:rPr lang="en-US" sz="1200" dirty="0">
                <a:ea typeface="+mj-lt"/>
                <a:cs typeface="+mj-lt"/>
              </a:rPr>
              <a:t>'], bins=30, </a:t>
            </a:r>
            <a:r>
              <a:rPr lang="en-US" sz="1200" err="1">
                <a:ea typeface="+mj-lt"/>
                <a:cs typeface="+mj-lt"/>
              </a:rPr>
              <a:t>kde</a:t>
            </a:r>
            <a:r>
              <a:rPr lang="en-US" sz="1200" dirty="0">
                <a:ea typeface="+mj-lt"/>
                <a:cs typeface="+mj-lt"/>
              </a:rPr>
              <a:t>=True) </a:t>
            </a:r>
            <a:r>
              <a:rPr lang="en-US" sz="1200" err="1">
                <a:ea typeface="+mj-lt"/>
                <a:cs typeface="+mj-lt"/>
              </a:rPr>
              <a:t>plt.title</a:t>
            </a:r>
            <a:r>
              <a:rPr lang="en-US" sz="1200" dirty="0">
                <a:ea typeface="+mj-lt"/>
                <a:cs typeface="+mj-lt"/>
              </a:rPr>
              <a:t>('Respiratory Rate Distribution')</a:t>
            </a:r>
            <a:endParaRPr lang="en-US" sz="1200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200" err="1">
                <a:ea typeface="+mj-lt"/>
                <a:cs typeface="+mj-lt"/>
              </a:rPr>
              <a:t>plt.tight_layout</a:t>
            </a:r>
            <a:r>
              <a:rPr lang="en-US" sz="1200" dirty="0">
                <a:ea typeface="+mj-lt"/>
                <a:cs typeface="+mj-lt"/>
              </a:rPr>
              <a:t>()</a:t>
            </a:r>
            <a:endParaRPr lang="en-US" sz="1200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200" err="1">
                <a:ea typeface="+mj-lt"/>
                <a:cs typeface="+mj-lt"/>
              </a:rPr>
              <a:t>plt.show</a:t>
            </a:r>
            <a:r>
              <a:rPr lang="en-US" sz="1200" dirty="0">
                <a:ea typeface="+mj-lt"/>
                <a:cs typeface="+mj-lt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sz="1200" dirty="0">
                <a:ea typeface="+mj-lt"/>
                <a:cs typeface="+mj-lt"/>
              </a:rPr>
              <a:t># Histogram for Hemoglobin</a:t>
            </a: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sz="1200" dirty="0" err="1">
                <a:ea typeface="+mj-lt"/>
                <a:cs typeface="+mj-lt"/>
              </a:rPr>
              <a:t>plt.subplot</a:t>
            </a:r>
            <a:r>
              <a:rPr lang="en-US" sz="1200" dirty="0">
                <a:ea typeface="+mj-lt"/>
                <a:cs typeface="+mj-lt"/>
              </a:rPr>
              <a:t>(1, 2, 2) </a:t>
            </a:r>
            <a:r>
              <a:rPr lang="en-US" sz="1200" dirty="0" err="1">
                <a:ea typeface="+mj-lt"/>
                <a:cs typeface="+mj-lt"/>
              </a:rPr>
              <a:t>sns.histplot</a:t>
            </a:r>
            <a:r>
              <a:rPr lang="en-US" sz="1200" dirty="0">
                <a:ea typeface="+mj-lt"/>
                <a:cs typeface="+mj-lt"/>
              </a:rPr>
              <a:t>(x=merged_df1['Hemoglobin'], bins=30, </a:t>
            </a:r>
            <a:r>
              <a:rPr lang="en-US" sz="1200" dirty="0" err="1">
                <a:ea typeface="+mj-lt"/>
                <a:cs typeface="+mj-lt"/>
              </a:rPr>
              <a:t>kde</a:t>
            </a:r>
            <a:r>
              <a:rPr lang="en-US" sz="1200" dirty="0">
                <a:ea typeface="+mj-lt"/>
                <a:cs typeface="+mj-lt"/>
              </a:rPr>
              <a:t>=True) </a:t>
            </a:r>
            <a:r>
              <a:rPr lang="en-US" sz="1200" dirty="0" err="1">
                <a:ea typeface="+mj-lt"/>
                <a:cs typeface="+mj-lt"/>
              </a:rPr>
              <a:t>plt.title</a:t>
            </a:r>
            <a:r>
              <a:rPr lang="en-US" sz="1200" dirty="0">
                <a:ea typeface="+mj-lt"/>
                <a:cs typeface="+mj-lt"/>
              </a:rPr>
              <a:t>('Hemoglobin Distribution')</a:t>
            </a:r>
            <a:endParaRPr lang="en-US" sz="1200" dirty="0"/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sz="1200" dirty="0">
                <a:ea typeface="+mj-lt"/>
                <a:cs typeface="+mj-lt"/>
              </a:rPr>
              <a:t># Histogram for WBC</a:t>
            </a: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sz="1200" dirty="0" err="1">
                <a:ea typeface="+mj-lt"/>
                <a:cs typeface="+mj-lt"/>
              </a:rPr>
              <a:t>plt.subplot</a:t>
            </a:r>
            <a:r>
              <a:rPr lang="en-US" sz="1200" dirty="0">
                <a:ea typeface="+mj-lt"/>
                <a:cs typeface="+mj-lt"/>
              </a:rPr>
              <a:t>(1, 2, 1) </a:t>
            </a:r>
            <a:r>
              <a:rPr lang="en-US" sz="1200" dirty="0" err="1">
                <a:ea typeface="+mj-lt"/>
                <a:cs typeface="+mj-lt"/>
              </a:rPr>
              <a:t>sns.histplot</a:t>
            </a:r>
            <a:r>
              <a:rPr lang="en-US" sz="1200" dirty="0">
                <a:ea typeface="+mj-lt"/>
                <a:cs typeface="+mj-lt"/>
              </a:rPr>
              <a:t>(x=merged_df1['WBC'], bins=30, </a:t>
            </a:r>
            <a:r>
              <a:rPr lang="en-US" sz="1200" dirty="0" err="1">
                <a:ea typeface="+mj-lt"/>
                <a:cs typeface="+mj-lt"/>
              </a:rPr>
              <a:t>kde</a:t>
            </a:r>
            <a:r>
              <a:rPr lang="en-US" sz="1200" dirty="0">
                <a:ea typeface="+mj-lt"/>
                <a:cs typeface="+mj-lt"/>
              </a:rPr>
              <a:t>=True)</a:t>
            </a:r>
            <a:r>
              <a:rPr lang="en-US" sz="1200" dirty="0" err="1">
                <a:ea typeface="+mj-lt"/>
                <a:cs typeface="+mj-lt"/>
              </a:rPr>
              <a:t>plt.title</a:t>
            </a:r>
            <a:r>
              <a:rPr lang="en-US" sz="1200" dirty="0">
                <a:ea typeface="+mj-lt"/>
                <a:cs typeface="+mj-lt"/>
              </a:rPr>
              <a:t>('WBC Distribution')</a:t>
            </a: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sz="1200" err="1">
                <a:ea typeface="+mj-lt"/>
                <a:cs typeface="+mj-lt"/>
              </a:rPr>
              <a:t>plt.tight_layout</a:t>
            </a:r>
            <a:r>
              <a:rPr lang="en-US" sz="1200" dirty="0">
                <a:ea typeface="+mj-lt"/>
                <a:cs typeface="+mj-lt"/>
              </a:rPr>
              <a:t>()</a:t>
            </a: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err="1">
                <a:ea typeface="+mj-lt"/>
                <a:cs typeface="+mj-lt"/>
              </a:rPr>
              <a:t>plt.show</a:t>
            </a:r>
            <a:r>
              <a:rPr lang="en-US" sz="1200" dirty="0">
                <a:ea typeface="+mj-lt"/>
                <a:cs typeface="+mj-lt"/>
              </a:rPr>
              <a:t>()</a:t>
            </a: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</p:txBody>
      </p:sp>
      <p:pic>
        <p:nvPicPr>
          <p:cNvPr id="4" name="Picture 3" descr="A graph of heart rate distribution&#10;&#10;Description automatically generated">
            <a:extLst>
              <a:ext uri="{FF2B5EF4-FFF2-40B4-BE49-F238E27FC236}">
                <a16:creationId xmlns:a16="http://schemas.microsoft.com/office/drawing/2014/main" id="{5ED732B6-4A91-850C-7900-92AF9423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608" y="4085841"/>
            <a:ext cx="2962407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9454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9AAC3-B742-9639-E044-A23A3E5F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89" y="647699"/>
            <a:ext cx="3613912" cy="2683330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1F0A-4646-F0A2-0CB8-475D4AB5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648661"/>
            <a:ext cx="4165146" cy="55997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ea typeface="+mj-lt"/>
                <a:cs typeface="+mj-lt"/>
              </a:rPr>
              <a:t># Histogram for glucose levels</a:t>
            </a: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 err="1">
                <a:ea typeface="+mj-lt"/>
                <a:cs typeface="+mj-lt"/>
              </a:rPr>
              <a:t>plt.subplot</a:t>
            </a:r>
            <a:r>
              <a:rPr lang="en-US" sz="1100">
                <a:ea typeface="+mj-lt"/>
                <a:cs typeface="+mj-lt"/>
              </a:rPr>
              <a:t>(1, 2, 1)</a:t>
            </a:r>
            <a:r>
              <a:rPr lang="en-US" sz="1100" err="1">
                <a:ea typeface="+mj-lt"/>
                <a:cs typeface="+mj-lt"/>
              </a:rPr>
              <a:t>sns.histplot</a:t>
            </a:r>
            <a:r>
              <a:rPr lang="en-US" sz="1100">
                <a:ea typeface="+mj-lt"/>
                <a:cs typeface="+mj-lt"/>
              </a:rPr>
              <a:t>(x=merged_df1['</a:t>
            </a:r>
            <a:r>
              <a:rPr lang="en-US" sz="1100" err="1">
                <a:ea typeface="+mj-lt"/>
                <a:cs typeface="+mj-lt"/>
              </a:rPr>
              <a:t>Blood_Glucose</a:t>
            </a:r>
            <a:r>
              <a:rPr lang="en-US" sz="1100">
                <a:ea typeface="+mj-lt"/>
                <a:cs typeface="+mj-lt"/>
              </a:rPr>
              <a:t>'], bins=30, </a:t>
            </a:r>
            <a:r>
              <a:rPr lang="en-US" sz="1100" err="1">
                <a:ea typeface="+mj-lt"/>
                <a:cs typeface="+mj-lt"/>
              </a:rPr>
              <a:t>kde</a:t>
            </a:r>
            <a:r>
              <a:rPr lang="en-US" sz="1100">
                <a:ea typeface="+mj-lt"/>
                <a:cs typeface="+mj-lt"/>
              </a:rPr>
              <a:t>=True) </a:t>
            </a:r>
            <a:r>
              <a:rPr lang="en-US" sz="1100" err="1">
                <a:ea typeface="+mj-lt"/>
                <a:cs typeface="+mj-lt"/>
              </a:rPr>
              <a:t>plt.title</a:t>
            </a:r>
            <a:r>
              <a:rPr lang="en-US" sz="1100">
                <a:ea typeface="+mj-lt"/>
                <a:cs typeface="+mj-lt"/>
              </a:rPr>
              <a:t>('Blood Glucose Distribution')</a:t>
            </a: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>
                <a:ea typeface="+mj-lt"/>
                <a:cs typeface="+mj-lt"/>
              </a:rPr>
              <a:t># Histogram for Medications</a:t>
            </a:r>
            <a:endParaRPr lang="en-US" sz="11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100" err="1">
                <a:ea typeface="+mj-lt"/>
                <a:cs typeface="+mj-lt"/>
              </a:rPr>
              <a:t>plt.subplot</a:t>
            </a:r>
            <a:r>
              <a:rPr lang="en-US" sz="1100">
                <a:ea typeface="+mj-lt"/>
                <a:cs typeface="+mj-lt"/>
              </a:rPr>
              <a:t>(1, 2, 2)</a:t>
            </a:r>
            <a:r>
              <a:rPr lang="en-US" sz="1100" err="1">
                <a:ea typeface="+mj-lt"/>
                <a:cs typeface="+mj-lt"/>
              </a:rPr>
              <a:t>sns.histplot</a:t>
            </a:r>
            <a:r>
              <a:rPr lang="en-US" sz="1100">
                <a:ea typeface="+mj-lt"/>
                <a:cs typeface="+mj-lt"/>
              </a:rPr>
              <a:t>(x=merged_df1['Medications'], bins=30, </a:t>
            </a:r>
            <a:r>
              <a:rPr lang="en-US" sz="1100" err="1">
                <a:ea typeface="+mj-lt"/>
                <a:cs typeface="+mj-lt"/>
              </a:rPr>
              <a:t>kde</a:t>
            </a:r>
            <a:r>
              <a:rPr lang="en-US" sz="1100">
                <a:ea typeface="+mj-lt"/>
                <a:cs typeface="+mj-lt"/>
              </a:rPr>
              <a:t>=True) </a:t>
            </a:r>
            <a:r>
              <a:rPr lang="en-US" sz="1100" err="1">
                <a:ea typeface="+mj-lt"/>
                <a:cs typeface="+mj-lt"/>
              </a:rPr>
              <a:t>plt.title</a:t>
            </a:r>
            <a:r>
              <a:rPr lang="en-US" sz="1100">
                <a:ea typeface="+mj-lt"/>
                <a:cs typeface="+mj-lt"/>
              </a:rPr>
              <a:t>('Medications Distribution')</a:t>
            </a: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 err="1">
                <a:ea typeface="+mj-lt"/>
                <a:cs typeface="+mj-lt"/>
              </a:rPr>
              <a:t>plt.tight_layout</a:t>
            </a:r>
            <a:r>
              <a:rPr lang="en-US" sz="1100">
                <a:ea typeface="+mj-lt"/>
                <a:cs typeface="+mj-lt"/>
              </a:rPr>
              <a:t>()</a:t>
            </a: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 err="1">
                <a:ea typeface="+mj-lt"/>
                <a:cs typeface="+mj-lt"/>
              </a:rPr>
              <a:t>plt.show</a:t>
            </a:r>
            <a:r>
              <a:rPr lang="en-US" sz="1100">
                <a:ea typeface="+mj-lt"/>
                <a:cs typeface="+mj-lt"/>
              </a:rPr>
              <a:t>()</a:t>
            </a: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>
                <a:ea typeface="+mj-lt"/>
                <a:cs typeface="+mj-lt"/>
              </a:rPr>
              <a:t># Relation of Number of Lab tests to Readmission</a:t>
            </a: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 err="1">
                <a:ea typeface="+mj-lt"/>
                <a:cs typeface="+mj-lt"/>
              </a:rPr>
              <a:t>sns.countplot</a:t>
            </a:r>
            <a:r>
              <a:rPr lang="en-US" sz="1100">
                <a:ea typeface="+mj-lt"/>
                <a:cs typeface="+mj-lt"/>
              </a:rPr>
              <a:t>(x='</a:t>
            </a:r>
            <a:r>
              <a:rPr lang="en-US" sz="1100" err="1">
                <a:ea typeface="+mj-lt"/>
                <a:cs typeface="+mj-lt"/>
              </a:rPr>
              <a:t>Number_of_Lab_Tests</a:t>
            </a:r>
            <a:r>
              <a:rPr lang="en-US" sz="1100">
                <a:ea typeface="+mj-lt"/>
                <a:cs typeface="+mj-lt"/>
              </a:rPr>
              <a:t>', hue= "readmitted", data = merged_df1)</a:t>
            </a: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 err="1">
                <a:ea typeface="+mj-lt"/>
                <a:cs typeface="+mj-lt"/>
              </a:rPr>
              <a:t>plt.xticks</a:t>
            </a:r>
            <a:r>
              <a:rPr lang="en-US" sz="1100">
                <a:ea typeface="+mj-lt"/>
                <a:cs typeface="+mj-lt"/>
              </a:rPr>
              <a:t>(rotation=90)</a:t>
            </a:r>
            <a:endParaRPr lang="en-US" sz="11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 dirty="0" err="1">
                <a:ea typeface="+mj-lt"/>
                <a:cs typeface="+mj-lt"/>
              </a:rPr>
              <a:t>plt.title</a:t>
            </a:r>
            <a:r>
              <a:rPr lang="en-US" sz="1100" dirty="0">
                <a:ea typeface="+mj-lt"/>
                <a:cs typeface="+mj-lt"/>
              </a:rPr>
              <a:t>("</a:t>
            </a:r>
            <a:r>
              <a:rPr lang="en-US" sz="1100" dirty="0" err="1">
                <a:ea typeface="+mj-lt"/>
                <a:cs typeface="+mj-lt"/>
              </a:rPr>
              <a:t>Number_of_Lab_Tests</a:t>
            </a:r>
            <a:r>
              <a:rPr lang="en-US" sz="1100" dirty="0">
                <a:ea typeface="+mj-lt"/>
                <a:cs typeface="+mj-lt"/>
              </a:rPr>
              <a:t> - Readmitted")</a:t>
            </a:r>
            <a:endParaRPr lang="en-US" sz="1100" dirty="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100" dirty="0" err="1">
                <a:ea typeface="+mj-lt"/>
                <a:cs typeface="+mj-lt"/>
              </a:rPr>
              <a:t>plt.show</a:t>
            </a:r>
            <a:r>
              <a:rPr lang="en-US" sz="1100" dirty="0">
                <a:ea typeface="+mj-lt"/>
                <a:cs typeface="+mj-lt"/>
              </a:rPr>
              <a:t>()</a:t>
            </a:r>
            <a:endParaRPr lang="en-US" sz="1100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US" sz="1100"/>
          </a:p>
        </p:txBody>
      </p:sp>
      <p:pic>
        <p:nvPicPr>
          <p:cNvPr id="5" name="Picture 4" descr="A graph of a number of lab tests&#10;&#10;Description automatically generated">
            <a:extLst>
              <a:ext uri="{FF2B5EF4-FFF2-40B4-BE49-F238E27FC236}">
                <a16:creationId xmlns:a16="http://schemas.microsoft.com/office/drawing/2014/main" id="{D60D4643-D37E-0851-BEAD-057D34601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723" y="3526971"/>
            <a:ext cx="3444844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185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1A09-A014-5B88-34B1-70BB942C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system-ui"/>
              </a:rPr>
              <a:t>Predicting Patient Outcomes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7CF713-AAFF-BFA3-A451-BA9EE289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613060"/>
            <a:ext cx="3980139" cy="3631876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8455-FDD3-FF76-5D17-9BE7DFAB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# Correlation matrix</a:t>
            </a:r>
            <a:endParaRPr lang="en-US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plt.figure(figsize=(10, 8))</a:t>
            </a:r>
            <a:endParaRPr lang="en-US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sns.heatmap(encoded_df.corr(), annot=False, cmap='coolwarm', fmt='.2f', linewidths=0.5)</a:t>
            </a:r>
            <a:endParaRPr lang="en-US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plt.title('Correlation Matrix')</a:t>
            </a:r>
            <a:endParaRPr lang="en-US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plt.show()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7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5D8D-3209-3F3B-884F-FE1E73B0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j-lt"/>
                <a:cs typeface="+mj-lt"/>
              </a:rPr>
              <a:t># Evaluate model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print('Accuracy:', </a:t>
            </a:r>
            <a:r>
              <a:rPr lang="en-US" err="1">
                <a:ea typeface="+mj-lt"/>
                <a:cs typeface="+mj-lt"/>
              </a:rPr>
              <a:t>accuracy_score</a:t>
            </a:r>
            <a:r>
              <a:rPr lang="en-US">
                <a:ea typeface="+mj-lt"/>
                <a:cs typeface="+mj-lt"/>
              </a:rPr>
              <a:t>(</a:t>
            </a:r>
            <a:r>
              <a:rPr lang="en-US" err="1">
                <a:ea typeface="+mj-lt"/>
                <a:cs typeface="+mj-lt"/>
              </a:rPr>
              <a:t>y_test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y_pred</a:t>
            </a:r>
            <a:r>
              <a:rPr lang="en-US">
                <a:ea typeface="+mj-lt"/>
                <a:cs typeface="+mj-lt"/>
              </a:rPr>
              <a:t>))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print('Confusion Matrix:\n', </a:t>
            </a:r>
            <a:r>
              <a:rPr lang="en-US" err="1">
                <a:ea typeface="+mj-lt"/>
                <a:cs typeface="+mj-lt"/>
              </a:rPr>
              <a:t>confusion_matrix</a:t>
            </a:r>
            <a:r>
              <a:rPr lang="en-US">
                <a:ea typeface="+mj-lt"/>
                <a:cs typeface="+mj-lt"/>
              </a:rPr>
              <a:t>(</a:t>
            </a:r>
            <a:r>
              <a:rPr lang="en-US" err="1">
                <a:ea typeface="+mj-lt"/>
                <a:cs typeface="+mj-lt"/>
              </a:rPr>
              <a:t>y_test</a:t>
            </a:r>
            <a:r>
              <a:rPr lang="en-US">
                <a:ea typeface="+mj-lt"/>
                <a:cs typeface="+mj-lt"/>
              </a:rPr>
              <a:t>, y_pred))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print('Classification Report:\n', </a:t>
            </a:r>
            <a:r>
              <a:rPr lang="en-US" err="1">
                <a:ea typeface="+mj-lt"/>
                <a:cs typeface="+mj-lt"/>
              </a:rPr>
              <a:t>classification_report</a:t>
            </a:r>
            <a:r>
              <a:rPr lang="en-US" dirty="0">
                <a:ea typeface="+mj-lt"/>
                <a:cs typeface="+mj-lt"/>
              </a:rPr>
              <a:t>(</a:t>
            </a:r>
            <a:r>
              <a:rPr lang="en-US" err="1">
                <a:ea typeface="+mj-lt"/>
                <a:cs typeface="+mj-lt"/>
              </a:rPr>
              <a:t>y_test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y_pred</a:t>
            </a:r>
            <a:r>
              <a:rPr lang="en-US" dirty="0">
                <a:ea typeface="+mj-lt"/>
                <a:cs typeface="+mj-lt"/>
              </a:rPr>
              <a:t>))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D9DCFA7-A610-5678-818D-DDEDC4A3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904144"/>
            <a:ext cx="5451627" cy="29502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12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Python Project </vt:lpstr>
      <vt:lpstr>Merging and Analyzing the Data </vt:lpstr>
      <vt:lpstr>Exploratory Analysis and Data Visualization </vt:lpstr>
      <vt:lpstr>Investigating Patterns and Relationships </vt:lpstr>
      <vt:lpstr>Explore potential differences in outcomes patient characteristics. </vt:lpstr>
      <vt:lpstr>The distribution of clinical features to identify trends </vt:lpstr>
      <vt:lpstr>PowerPoint Presentation</vt:lpstr>
      <vt:lpstr>Predicting Patient Outcomes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180</cp:revision>
  <dcterms:created xsi:type="dcterms:W3CDTF">2025-01-11T13:13:46Z</dcterms:created>
  <dcterms:modified xsi:type="dcterms:W3CDTF">2025-01-11T14:21:12Z</dcterms:modified>
</cp:coreProperties>
</file>