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8" r:id="rId6"/>
    <p:sldId id="260" r:id="rId7"/>
    <p:sldId id="278" r:id="rId8"/>
    <p:sldId id="277" r:id="rId9"/>
    <p:sldId id="263" r:id="rId10"/>
    <p:sldId id="285" r:id="rId11"/>
    <p:sldId id="271" r:id="rId12"/>
    <p:sldId id="273" r:id="rId13"/>
    <p:sldId id="269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floating-point-gui.de/errors/compariso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/>
              <a:t>Google Test</a:t>
            </a:r>
            <a:br>
              <a:rPr lang="en-US" altLang="zh-CN"/>
            </a:br>
            <a:endParaRPr lang="en-US" altLang="zh-CN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>
                <a:sym typeface="+mn-ea"/>
              </a:rPr>
              <a:t>a C++ unit testing framework</a:t>
            </a:r>
            <a:endParaRPr lang="en-US" altLang="zh-CN" sz="3200">
              <a:sym typeface="+mn-ea"/>
            </a:endParaRPr>
          </a:p>
          <a:p>
            <a:r>
              <a:rPr lang="zh-CN" altLang="en-US"/>
              <a:t>             </a:t>
            </a:r>
            <a:endParaRPr lang="zh-CN" altLang="en-US"/>
          </a:p>
          <a:p>
            <a:r>
              <a:rPr lang="zh-CN" altLang="en-US"/>
              <a:t>                                            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Running a Subset of the Tests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Why?</a:t>
            </a:r>
            <a:endParaRPr lang="en-US" altLang="zh-CN"/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How?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./foobar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--gtest_filter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=&lt;Suite&gt;.&lt;TestCase&gt;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/>
              <a:t>	'*' (matches any string) , '?' (matches any single character).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'-'  (means except)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/>
              <a:t>     examples:</a:t>
            </a:r>
            <a:endParaRPr lang="en-US" altLang="zh-CN"/>
          </a:p>
          <a:p>
            <a:pPr marL="0" indent="0">
              <a:buNone/>
            </a:pPr>
            <a:r>
              <a:rPr lang="en-US" altLang="zh-CN" sz="1800"/>
              <a:t>                 ./foo_test --gtest_filter=Suite1.</a:t>
            </a:r>
            <a:r>
              <a:rPr lang="en-US" altLang="zh-CN" sz="1800">
                <a:solidFill>
                  <a:srgbClr val="FF0000"/>
                </a:solidFill>
              </a:rPr>
              <a:t>*      </a:t>
            </a:r>
            <a:r>
              <a:rPr lang="en-US" altLang="zh-CN" sz="1800">
                <a:sym typeface="+mn-ea"/>
              </a:rPr>
              <a:t>Runs all tests of Test suite: Suite1.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/>
              <a:t>                 ./foo_test --gtest_filter=</a:t>
            </a:r>
            <a:r>
              <a:rPr lang="en-US" altLang="zh-CN" sz="1800">
                <a:solidFill>
                  <a:srgbClr val="FF0000"/>
                </a:solidFill>
              </a:rPr>
              <a:t>-*Suite</a:t>
            </a:r>
            <a:r>
              <a:rPr lang="en-US" altLang="zh-CN" sz="1800"/>
              <a:t>.</a:t>
            </a:r>
            <a:r>
              <a:rPr lang="en-US" altLang="zh-CN" sz="1800">
                <a:solidFill>
                  <a:srgbClr val="FF0000"/>
                </a:solidFill>
              </a:rPr>
              <a:t>*</a:t>
            </a:r>
            <a:r>
              <a:rPr lang="en-US" altLang="zh-CN" sz="1800"/>
              <a:t>   Runs all test suites except Suite1.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               ./foo_test --gtest_filter=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1800">
                <a:sym typeface="+mn-ea"/>
              </a:rPr>
              <a:t>.Test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1800">
                <a:sym typeface="+mn-ea"/>
              </a:rPr>
              <a:t>      Runs all test cases start with 'Test'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Tip: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It is currently unsafe to use Google Test assertions from two threads concurrently on other systems (e.g. Windows)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 U!              </a:t>
            </a:r>
            <a:endParaRPr lang="en-US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many C++ Unit Testing Frameworks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 b="1"/>
              <a:t>CppUnit, Boost.Test</a:t>
            </a:r>
            <a:r>
              <a:rPr lang="en-US" altLang="zh-CN"/>
              <a:t>, ...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/>
              <a:t>       pros: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well supported, steady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</a:t>
            </a:r>
            <a:r>
              <a:rPr lang="en-US" altLang="zh-CN" sz="2400"/>
              <a:t>cons: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verbose codes, </a:t>
            </a:r>
            <a:r>
              <a:rPr lang="en-US" altLang="zh-CN" sz="2400">
                <a:sym typeface="+mn-ea"/>
              </a:rPr>
              <a:t>sometimes needs </a:t>
            </a:r>
            <a:r>
              <a:rPr lang="en-US" altLang="zh-CN" sz="2400"/>
              <a:t>manual registration of each test;  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lack of portablility</a:t>
            </a:r>
            <a:endParaRPr lang="en-US" altLang="zh-CN" sz="2400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Catch(also recommended)</a:t>
            </a:r>
            <a:r>
              <a:rPr lang="en-US" altLang="zh-CN"/>
              <a:t>, an intriguing alternative.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 sz="2400">
                <a:sym typeface="+mn-ea"/>
              </a:rPr>
              <a:t>lightweighted, TDD/BDD style.</a:t>
            </a:r>
            <a:endParaRPr lang="en-US" altLang="zh-CN" sz="2400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CxxTest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(also recommended)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400">
                <a:sym typeface="+mn-ea"/>
              </a:rPr>
              <a:t>lightweighted,</a:t>
            </a:r>
            <a:r>
              <a:rPr lang="en-US" altLang="zh-CN" sz="2400"/>
              <a:t> utilize Python to scan source codes and discover all tests automatically.</a:t>
            </a:r>
            <a:endParaRPr lang="en-US" altLang="zh-CN" sz="2400"/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Google Test</a:t>
            </a:r>
            <a:r>
              <a:rPr lang="en-US" altLang="zh-CN" b="1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  powerful </a:t>
            </a:r>
            <a:r>
              <a:rPr lang="en-US" altLang="zh-CN" sz="2000">
                <a:sym typeface="+mn-ea"/>
              </a:rPr>
              <a:t>features, good choice.</a:t>
            </a:r>
            <a:endParaRPr lang="en-US" altLang="zh-CN" sz="20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Who Is Using Google Test?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any internal projects at Google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The </a:t>
            </a:r>
            <a:r>
              <a:rPr lang="zh-CN" altLang="en-US">
                <a:solidFill>
                  <a:srgbClr val="00B0F0"/>
                </a:solidFill>
              </a:rPr>
              <a:t>Chromium </a:t>
            </a:r>
            <a:r>
              <a:rPr lang="zh-CN" altLang="en-US"/>
              <a:t>projects (behind the </a:t>
            </a:r>
            <a:r>
              <a:rPr lang="zh-CN" altLang="en-US">
                <a:solidFill>
                  <a:srgbClr val="00B0F0"/>
                </a:solidFill>
              </a:rPr>
              <a:t>Chrome </a:t>
            </a:r>
            <a:r>
              <a:rPr lang="zh-CN" altLang="en-US"/>
              <a:t>browser and Chrome OS).</a:t>
            </a:r>
            <a:endParaRPr lang="zh-CN" altLang="en-US"/>
          </a:p>
          <a:p>
            <a:r>
              <a:rPr lang="zh-CN" altLang="en-US"/>
              <a:t>The LLVM compiler.</a:t>
            </a:r>
            <a:endParaRPr lang="zh-CN" altLang="en-US"/>
          </a:p>
          <a:p>
            <a:r>
              <a:rPr lang="en-US" altLang="zh-CN"/>
              <a:t>Google </a:t>
            </a:r>
            <a:r>
              <a:rPr lang="zh-CN" altLang="en-US"/>
              <a:t>Protocol Buffers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The </a:t>
            </a:r>
            <a:r>
              <a:rPr lang="zh-CN" altLang="en-US">
                <a:solidFill>
                  <a:srgbClr val="00B0F0"/>
                </a:solidFill>
              </a:rPr>
              <a:t>OpenCV </a:t>
            </a:r>
            <a:r>
              <a:rPr lang="zh-CN" altLang="en-US"/>
              <a:t>computer vision library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Open Source Computer Vision Library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oncepts </a:t>
            </a:r>
            <a:r>
              <a:rPr lang="en-US" altLang="zh-CN">
                <a:sym typeface="+mn-ea"/>
              </a:rPr>
              <a:t>for any testing frameworks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6945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/>
              <a:t>T</a:t>
            </a:r>
            <a:r>
              <a:rPr lang="zh-CN" altLang="en-US" b="1"/>
              <a:t>est </a:t>
            </a:r>
            <a:r>
              <a:rPr lang="en-US" altLang="zh-CN" b="1"/>
              <a:t>F</a:t>
            </a:r>
            <a:r>
              <a:rPr lang="zh-CN" altLang="en-US" b="1"/>
              <a:t>ixture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A test fixture represents the </a:t>
            </a:r>
            <a:r>
              <a:rPr lang="zh-CN" altLang="en-US" sz="2000" u="sng"/>
              <a:t>preparation </a:t>
            </a:r>
            <a:r>
              <a:rPr lang="zh-CN" altLang="en-US" sz="2000"/>
              <a:t>needed to perform one or more tests, and any associate </a:t>
            </a:r>
            <a:r>
              <a:rPr lang="zh-CN" altLang="en-US" sz="2000" u="sng"/>
              <a:t>cleanup </a:t>
            </a:r>
            <a:r>
              <a:rPr lang="zh-CN" altLang="en-US" sz="2000"/>
              <a:t>actions.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00B0F0"/>
                </a:solidFill>
              </a:rPr>
              <a:t>SetUp()</a:t>
            </a:r>
            <a:r>
              <a:rPr lang="en-US" altLang="zh-CN" sz="2000">
                <a:solidFill>
                  <a:srgbClr val="00B0F0"/>
                </a:solidFill>
              </a:rPr>
              <a:t>; RUN_ALL_TESTS() ;TearDown();</a:t>
            </a:r>
            <a:endParaRPr lang="en-US" altLang="zh-CN" sz="20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000"/>
              <a:t>F</a:t>
            </a:r>
            <a:r>
              <a:rPr lang="zh-CN" altLang="en-US" sz="2000"/>
              <a:t>or example</a:t>
            </a:r>
            <a:r>
              <a:rPr lang="en-US" altLang="zh-CN" sz="2000"/>
              <a:t>: </a:t>
            </a:r>
            <a:r>
              <a:rPr lang="zh-CN" altLang="en-US" sz="2000"/>
              <a:t>creating temporary or proxy databases, directories, or starting a server process.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b="1"/>
              <a:t>T</a:t>
            </a:r>
            <a:r>
              <a:rPr lang="zh-CN" altLang="en-US" b="1"/>
              <a:t>est </a:t>
            </a:r>
            <a:r>
              <a:rPr lang="en-US" altLang="zh-CN" b="1"/>
              <a:t>C</a:t>
            </a:r>
            <a:r>
              <a:rPr lang="zh-CN" altLang="en-US" b="1"/>
              <a:t>ase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A test case is the smallest unit of testing.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b="1"/>
              <a:t>T</a:t>
            </a:r>
            <a:r>
              <a:rPr lang="zh-CN" altLang="en-US" b="1"/>
              <a:t>est </a:t>
            </a:r>
            <a:r>
              <a:rPr lang="en-US" altLang="zh-CN" b="1"/>
              <a:t>S</a:t>
            </a:r>
            <a:r>
              <a:rPr lang="zh-CN" altLang="en-US" b="1"/>
              <a:t>uite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A test suite is a collection of test cases, test suites, or both. It is used to </a:t>
            </a:r>
            <a:r>
              <a:rPr lang="zh-CN" altLang="en-US" sz="2000" u="sng"/>
              <a:t>aggregate tests</a:t>
            </a:r>
            <a:r>
              <a:rPr lang="zh-CN" altLang="en-US" sz="2000"/>
              <a:t> that should be executed together.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b="1"/>
              <a:t>T</a:t>
            </a:r>
            <a:r>
              <a:rPr lang="zh-CN" altLang="en-US" b="1"/>
              <a:t>est </a:t>
            </a:r>
            <a:r>
              <a:rPr lang="en-US" altLang="zh-CN" b="1"/>
              <a:t>R</a:t>
            </a:r>
            <a:r>
              <a:rPr lang="zh-CN" altLang="en-US" b="1"/>
              <a:t>unner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A test runner is a component execution of tests and provides the outcome to the user. The runner may use a graphical interface, a textual interface to indicate the results.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Write a simple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TEST(test_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suite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_name, test_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case_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name) {                           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TEST(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f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oo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,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bar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) {                                                                                                       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{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test body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.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===&gt;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	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	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EXPECT_EQ(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1+1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,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						          }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/>
              <a:t>The whole name of a test case: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test_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suite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_name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.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test_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case_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name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000"/>
              <a:t>The 'TEST' macro is just an </a:t>
            </a:r>
            <a:r>
              <a:rPr lang="zh-CN" altLang="en-US" sz="2000"/>
              <a:t>ordinary C++ functions</a:t>
            </a:r>
            <a:r>
              <a:rPr lang="en-US" altLang="zh-CN" sz="2000"/>
              <a:t>.</a:t>
            </a:r>
            <a:endParaRPr lang="en-US" altLang="zh-CN" sz="2000"/>
          </a:p>
          <a:p>
            <a:r>
              <a:rPr lang="en-US" altLang="zh-CN" sz="2000"/>
              <a:t>The definition of C++ classes for the tests and the registration of tests are hidden before this macro.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Assertions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50365"/>
            <a:ext cx="8747125" cy="323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4886325"/>
            <a:ext cx="9257665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</a:t>
            </a:r>
            <a:r>
              <a:rPr lang="zh-CN" altLang="en-US"/>
              <a:t>hen they fail, ASSERT_* yields a fatal failure and returns from the current function, while EXPECT_* yields a nonfatal failure, allowing the function to continue running. In either case, an assertion failure means its containing test fails.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0.00000001 == 0 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Typically, different </a:t>
            </a:r>
            <a:r>
              <a:rPr lang="zh-CN" altLang="en-US" u="sng"/>
              <a:t>CPUs</a:t>
            </a:r>
            <a:r>
              <a:rPr lang="zh-CN" altLang="en-US"/>
              <a:t> and operating environments </a:t>
            </a:r>
            <a:r>
              <a:rPr lang="zh-CN" altLang="en-US" u="sng"/>
              <a:t>store floating points differently</a:t>
            </a:r>
            <a:r>
              <a:rPr lang="zh-CN" altLang="en-US"/>
              <a:t> and simple comparisons between expected and actual values don't work.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JUST DON`T USE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ASSERT_EQ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(0.00000001,0)!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USE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ASSERT_FLOAT_EQ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()!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ASSERT_FLOAT_EQ (2.00001, 2.000011) passes—Google does not throw an error if the results tally up to four decimal places. 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Wait, can I use this method?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float threshold =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0.0001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;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if( Math.abs(a-b) &lt;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threshold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)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{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	printf(“Since the diff between a and b is quite small, I now 	\n			pronounce they are equal.”);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}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Good idea, but not recommended when we need high precision</a:t>
            </a:r>
            <a:endParaRPr lang="en-US" altLang="zh-CN"/>
          </a:p>
          <a:p>
            <a:pPr marL="0" indent="0">
              <a:buNone/>
            </a:pPr>
            <a:r>
              <a:rPr lang="en-US" altLang="zh-CN" sz="1800"/>
              <a:t>Reference: </a:t>
            </a:r>
            <a:r>
              <a:rPr lang="en-US" altLang="zh-CN" sz="1800">
                <a:hlinkClick r:id="rId1"/>
              </a:rPr>
              <a:t>http://floating-point-gui.de/errors/comparison/</a:t>
            </a:r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Floating-Point Macros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2569210"/>
            <a:ext cx="11347450" cy="1765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3508</Words>
  <Application>WPS 演示</Application>
  <PresentationFormat>宽屏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Google Test </vt:lpstr>
      <vt:lpstr>So many C++ Unit Testing Frameworks</vt:lpstr>
      <vt:lpstr>Who Is Using Google Test?</vt:lpstr>
      <vt:lpstr>Concepts for any testing frameworks</vt:lpstr>
      <vt:lpstr>Write a simple test</vt:lpstr>
      <vt:lpstr>Basic Assertions</vt:lpstr>
      <vt:lpstr>0.00000001 == 0 ?</vt:lpstr>
      <vt:lpstr> </vt:lpstr>
      <vt:lpstr>Floating-Point Macros</vt:lpstr>
      <vt:lpstr>Running a Subset of the Tests</vt:lpstr>
      <vt:lpstr>Tip:</vt:lpstr>
      <vt:lpstr>Thank U!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hijk</dc:creator>
  <cp:lastModifiedBy>hijk</cp:lastModifiedBy>
  <cp:revision>337</cp:revision>
  <dcterms:created xsi:type="dcterms:W3CDTF">2015-05-05T08:02:00Z</dcterms:created>
  <dcterms:modified xsi:type="dcterms:W3CDTF">2017-02-17T04:02:48Z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