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bfd276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bfd276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bfd276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bfd276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fd276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fd276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160425" y="2993550"/>
            <a:ext cx="1599300" cy="10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FacePoint Image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803250" y="1766000"/>
            <a:ext cx="1418100" cy="102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ENCODER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283850" y="1766000"/>
            <a:ext cx="1418100" cy="102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DECODER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569300" y="2077400"/>
            <a:ext cx="3666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V</a:t>
            </a:r>
            <a:endParaRPr/>
          </a:p>
        </p:txBody>
      </p:sp>
      <p:cxnSp>
        <p:nvCxnSpPr>
          <p:cNvPr id="58" name="Google Shape;58;p13"/>
          <p:cNvCxnSpPr>
            <a:stCxn id="54" idx="0"/>
            <a:endCxn id="56" idx="3"/>
          </p:cNvCxnSpPr>
          <p:nvPr/>
        </p:nvCxnSpPr>
        <p:spPr>
          <a:xfrm flipH="1" rot="5400000">
            <a:off x="6972925" y="2006400"/>
            <a:ext cx="716100" cy="1258200"/>
          </a:xfrm>
          <a:prstGeom prst="bentConnector2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" name="Google Shape;59;p13"/>
          <p:cNvCxnSpPr>
            <a:stCxn id="55" idx="3"/>
            <a:endCxn id="57" idx="1"/>
          </p:cNvCxnSpPr>
          <p:nvPr/>
        </p:nvCxnSpPr>
        <p:spPr>
          <a:xfrm>
            <a:off x="4221350" y="227750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3"/>
            <a:endCxn id="56" idx="1"/>
          </p:cNvCxnSpPr>
          <p:nvPr/>
        </p:nvCxnSpPr>
        <p:spPr>
          <a:xfrm>
            <a:off x="4935900" y="227750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4197900" y="2477600"/>
            <a:ext cx="11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Compressed Dimension</a:t>
            </a:r>
            <a:endParaRPr i="1"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5033575" y="841750"/>
            <a:ext cx="29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accent6"/>
                </a:highlight>
              </a:rPr>
              <a:t>AUTOENCODER </a:t>
            </a:r>
            <a:r>
              <a:rPr b="1" lang="es">
                <a:solidFill>
                  <a:schemeClr val="dk1"/>
                </a:solidFill>
                <a:highlight>
                  <a:schemeClr val="accent6"/>
                </a:highlight>
              </a:rPr>
              <a:t>TRAINING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8850" y="4746300"/>
            <a:ext cx="26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</a:t>
            </a:r>
            <a:r>
              <a:rPr b="1" lang="es" sz="1200">
                <a:solidFill>
                  <a:srgbClr val="073763"/>
                </a:solidFill>
              </a:rPr>
              <a:t>FacePoints_GenProc.ipynb</a:t>
            </a:r>
            <a:endParaRPr b="1" sz="1200">
              <a:solidFill>
                <a:srgbClr val="073763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727050" y="14591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</a:t>
            </a:r>
            <a:r>
              <a:rPr b="1" lang="es" sz="1200">
                <a:solidFill>
                  <a:srgbClr val="073763"/>
                </a:solidFill>
              </a:rPr>
              <a:t>2DCNN_Autoencoder.ipynb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43825" y="348225"/>
            <a:ext cx="1599300" cy="10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FacePoint Image Data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65" idx="2"/>
            <a:endCxn id="55" idx="1"/>
          </p:cNvCxnSpPr>
          <p:nvPr/>
        </p:nvCxnSpPr>
        <p:spPr>
          <a:xfrm flipH="1" rot="-5400000">
            <a:off x="1770225" y="1244475"/>
            <a:ext cx="906300" cy="1159800"/>
          </a:xfrm>
          <a:prstGeom prst="bentConnector2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13"/>
          <p:cNvSpPr/>
          <p:nvPr/>
        </p:nvSpPr>
        <p:spPr>
          <a:xfrm>
            <a:off x="301325" y="3795325"/>
            <a:ext cx="1599300" cy="1023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FaceLandMarks Extraction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903400" y="3795325"/>
            <a:ext cx="1599300" cy="1023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 Point Image Generation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5125" y="3502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Images_FacePoints_Gen.ipynb</a:t>
            </a:r>
            <a:endParaRPr/>
          </a:p>
        </p:txBody>
      </p:sp>
      <p:cxnSp>
        <p:nvCxnSpPr>
          <p:cNvPr id="70" name="Google Shape;70;p13"/>
          <p:cNvCxnSpPr>
            <a:stCxn id="67" idx="3"/>
            <a:endCxn id="68" idx="1"/>
          </p:cNvCxnSpPr>
          <p:nvPr/>
        </p:nvCxnSpPr>
        <p:spPr>
          <a:xfrm>
            <a:off x="1900625" y="4306825"/>
            <a:ext cx="1002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3"/>
          <p:cNvSpPr/>
          <p:nvPr/>
        </p:nvSpPr>
        <p:spPr>
          <a:xfrm>
            <a:off x="311047" y="949030"/>
            <a:ext cx="3473350" cy="2849500"/>
          </a:xfrm>
          <a:custGeom>
            <a:rect b="b" l="l" r="r" t="t"/>
            <a:pathLst>
              <a:path extrusionOk="0" h="113980" w="138934">
                <a:moveTo>
                  <a:pt x="138556" y="113980"/>
                </a:moveTo>
                <a:cubicBezTo>
                  <a:pt x="141579" y="101885"/>
                  <a:pt x="119733" y="95284"/>
                  <a:pt x="107435" y="93234"/>
                </a:cubicBezTo>
                <a:cubicBezTo>
                  <a:pt x="79860" y="88636"/>
                  <a:pt x="47387" y="94448"/>
                  <a:pt x="25024" y="77673"/>
                </a:cubicBezTo>
                <a:cubicBezTo>
                  <a:pt x="19574" y="73585"/>
                  <a:pt x="13244" y="70087"/>
                  <a:pt x="9464" y="64418"/>
                </a:cubicBezTo>
                <a:cubicBezTo>
                  <a:pt x="1626" y="52664"/>
                  <a:pt x="-1501" y="36861"/>
                  <a:pt x="820" y="22925"/>
                </a:cubicBezTo>
                <a:cubicBezTo>
                  <a:pt x="2428" y="13274"/>
                  <a:pt x="14072" y="-5317"/>
                  <a:pt x="20990" y="16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72" name="Google Shape;72;p13"/>
          <p:cNvSpPr/>
          <p:nvPr/>
        </p:nvSpPr>
        <p:spPr>
          <a:xfrm>
            <a:off x="4495325" y="4029050"/>
            <a:ext cx="3659525" cy="896775"/>
          </a:xfrm>
          <a:custGeom>
            <a:rect b="b" l="l" r="r" t="t"/>
            <a:pathLst>
              <a:path extrusionOk="0" h="35871" w="146381">
                <a:moveTo>
                  <a:pt x="0" y="12103"/>
                </a:moveTo>
                <a:cubicBezTo>
                  <a:pt x="17845" y="12103"/>
                  <a:pt x="34651" y="20663"/>
                  <a:pt x="51867" y="25358"/>
                </a:cubicBezTo>
                <a:cubicBezTo>
                  <a:pt x="77778" y="32424"/>
                  <a:pt x="105637" y="39266"/>
                  <a:pt x="131973" y="34002"/>
                </a:cubicBezTo>
                <a:cubicBezTo>
                  <a:pt x="144044" y="31590"/>
                  <a:pt x="146381" y="12310"/>
                  <a:pt x="146381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73" name="Google Shape;73;p13"/>
          <p:cNvSpPr txBox="1"/>
          <p:nvPr/>
        </p:nvSpPr>
        <p:spPr>
          <a:xfrm>
            <a:off x="345950" y="4893425"/>
            <a:ext cx="15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11441" l="24038" r="20952" t="10298"/>
          <a:stretch/>
        </p:blipFill>
        <p:spPr>
          <a:xfrm>
            <a:off x="3367000" y="396025"/>
            <a:ext cx="651875" cy="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10414" l="22818" r="22236" t="13232"/>
          <a:stretch/>
        </p:blipFill>
        <p:spPr>
          <a:xfrm>
            <a:off x="2579125" y="186411"/>
            <a:ext cx="651875" cy="90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11441" l="24038" r="20952" t="10298"/>
          <a:stretch/>
        </p:blipFill>
        <p:spPr>
          <a:xfrm>
            <a:off x="6393075" y="3443238"/>
            <a:ext cx="651875" cy="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4">
            <a:alphaModFix/>
          </a:blip>
          <a:srcRect b="10414" l="22818" r="22236" t="13232"/>
          <a:stretch/>
        </p:blipFill>
        <p:spPr>
          <a:xfrm>
            <a:off x="5605200" y="3233623"/>
            <a:ext cx="651875" cy="90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2434075" y="402100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697575" y="647025"/>
            <a:ext cx="1599300" cy="1023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Capacitive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26550" y="3389550"/>
            <a:ext cx="1599300" cy="10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FacePoint Image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675575" y="1755450"/>
            <a:ext cx="1418100" cy="1023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REGRESSOR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6" name="Google Shape;86;p14"/>
          <p:cNvCxnSpPr>
            <a:stCxn id="83" idx="2"/>
            <a:endCxn id="85" idx="1"/>
          </p:cNvCxnSpPr>
          <p:nvPr/>
        </p:nvCxnSpPr>
        <p:spPr>
          <a:xfrm flipH="1" rot="-5400000">
            <a:off x="3787925" y="1379325"/>
            <a:ext cx="597000" cy="1178400"/>
          </a:xfrm>
          <a:prstGeom prst="bentConnector2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4"/>
          <p:cNvSpPr txBox="1"/>
          <p:nvPr/>
        </p:nvSpPr>
        <p:spPr>
          <a:xfrm>
            <a:off x="2621375" y="353925"/>
            <a:ext cx="20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Capacitive_Proc.ipynb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4599375" y="1448600"/>
            <a:ext cx="33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</a:t>
            </a:r>
            <a:r>
              <a:rPr b="1" lang="es" sz="1200">
                <a:solidFill>
                  <a:srgbClr val="073763"/>
                </a:solidFill>
              </a:rPr>
              <a:t>EncoderRegressor_Implementation</a:t>
            </a:r>
            <a:r>
              <a:rPr b="1" lang="es" sz="1200">
                <a:solidFill>
                  <a:srgbClr val="073763"/>
                </a:solidFill>
              </a:rPr>
              <a:t>.ipynb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4989388" y="735538"/>
            <a:ext cx="29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accent6"/>
                </a:highlight>
              </a:rPr>
              <a:t>REGRESSOR TRAINING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748575" y="3389550"/>
            <a:ext cx="1418100" cy="102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ENCODER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514625" y="3700950"/>
            <a:ext cx="3666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V</a:t>
            </a:r>
            <a:endParaRPr/>
          </a:p>
        </p:txBody>
      </p:sp>
      <p:cxnSp>
        <p:nvCxnSpPr>
          <p:cNvPr id="92" name="Google Shape;92;p14"/>
          <p:cNvCxnSpPr>
            <a:stCxn id="90" idx="3"/>
            <a:endCxn id="91" idx="1"/>
          </p:cNvCxnSpPr>
          <p:nvPr/>
        </p:nvCxnSpPr>
        <p:spPr>
          <a:xfrm>
            <a:off x="4166675" y="390105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4163725" y="3146850"/>
            <a:ext cx="11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Compressed Dimension</a:t>
            </a:r>
            <a:endParaRPr i="1" sz="1200"/>
          </a:p>
        </p:txBody>
      </p:sp>
      <p:sp>
        <p:nvSpPr>
          <p:cNvPr id="94" name="Google Shape;94;p14"/>
          <p:cNvSpPr txBox="1"/>
          <p:nvPr/>
        </p:nvSpPr>
        <p:spPr>
          <a:xfrm>
            <a:off x="452875" y="4403250"/>
            <a:ext cx="21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Only recordings with FaceShield for the Regressor.</a:t>
            </a:r>
            <a:endParaRPr i="1" sz="1200"/>
          </a:p>
        </p:txBody>
      </p:sp>
      <p:cxnSp>
        <p:nvCxnSpPr>
          <p:cNvPr id="95" name="Google Shape;95;p14"/>
          <p:cNvCxnSpPr>
            <a:stCxn id="84" idx="3"/>
            <a:endCxn id="90" idx="1"/>
          </p:cNvCxnSpPr>
          <p:nvPr/>
        </p:nvCxnSpPr>
        <p:spPr>
          <a:xfrm>
            <a:off x="2125850" y="3901050"/>
            <a:ext cx="6228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4"/>
          <p:cNvSpPr txBox="1"/>
          <p:nvPr/>
        </p:nvSpPr>
        <p:spPr>
          <a:xfrm>
            <a:off x="2672375" y="4412550"/>
            <a:ext cx="22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Load Encoder from the previous trained autoencoder.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869925" y="2130758"/>
            <a:ext cx="3165425" cy="1819525"/>
          </a:xfrm>
          <a:custGeom>
            <a:rect b="b" l="l" r="r" t="t"/>
            <a:pathLst>
              <a:path extrusionOk="0" h="72781" w="126617">
                <a:moveTo>
                  <a:pt x="0" y="71562"/>
                </a:moveTo>
                <a:cubicBezTo>
                  <a:pt x="22939" y="73855"/>
                  <a:pt x="46103" y="72138"/>
                  <a:pt x="69156" y="72138"/>
                </a:cubicBezTo>
                <a:cubicBezTo>
                  <a:pt x="80505" y="72138"/>
                  <a:pt x="92209" y="73395"/>
                  <a:pt x="103158" y="70409"/>
                </a:cubicBezTo>
                <a:cubicBezTo>
                  <a:pt x="112856" y="67764"/>
                  <a:pt x="122044" y="58838"/>
                  <a:pt x="124481" y="49086"/>
                </a:cubicBezTo>
                <a:cubicBezTo>
                  <a:pt x="127346" y="37620"/>
                  <a:pt x="128228" y="22289"/>
                  <a:pt x="119871" y="13932"/>
                </a:cubicBezTo>
                <a:cubicBezTo>
                  <a:pt x="117319" y="11380"/>
                  <a:pt x="113134" y="11234"/>
                  <a:pt x="110074" y="9321"/>
                </a:cubicBezTo>
                <a:cubicBezTo>
                  <a:pt x="92773" y="-1495"/>
                  <a:pt x="69966" y="100"/>
                  <a:pt x="49562" y="10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" y="686976"/>
            <a:ext cx="2565901" cy="94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446800" y="706900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81700" y="494625"/>
            <a:ext cx="1599300" cy="1023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Capacitive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688300" y="2060250"/>
            <a:ext cx="1418100" cy="1023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REGRESSOR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06" name="Google Shape;106;p15"/>
          <p:cNvCxnSpPr>
            <a:stCxn id="104" idx="2"/>
            <a:endCxn id="105" idx="1"/>
          </p:cNvCxnSpPr>
          <p:nvPr/>
        </p:nvCxnSpPr>
        <p:spPr>
          <a:xfrm flipH="1" rot="-5400000">
            <a:off x="1457750" y="1341225"/>
            <a:ext cx="1054200" cy="1407000"/>
          </a:xfrm>
          <a:prstGeom prst="bentConnector2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5"/>
          <p:cNvSpPr/>
          <p:nvPr/>
        </p:nvSpPr>
        <p:spPr>
          <a:xfrm>
            <a:off x="5168900" y="2060250"/>
            <a:ext cx="1418100" cy="102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DECODER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54350" y="2371650"/>
            <a:ext cx="3666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V</a:t>
            </a:r>
            <a:endParaRPr/>
          </a:p>
        </p:txBody>
      </p:sp>
      <p:cxnSp>
        <p:nvCxnSpPr>
          <p:cNvPr id="109" name="Google Shape;109;p15"/>
          <p:cNvCxnSpPr>
            <a:stCxn id="105" idx="3"/>
            <a:endCxn id="108" idx="1"/>
          </p:cNvCxnSpPr>
          <p:nvPr/>
        </p:nvCxnSpPr>
        <p:spPr>
          <a:xfrm>
            <a:off x="4106400" y="257175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8" idx="3"/>
            <a:endCxn id="107" idx="1"/>
          </p:cNvCxnSpPr>
          <p:nvPr/>
        </p:nvCxnSpPr>
        <p:spPr>
          <a:xfrm>
            <a:off x="4820950" y="257175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 txBox="1"/>
          <p:nvPr/>
        </p:nvSpPr>
        <p:spPr>
          <a:xfrm>
            <a:off x="4082950" y="2771850"/>
            <a:ext cx="11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Compressed Dimension</a:t>
            </a:r>
            <a:endParaRPr i="1" sz="1200"/>
          </a:p>
        </p:txBody>
      </p:sp>
      <p:sp>
        <p:nvSpPr>
          <p:cNvPr id="112" name="Google Shape;112;p15"/>
          <p:cNvSpPr txBox="1"/>
          <p:nvPr/>
        </p:nvSpPr>
        <p:spPr>
          <a:xfrm>
            <a:off x="5678375" y="1011900"/>
            <a:ext cx="22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accent6"/>
                </a:highlight>
              </a:rPr>
              <a:t>COMPLETE SYSTEM</a:t>
            </a:r>
            <a:endParaRPr b="1">
              <a:highlight>
                <a:schemeClr val="accent6"/>
              </a:highlight>
            </a:endParaRPr>
          </a:p>
        </p:txBody>
      </p:sp>
      <p:cxnSp>
        <p:nvCxnSpPr>
          <p:cNvPr id="113" name="Google Shape;113;p15"/>
          <p:cNvCxnSpPr>
            <a:stCxn id="107" idx="3"/>
            <a:endCxn id="114" idx="1"/>
          </p:cNvCxnSpPr>
          <p:nvPr/>
        </p:nvCxnSpPr>
        <p:spPr>
          <a:xfrm>
            <a:off x="6587000" y="2571750"/>
            <a:ext cx="818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5"/>
          <p:cNvCxnSpPr>
            <a:endCxn id="116" idx="1"/>
          </p:cNvCxnSpPr>
          <p:nvPr/>
        </p:nvCxnSpPr>
        <p:spPr>
          <a:xfrm>
            <a:off x="6944600" y="2579900"/>
            <a:ext cx="14400" cy="1018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5"/>
          <p:cNvSpPr/>
          <p:nvPr/>
        </p:nvSpPr>
        <p:spPr>
          <a:xfrm rot="5400000">
            <a:off x="6775700" y="3398600"/>
            <a:ext cx="366600" cy="400200"/>
          </a:xfrm>
          <a:prstGeom prst="flowChartCollate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688350" y="3791475"/>
            <a:ext cx="1599300" cy="10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FacePoint Image Data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18" name="Google Shape;118;p15"/>
          <p:cNvCxnSpPr>
            <a:stCxn id="117" idx="3"/>
            <a:endCxn id="116" idx="2"/>
          </p:cNvCxnSpPr>
          <p:nvPr/>
        </p:nvCxnSpPr>
        <p:spPr>
          <a:xfrm flipH="1" rot="10800000">
            <a:off x="4287650" y="3598575"/>
            <a:ext cx="2471400" cy="704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15"/>
          <p:cNvCxnSpPr>
            <a:endCxn id="120" idx="1"/>
          </p:cNvCxnSpPr>
          <p:nvPr/>
        </p:nvCxnSpPr>
        <p:spPr>
          <a:xfrm>
            <a:off x="7159025" y="3598275"/>
            <a:ext cx="674700" cy="521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5"/>
          <p:cNvSpPr/>
          <p:nvPr/>
        </p:nvSpPr>
        <p:spPr>
          <a:xfrm>
            <a:off x="7833725" y="3936375"/>
            <a:ext cx="666900" cy="366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RMSE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8976" l="21494" r="19567" t="9042"/>
          <a:stretch/>
        </p:blipFill>
        <p:spPr>
          <a:xfrm>
            <a:off x="7497100" y="1826575"/>
            <a:ext cx="1024025" cy="142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01" y="468298"/>
            <a:ext cx="2926500" cy="1075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688350" y="1707225"/>
            <a:ext cx="33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</a:rPr>
              <a:t>- </a:t>
            </a:r>
            <a:r>
              <a:rPr b="1" lang="es" sz="1200">
                <a:solidFill>
                  <a:srgbClr val="073763"/>
                </a:solidFill>
              </a:rPr>
              <a:t>CompleteSystem.</a:t>
            </a:r>
            <a:r>
              <a:rPr b="1" lang="es" sz="1200">
                <a:solidFill>
                  <a:srgbClr val="073763"/>
                </a:solidFill>
              </a:rPr>
              <a:t>ipynb</a:t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5">
            <a:alphaModFix/>
          </a:blip>
          <a:srcRect b="10414" l="22818" r="22236" t="13232"/>
          <a:stretch/>
        </p:blipFill>
        <p:spPr>
          <a:xfrm>
            <a:off x="1537262" y="3598275"/>
            <a:ext cx="895188" cy="12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