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101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5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21067" y="1484477"/>
            <a:ext cx="510186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kern="0" spc="-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airquality.co</a:t>
            </a:r>
            <a:endParaRPr lang="en-US" sz="4050" dirty="0"/>
          </a:p>
        </p:txBody>
      </p:sp>
      <p:sp>
        <p:nvSpPr>
          <p:cNvPr id="7" name="Shape 4"/>
          <p:cNvSpPr/>
          <p:nvPr/>
        </p:nvSpPr>
        <p:spPr>
          <a:xfrm>
            <a:off x="4143375" y="2470314"/>
            <a:ext cx="857250" cy="28575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5"/>
          <p:cNvSpPr/>
          <p:nvPr/>
        </p:nvSpPr>
        <p:spPr>
          <a:xfrm>
            <a:off x="2021067" y="2713202"/>
            <a:ext cx="51018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Respiratory Risk Intelligence</a:t>
            </a:r>
            <a:endParaRPr lang="en-US" sz="2025" dirty="0"/>
          </a:p>
        </p:txBody>
      </p:sp>
      <p:sp>
        <p:nvSpPr>
          <p:cNvPr id="9" name="Text 6"/>
          <p:cNvSpPr/>
          <p:nvPr/>
        </p:nvSpPr>
        <p:spPr>
          <a:xfrm>
            <a:off x="2071688" y="3384714"/>
            <a:ext cx="5000625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Predicting Respiratory Health Risks Before They Strike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978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Freemium Growth Engine &amp; Customer Acquisition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571500" y="1214438"/>
            <a:ext cx="8001000" cy="1363005"/>
          </a:xfrm>
          <a:prstGeom prst="rect">
            <a:avLst/>
          </a:prstGeom>
          <a:solidFill>
            <a:srgbClr val="06B6D4">
              <a:alpha val="1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" name="Text 2"/>
          <p:cNvSpPr/>
          <p:nvPr/>
        </p:nvSpPr>
        <p:spPr>
          <a:xfrm>
            <a:off x="892969" y="1464469"/>
            <a:ext cx="735806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Freemium Model Creates Powerful Network Effects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892969" y="1893094"/>
            <a:ext cx="7358063" cy="4343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100,000 free users provide real-time risk data for single locations, driving 5-10% conversion to paid tiers while creating powerful network effects for validation and accuracy improvements </a:t>
            </a:r>
            <a:endParaRPr lang="en-US" sz="994" dirty="0"/>
          </a:p>
        </p:txBody>
      </p:sp>
      <p:sp>
        <p:nvSpPr>
          <p:cNvPr id="7" name="Shape 4"/>
          <p:cNvSpPr/>
          <p:nvPr/>
        </p:nvSpPr>
        <p:spPr>
          <a:xfrm>
            <a:off x="571500" y="2863193"/>
            <a:ext cx="2500313" cy="153445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5"/>
          <p:cNvSpPr/>
          <p:nvPr/>
        </p:nvSpPr>
        <p:spPr>
          <a:xfrm>
            <a:off x="785813" y="3077505"/>
            <a:ext cx="2071688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100,000</a:t>
            </a:r>
            <a:endParaRPr lang="en-US" sz="2363" dirty="0"/>
          </a:p>
        </p:txBody>
      </p:sp>
      <p:sp>
        <p:nvSpPr>
          <p:cNvPr id="9" name="Text 6"/>
          <p:cNvSpPr/>
          <p:nvPr/>
        </p:nvSpPr>
        <p:spPr>
          <a:xfrm>
            <a:off x="785813" y="3613286"/>
            <a:ext cx="20716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Free Users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85813" y="3863318"/>
            <a:ext cx="20716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Building awareness and validating forecasts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3321844" y="2863193"/>
            <a:ext cx="2500313" cy="153445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9"/>
          <p:cNvSpPr/>
          <p:nvPr/>
        </p:nvSpPr>
        <p:spPr>
          <a:xfrm>
            <a:off x="3536156" y="3077505"/>
            <a:ext cx="2071688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5-10%</a:t>
            </a:r>
            <a:endParaRPr lang="en-US" sz="2363" dirty="0"/>
          </a:p>
        </p:txBody>
      </p:sp>
      <p:sp>
        <p:nvSpPr>
          <p:cNvPr id="13" name="Text 10"/>
          <p:cNvSpPr/>
          <p:nvPr/>
        </p:nvSpPr>
        <p:spPr>
          <a:xfrm>
            <a:off x="3536156" y="3613286"/>
            <a:ext cx="20716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Conversion Rate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3536156" y="3863318"/>
            <a:ext cx="20716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Free to paid tier conversion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6072188" y="2863193"/>
            <a:ext cx="2500313" cy="153445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3"/>
          <p:cNvSpPr/>
          <p:nvPr/>
        </p:nvSpPr>
        <p:spPr>
          <a:xfrm>
            <a:off x="6286500" y="3077505"/>
            <a:ext cx="2071688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27,000</a:t>
            </a:r>
            <a:endParaRPr lang="en-US" sz="2363" dirty="0"/>
          </a:p>
        </p:txBody>
      </p:sp>
      <p:sp>
        <p:nvSpPr>
          <p:cNvPr id="17" name="Text 14"/>
          <p:cNvSpPr/>
          <p:nvPr/>
        </p:nvSpPr>
        <p:spPr>
          <a:xfrm>
            <a:off x="6286500" y="3613286"/>
            <a:ext cx="20716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Paid Subscribers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6286500" y="3863318"/>
            <a:ext cx="20716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by Year 3 across all B2C tiers</a:t>
            </a:r>
            <a:endParaRPr lang="en-US" sz="837" dirty="0"/>
          </a:p>
        </p:txBody>
      </p:sp>
      <p:sp>
        <p:nvSpPr>
          <p:cNvPr id="19" name="Shape 16"/>
          <p:cNvSpPr/>
          <p:nvPr/>
        </p:nvSpPr>
        <p:spPr>
          <a:xfrm>
            <a:off x="571500" y="4683398"/>
            <a:ext cx="8001000" cy="885825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0" name="Text 17"/>
          <p:cNvSpPr/>
          <p:nvPr/>
        </p:nvSpPr>
        <p:spPr>
          <a:xfrm>
            <a:off x="922744" y="4913784"/>
            <a:ext cx="26751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and government contracts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3597939" y="4913784"/>
            <a:ext cx="462329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provide diversified revenue stability, reducing dependence on any 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142260" y="5142384"/>
            <a:ext cx="27212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customer segment and creating 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4863471" y="5142384"/>
            <a:ext cx="21382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predictable recurring revenue</a:t>
            </a:r>
            <a:endParaRPr lang="en-US" sz="104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Growth Trajectory</a:t>
            </a:r>
            <a:endParaRPr lang="en-US" sz="2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78719"/>
            <a:ext cx="4757738" cy="357187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5543550" y="1428750"/>
            <a:ext cx="3171825" cy="3071813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6" name="Text 2"/>
          <p:cNvSpPr/>
          <p:nvPr/>
        </p:nvSpPr>
        <p:spPr>
          <a:xfrm>
            <a:off x="5793581" y="1678781"/>
            <a:ext cx="2671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1 Revenue Breakdown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793581" y="2000250"/>
            <a:ext cx="2671763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$2.25M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5793581" y="2714625"/>
            <a:ext cx="108811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B2C Subscriptions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8013223" y="2714625"/>
            <a:ext cx="45212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$1.08M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5793581" y="3114675"/>
            <a:ext cx="6225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8085748" y="3114675"/>
            <a:ext cx="37959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$696K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5793581" y="3514725"/>
            <a:ext cx="75790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Government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8085748" y="3514725"/>
            <a:ext cx="37959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$200K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5793581" y="3914775"/>
            <a:ext cx="91504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API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8085748" y="3914775"/>
            <a:ext cx="37959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$220K</a:t>
            </a:r>
            <a:endParaRPr lang="en-US" sz="9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157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Projections: Unit Economics &amp; Targets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571500" y="1214438"/>
            <a:ext cx="8001000" cy="2275284"/>
          </a:xfrm>
          <a:prstGeom prst="rect">
            <a:avLst/>
          </a:prstGeom>
          <a:solidFill>
            <a:srgbClr val="06B6D4">
              <a:alpha val="12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" name="Text 2"/>
          <p:cNvSpPr/>
          <p:nvPr/>
        </p:nvSpPr>
        <p:spPr>
          <a:xfrm>
            <a:off x="928688" y="1500188"/>
            <a:ext cx="72866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 Revenue Target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928688" y="1807369"/>
            <a:ext cx="7286625" cy="6000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$20.3M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928688" y="2621756"/>
            <a:ext cx="166092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$7.2M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928688" y="3021806"/>
            <a:ext cx="1660922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B2C Subscriptions</a:t>
            </a:r>
            <a:endParaRPr lang="en-US" sz="889" dirty="0"/>
          </a:p>
        </p:txBody>
      </p:sp>
      <p:sp>
        <p:nvSpPr>
          <p:cNvPr id="9" name="Text 6"/>
          <p:cNvSpPr/>
          <p:nvPr/>
        </p:nvSpPr>
        <p:spPr>
          <a:xfrm>
            <a:off x="2803922" y="2621756"/>
            <a:ext cx="166092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$9.6M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03922" y="3021806"/>
            <a:ext cx="1660922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4679156" y="2621756"/>
            <a:ext cx="166092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$2M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679156" y="3021806"/>
            <a:ext cx="1660922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Government</a:t>
            </a:r>
            <a:endParaRPr lang="en-US" sz="889" dirty="0"/>
          </a:p>
        </p:txBody>
      </p:sp>
      <p:sp>
        <p:nvSpPr>
          <p:cNvPr id="13" name="Text 10"/>
          <p:cNvSpPr/>
          <p:nvPr/>
        </p:nvSpPr>
        <p:spPr>
          <a:xfrm>
            <a:off x="6554391" y="2621756"/>
            <a:ext cx="166092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$1.8M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6554391" y="3021806"/>
            <a:ext cx="1660922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API</a:t>
            </a:r>
            <a:endParaRPr lang="en-US" sz="889" dirty="0"/>
          </a:p>
        </p:txBody>
      </p:sp>
      <p:sp>
        <p:nvSpPr>
          <p:cNvPr id="15" name="Shape 12"/>
          <p:cNvSpPr/>
          <p:nvPr/>
        </p:nvSpPr>
        <p:spPr>
          <a:xfrm>
            <a:off x="571500" y="3775472"/>
            <a:ext cx="3857625" cy="181161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3"/>
          <p:cNvSpPr/>
          <p:nvPr/>
        </p:nvSpPr>
        <p:spPr>
          <a:xfrm>
            <a:off x="821531" y="4025503"/>
            <a:ext cx="33575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 Economics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821531" y="4389834"/>
            <a:ext cx="3357563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&gt;10:1</a:t>
            </a:r>
            <a:endParaRPr lang="en-US" sz="2363" dirty="0"/>
          </a:p>
        </p:txBody>
      </p:sp>
      <p:sp>
        <p:nvSpPr>
          <p:cNvPr id="18" name="Text 15"/>
          <p:cNvSpPr/>
          <p:nvPr/>
        </p:nvSpPr>
        <p:spPr>
          <a:xfrm>
            <a:off x="821531" y="4925616"/>
            <a:ext cx="3357563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LTV:CAC ratio demonstrating sustainable growth and strong profitability potential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4714875" y="3775472"/>
            <a:ext cx="3857625" cy="181161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0" name="Text 17"/>
          <p:cNvSpPr/>
          <p:nvPr/>
        </p:nvSpPr>
        <p:spPr>
          <a:xfrm>
            <a:off x="4964906" y="4025503"/>
            <a:ext cx="33575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5 Target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964906" y="4389834"/>
            <a:ext cx="3357563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$60M+</a:t>
            </a:r>
            <a:endParaRPr lang="en-US" sz="2363" dirty="0"/>
          </a:p>
        </p:txBody>
      </p:sp>
      <p:sp>
        <p:nvSpPr>
          <p:cNvPr id="22" name="Text 19"/>
          <p:cNvSpPr/>
          <p:nvPr/>
        </p:nvSpPr>
        <p:spPr>
          <a:xfrm>
            <a:off x="4964906" y="4925616"/>
            <a:ext cx="3357563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geographic expansion to US, Europe, and additional Southeast Asian countries</a:t>
            </a:r>
            <a:endParaRPr lang="en-US" sz="942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935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Phased Geographic Expansion Strategy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964406"/>
            <a:ext cx="20002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2363" dirty="0"/>
          </a:p>
        </p:txBody>
      </p:sp>
      <p:sp>
        <p:nvSpPr>
          <p:cNvPr id="5" name="Text 2"/>
          <p:cNvSpPr/>
          <p:nvPr/>
        </p:nvSpPr>
        <p:spPr>
          <a:xfrm>
            <a:off x="428625" y="1321594"/>
            <a:ext cx="2000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Australia Launch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28625" y="1621631"/>
            <a:ext cx="2000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Months 1-6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2678906" y="964406"/>
            <a:ext cx="6036469" cy="814388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5"/>
          <p:cNvSpPr/>
          <p:nvPr/>
        </p:nvSpPr>
        <p:spPr>
          <a:xfrm>
            <a:off x="2857500" y="1092994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857500" y="1307306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1,000 paid subscribers, 10,000 free users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86438" y="1092994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Channels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86438" y="1307306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ads, partnerships with Asthma Australia, Lung Foundation Australia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428625" y="1957388"/>
            <a:ext cx="20002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2363" dirty="0"/>
          </a:p>
        </p:txBody>
      </p:sp>
      <p:sp>
        <p:nvSpPr>
          <p:cNvPr id="13" name="Text 10"/>
          <p:cNvSpPr/>
          <p:nvPr/>
        </p:nvSpPr>
        <p:spPr>
          <a:xfrm>
            <a:off x="428625" y="2314575"/>
            <a:ext cx="20002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&amp; Government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28625" y="2871788"/>
            <a:ext cx="2000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Months 7-12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678906" y="1957388"/>
            <a:ext cx="6036469" cy="814388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3"/>
          <p:cNvSpPr/>
          <p:nvPr/>
        </p:nvSpPr>
        <p:spPr>
          <a:xfrm>
            <a:off x="2857500" y="2085975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857500" y="2300288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 enterprise clients, 1-2 government contracts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5786438" y="2085975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Channels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5786438" y="2300288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sales to corporations (ESG focus), state health department RFPs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428625" y="3207544"/>
            <a:ext cx="20002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2363" dirty="0"/>
          </a:p>
        </p:txBody>
      </p:sp>
      <p:sp>
        <p:nvSpPr>
          <p:cNvPr id="21" name="Text 18"/>
          <p:cNvSpPr/>
          <p:nvPr/>
        </p:nvSpPr>
        <p:spPr>
          <a:xfrm>
            <a:off x="428625" y="3564731"/>
            <a:ext cx="20002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Southeast Asia Expansion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428625" y="4121944"/>
            <a:ext cx="2000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2</a:t>
            </a:r>
            <a:endParaRPr lang="en-US" sz="942" dirty="0"/>
          </a:p>
        </p:txBody>
      </p:sp>
      <p:sp>
        <p:nvSpPr>
          <p:cNvPr id="23" name="Shape 20"/>
          <p:cNvSpPr/>
          <p:nvPr/>
        </p:nvSpPr>
        <p:spPr>
          <a:xfrm>
            <a:off x="2678906" y="3207544"/>
            <a:ext cx="6036469" cy="814388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4" name="Text 21"/>
          <p:cNvSpPr/>
          <p:nvPr/>
        </p:nvSpPr>
        <p:spPr>
          <a:xfrm>
            <a:off x="2857500" y="3336131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Markets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857500" y="3550444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Thailand, Singapore, Malaysia (tropical year-round transmission)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5786438" y="3336131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Localization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5786438" y="3550444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Thai language, local health partnerships, adjusted pricing ($4.99-7.99/month)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428625" y="4457700"/>
            <a:ext cx="20002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04</a:t>
            </a:r>
            <a:endParaRPr lang="en-US" sz="2363" dirty="0"/>
          </a:p>
        </p:txBody>
      </p:sp>
      <p:sp>
        <p:nvSpPr>
          <p:cNvPr id="29" name="Text 26"/>
          <p:cNvSpPr/>
          <p:nvPr/>
        </p:nvSpPr>
        <p:spPr>
          <a:xfrm>
            <a:off x="428625" y="4814888"/>
            <a:ext cx="2000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Expansion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428625" y="5114925"/>
            <a:ext cx="2000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3+</a:t>
            </a:r>
            <a:endParaRPr lang="en-US" sz="942" dirty="0"/>
          </a:p>
        </p:txBody>
      </p:sp>
      <p:sp>
        <p:nvSpPr>
          <p:cNvPr id="31" name="Shape 28"/>
          <p:cNvSpPr/>
          <p:nvPr/>
        </p:nvSpPr>
        <p:spPr>
          <a:xfrm>
            <a:off x="2678906" y="4457700"/>
            <a:ext cx="6036469" cy="814388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32" name="Text 29"/>
          <p:cNvSpPr/>
          <p:nvPr/>
        </p:nvSpPr>
        <p:spPr>
          <a:xfrm>
            <a:off x="2857500" y="4586288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Markets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2857500" y="4800600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 ($87B ILI burden), Europe, Japan with multinational employers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5786438" y="4586288"/>
            <a:ext cx="275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Partnerships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5786438" y="4800600"/>
            <a:ext cx="2750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health insurers, NIH, WHO, international universities</a:t>
            </a:r>
            <a:endParaRPr lang="en-US" sz="83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992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&amp; ROI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214438"/>
            <a:ext cx="8286750" cy="1857375"/>
          </a:xfrm>
          <a:prstGeom prst="rect">
            <a:avLst/>
          </a:prstGeom>
          <a:solidFill>
            <a:srgbClr val="06B6D4">
              <a:alpha val="12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" name="Text 2"/>
          <p:cNvSpPr/>
          <p:nvPr/>
        </p:nvSpPr>
        <p:spPr>
          <a:xfrm>
            <a:off x="750094" y="1535906"/>
            <a:ext cx="76438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Early Warnings Enable Measurable Global Impact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586819" y="1971675"/>
            <a:ext cx="1625371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15-30%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2501959" y="2536031"/>
            <a:ext cx="179509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Hospitalization Reduction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868549" y="1971675"/>
            <a:ext cx="1773492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$25-50B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4911830" y="2536031"/>
            <a:ext cx="168693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Savings Potential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428625" y="3429000"/>
            <a:ext cx="4000500" cy="1841636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1" name="Text 8"/>
          <p:cNvSpPr/>
          <p:nvPr/>
        </p:nvSpPr>
        <p:spPr>
          <a:xfrm>
            <a:off x="714375" y="3820483"/>
            <a:ext cx="34290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 Hospitalizations</a:t>
            </a:r>
            <a:endParaRPr lang="en-US" sz="1463" dirty="0"/>
          </a:p>
        </p:txBody>
      </p:sp>
      <p:sp>
        <p:nvSpPr>
          <p:cNvPr id="12" name="Text 9"/>
          <p:cNvSpPr/>
          <p:nvPr/>
        </p:nvSpPr>
        <p:spPr>
          <a:xfrm>
            <a:off x="714375" y="4227677"/>
            <a:ext cx="3429000" cy="6514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Forecasting allows at-risk individuals to take precautions during high-risk periods, reducing emergency department visits and acute care costs</a:t>
            </a:r>
            <a:endParaRPr lang="en-US" sz="994" dirty="0"/>
          </a:p>
        </p:txBody>
      </p:sp>
      <p:sp>
        <p:nvSpPr>
          <p:cNvPr id="13" name="Shape 10"/>
          <p:cNvSpPr/>
          <p:nvPr/>
        </p:nvSpPr>
        <p:spPr>
          <a:xfrm>
            <a:off x="4714875" y="3429000"/>
            <a:ext cx="4000500" cy="1841636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4" name="Text 11"/>
          <p:cNvSpPr/>
          <p:nvPr/>
        </p:nvSpPr>
        <p:spPr>
          <a:xfrm>
            <a:off x="5000625" y="3714750"/>
            <a:ext cx="34290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 Lost Productivity</a:t>
            </a:r>
            <a:endParaRPr lang="en-US" sz="1463" dirty="0"/>
          </a:p>
        </p:txBody>
      </p:sp>
      <p:sp>
        <p:nvSpPr>
          <p:cNvPr id="15" name="Text 12"/>
          <p:cNvSpPr/>
          <p:nvPr/>
        </p:nvSpPr>
        <p:spPr>
          <a:xfrm>
            <a:off x="5000625" y="4121944"/>
            <a:ext cx="34290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1+ Billion Work Days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5000625" y="4550569"/>
            <a:ext cx="3429000" cy="4343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Address global missed work days from respiratory illnesses through proactive planning and prevention</a:t>
            </a:r>
            <a:endParaRPr lang="en-US" sz="994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435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&amp; ROI: Humanitarian &amp; Long-Term Value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214438"/>
            <a:ext cx="4000500" cy="1725885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" name="Text 2"/>
          <p:cNvSpPr/>
          <p:nvPr/>
        </p:nvSpPr>
        <p:spPr>
          <a:xfrm>
            <a:off x="678656" y="1464469"/>
            <a:ext cx="3500438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Lives Saved</a:t>
            </a:r>
            <a:endParaRPr lang="en-US" sz="1463" dirty="0"/>
          </a:p>
        </p:txBody>
      </p:sp>
      <p:sp>
        <p:nvSpPr>
          <p:cNvPr id="6" name="Text 3"/>
          <p:cNvSpPr/>
          <p:nvPr/>
        </p:nvSpPr>
        <p:spPr>
          <a:xfrm>
            <a:off x="678656" y="1850231"/>
            <a:ext cx="350043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461,000 Annual Deaths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78656" y="2278856"/>
            <a:ext cx="3500438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asthma deaths represent preventable tragedies that early warning systems can help avoid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4714875" y="1214438"/>
            <a:ext cx="4000500" cy="1725885"/>
          </a:xfrm>
          <a:prstGeom prst="rect">
            <a:avLst/>
          </a:prstGeom>
          <a:solidFill>
            <a:srgbClr val="FFFFFF">
              <a:alpha val="3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9" name="Text 6"/>
          <p:cNvSpPr/>
          <p:nvPr/>
        </p:nvSpPr>
        <p:spPr>
          <a:xfrm>
            <a:off x="4964906" y="1575922"/>
            <a:ext cx="3500438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Climate Adaptation</a:t>
            </a:r>
            <a:endParaRPr lang="en-US" sz="1463" dirty="0"/>
          </a:p>
        </p:txBody>
      </p:sp>
      <p:sp>
        <p:nvSpPr>
          <p:cNvPr id="10" name="Text 7"/>
          <p:cNvSpPr/>
          <p:nvPr/>
        </p:nvSpPr>
        <p:spPr>
          <a:xfrm>
            <a:off x="4964906" y="1961685"/>
            <a:ext cx="3500438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population health resilience as climate change affects respiratory disease patterns and air quality globally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428625" y="3261792"/>
            <a:ext cx="8286750" cy="2053103"/>
          </a:xfrm>
          <a:prstGeom prst="rect">
            <a:avLst/>
          </a:prstGeom>
          <a:solidFill>
            <a:srgbClr val="06B6D4">
              <a:alpha val="12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9"/>
          <p:cNvSpPr/>
          <p:nvPr/>
        </p:nvSpPr>
        <p:spPr>
          <a:xfrm>
            <a:off x="750094" y="3511823"/>
            <a:ext cx="764381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Quantified ROI for Enterprise Clients</a:t>
            </a:r>
            <a:endParaRPr lang="en-US" sz="1463" dirty="0"/>
          </a:p>
        </p:txBody>
      </p:sp>
      <p:sp>
        <p:nvSpPr>
          <p:cNvPr id="13" name="Text 10"/>
          <p:cNvSpPr/>
          <p:nvPr/>
        </p:nvSpPr>
        <p:spPr>
          <a:xfrm>
            <a:off x="750094" y="3933304"/>
            <a:ext cx="7643813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Cost savings calculator quantifies value from prevented hospitalizations, enabling enterprise clients to measure direct financial impact and demonstrate return on investment 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816899" y="4579813"/>
            <a:ext cx="21308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Immediate economic value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2947718" y="4579813"/>
            <a:ext cx="394510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reduced healthcare costs combined with 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6892826" y="4579813"/>
            <a:ext cx="14342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long-term societal </a:t>
            </a:r>
            <a:endParaRPr lang="en-US" sz="1238" dirty="0"/>
          </a:p>
        </p:txBody>
      </p:sp>
      <p:sp>
        <p:nvSpPr>
          <p:cNvPr id="17" name="Text 14"/>
          <p:cNvSpPr/>
          <p:nvPr/>
        </p:nvSpPr>
        <p:spPr>
          <a:xfrm>
            <a:off x="2630770" y="4831268"/>
            <a:ext cx="545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</a:t>
            </a:r>
            <a:endParaRPr lang="en-US" sz="1238" dirty="0"/>
          </a:p>
        </p:txBody>
      </p:sp>
      <p:sp>
        <p:nvSpPr>
          <p:cNvPr id="18" name="Text 15"/>
          <p:cNvSpPr/>
          <p:nvPr/>
        </p:nvSpPr>
        <p:spPr>
          <a:xfrm>
            <a:off x="3176457" y="4831268"/>
            <a:ext cx="33367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lives saved and climate resilience </a:t>
            </a:r>
            <a:endParaRPr lang="en-US" sz="1238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9572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21469"/>
            <a:ext cx="8286750" cy="4071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1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&amp; Expertise</a:t>
            </a:r>
            <a:endParaRPr lang="en-US" sz="2138" dirty="0"/>
          </a:p>
        </p:txBody>
      </p:sp>
      <p:sp>
        <p:nvSpPr>
          <p:cNvPr id="4" name="Text 1"/>
          <p:cNvSpPr/>
          <p:nvPr/>
        </p:nvSpPr>
        <p:spPr>
          <a:xfrm>
            <a:off x="428625" y="978694"/>
            <a:ext cx="8286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kern="0" spc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Founder &amp; Core Team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28625" y="1300163"/>
            <a:ext cx="2643188" cy="179163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6" name="Shape 3"/>
          <p:cNvSpPr/>
          <p:nvPr/>
        </p:nvSpPr>
        <p:spPr>
          <a:xfrm>
            <a:off x="428625" y="1300163"/>
            <a:ext cx="42863" cy="179163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7" name="Shape 4"/>
          <p:cNvSpPr/>
          <p:nvPr/>
        </p:nvSpPr>
        <p:spPr>
          <a:xfrm>
            <a:off x="585788" y="1457325"/>
            <a:ext cx="314325" cy="314325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0" y="1535906"/>
            <a:ext cx="122253" cy="1571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07269" y="1457325"/>
            <a:ext cx="1907381" cy="1628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 Cameron Jones, PhD</a:t>
            </a:r>
            <a:endParaRPr lang="en-US" sz="994" dirty="0"/>
          </a:p>
        </p:txBody>
      </p:sp>
      <p:sp>
        <p:nvSpPr>
          <p:cNvPr id="10" name="Text 6"/>
          <p:cNvSpPr/>
          <p:nvPr/>
        </p:nvSpPr>
        <p:spPr>
          <a:xfrm>
            <a:off x="1007269" y="1648755"/>
            <a:ext cx="19073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Founder/CEO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1007269" y="1827349"/>
            <a:ext cx="544209" cy="228600"/>
          </a:xfrm>
          <a:prstGeom prst="rect">
            <a:avLst/>
          </a:prstGeom>
          <a:solidFill>
            <a:srgbClr val="06B6D4">
              <a:alpha val="2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8"/>
          <p:cNvSpPr/>
          <p:nvPr/>
        </p:nvSpPr>
        <p:spPr>
          <a:xfrm>
            <a:off x="1007269" y="1827349"/>
            <a:ext cx="544209" cy="228600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50-60%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585788" y="2163105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core IP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585788" y="2355986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Academic paper author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585788" y="2548868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Conference presenter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585788" y="2741749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90%+ of codebase</a:t>
            </a:r>
            <a:endParaRPr lang="en-US" sz="732" dirty="0"/>
          </a:p>
        </p:txBody>
      </p:sp>
      <p:sp>
        <p:nvSpPr>
          <p:cNvPr id="17" name="Shape 13"/>
          <p:cNvSpPr/>
          <p:nvPr/>
        </p:nvSpPr>
        <p:spPr>
          <a:xfrm>
            <a:off x="3250406" y="1300163"/>
            <a:ext cx="2643188" cy="1791630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8" name="Shape 14"/>
          <p:cNvSpPr/>
          <p:nvPr/>
        </p:nvSpPr>
        <p:spPr>
          <a:xfrm>
            <a:off x="3250406" y="1300163"/>
            <a:ext cx="28575" cy="179163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9" name="Shape 15"/>
          <p:cNvSpPr/>
          <p:nvPr/>
        </p:nvSpPr>
        <p:spPr>
          <a:xfrm>
            <a:off x="3407569" y="1457325"/>
            <a:ext cx="314325" cy="314325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91" y="1535906"/>
            <a:ext cx="122253" cy="157163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3829050" y="1457325"/>
            <a:ext cx="1907381" cy="1628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Meow Meow</a:t>
            </a:r>
            <a:endParaRPr lang="en-US" sz="994" dirty="0"/>
          </a:p>
        </p:txBody>
      </p:sp>
      <p:sp>
        <p:nvSpPr>
          <p:cNvPr id="22" name="Text 17"/>
          <p:cNvSpPr/>
          <p:nvPr/>
        </p:nvSpPr>
        <p:spPr>
          <a:xfrm>
            <a:off x="3829050" y="1648755"/>
            <a:ext cx="19073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Co-founder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3829050" y="1827349"/>
            <a:ext cx="478827" cy="228600"/>
          </a:xfrm>
          <a:prstGeom prst="rect">
            <a:avLst/>
          </a:prstGeom>
          <a:solidFill>
            <a:srgbClr val="06B6D4">
              <a:alpha val="2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4" name="Text 19"/>
          <p:cNvSpPr/>
          <p:nvPr/>
        </p:nvSpPr>
        <p:spPr>
          <a:xfrm>
            <a:off x="3829050" y="1827349"/>
            <a:ext cx="478827" cy="228600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5-10%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3407569" y="2163105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Pitch deck suggestions</a:t>
            </a:r>
            <a:endParaRPr lang="en-US" sz="732" dirty="0"/>
          </a:p>
        </p:txBody>
      </p:sp>
      <p:sp>
        <p:nvSpPr>
          <p:cNvPr id="26" name="Text 21"/>
          <p:cNvSpPr/>
          <p:nvPr/>
        </p:nvSpPr>
        <p:spPr>
          <a:xfrm>
            <a:off x="3407569" y="2355986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input</a:t>
            </a:r>
            <a:endParaRPr lang="en-US" sz="732" dirty="0"/>
          </a:p>
        </p:txBody>
      </p:sp>
      <p:sp>
        <p:nvSpPr>
          <p:cNvPr id="27" name="Shape 22"/>
          <p:cNvSpPr/>
          <p:nvPr/>
        </p:nvSpPr>
        <p:spPr>
          <a:xfrm>
            <a:off x="6072188" y="1300163"/>
            <a:ext cx="2643188" cy="1791630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8" name="Shape 23"/>
          <p:cNvSpPr/>
          <p:nvPr/>
        </p:nvSpPr>
        <p:spPr>
          <a:xfrm>
            <a:off x="6072188" y="1300163"/>
            <a:ext cx="28575" cy="179163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9" name="Shape 24"/>
          <p:cNvSpPr/>
          <p:nvPr/>
        </p:nvSpPr>
        <p:spPr>
          <a:xfrm>
            <a:off x="6229350" y="1457325"/>
            <a:ext cx="314325" cy="314325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3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372" y="1535906"/>
            <a:ext cx="122253" cy="157163"/>
          </a:xfrm>
          <a:prstGeom prst="rect">
            <a:avLst/>
          </a:prstGeom>
        </p:spPr>
      </p:pic>
      <p:sp>
        <p:nvSpPr>
          <p:cNvPr id="31" name="Text 25"/>
          <p:cNvSpPr/>
          <p:nvPr/>
        </p:nvSpPr>
        <p:spPr>
          <a:xfrm>
            <a:off x="6650831" y="1457325"/>
            <a:ext cx="1907381" cy="1628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Early Team</a:t>
            </a:r>
            <a:endParaRPr lang="en-US" sz="994" dirty="0"/>
          </a:p>
        </p:txBody>
      </p:sp>
      <p:sp>
        <p:nvSpPr>
          <p:cNvPr id="32" name="Text 26"/>
          <p:cNvSpPr/>
          <p:nvPr/>
        </p:nvSpPr>
        <p:spPr>
          <a:xfrm>
            <a:off x="6650831" y="1648755"/>
            <a:ext cx="19073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Contractors</a:t>
            </a:r>
            <a:endParaRPr lang="en-US" sz="732" dirty="0"/>
          </a:p>
        </p:txBody>
      </p:sp>
      <p:sp>
        <p:nvSpPr>
          <p:cNvPr id="33" name="Shape 27"/>
          <p:cNvSpPr/>
          <p:nvPr/>
        </p:nvSpPr>
        <p:spPr>
          <a:xfrm>
            <a:off x="6650831" y="1827349"/>
            <a:ext cx="413445" cy="228600"/>
          </a:xfrm>
          <a:prstGeom prst="rect">
            <a:avLst/>
          </a:prstGeom>
          <a:solidFill>
            <a:srgbClr val="06B6D4">
              <a:alpha val="2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34" name="Text 28"/>
          <p:cNvSpPr/>
          <p:nvPr/>
        </p:nvSpPr>
        <p:spPr>
          <a:xfrm>
            <a:off x="6650831" y="1827349"/>
            <a:ext cx="413445" cy="228600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3-8%</a:t>
            </a:r>
            <a:endParaRPr lang="en-US" sz="837" dirty="0"/>
          </a:p>
        </p:txBody>
      </p:sp>
      <p:sp>
        <p:nvSpPr>
          <p:cNvPr id="35" name="Text 29"/>
          <p:cNvSpPr/>
          <p:nvPr/>
        </p:nvSpPr>
        <p:spPr>
          <a:xfrm>
            <a:off x="6229350" y="2163105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Bhavya Raj (2-5%): 3 months research assistant</a:t>
            </a:r>
            <a:endParaRPr lang="en-US" sz="732" dirty="0"/>
          </a:p>
        </p:txBody>
      </p:sp>
      <p:sp>
        <p:nvSpPr>
          <p:cNvPr id="36" name="Text 30"/>
          <p:cNvSpPr/>
          <p:nvPr/>
        </p:nvSpPr>
        <p:spPr>
          <a:xfrm>
            <a:off x="6229350" y="2355986"/>
            <a:ext cx="2328863" cy="150019"/>
          </a:xfrm>
          <a:prstGeom prst="rect">
            <a:avLst/>
          </a:prstGeom>
          <a:noFill/>
          <a:ln/>
        </p:spPr>
        <p:txBody>
          <a:bodyPr wrap="none" lIns="136017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Divya Sharma (1-3%): Potential involvement</a:t>
            </a:r>
            <a:endParaRPr lang="en-US" sz="732" dirty="0"/>
          </a:p>
        </p:txBody>
      </p:sp>
      <p:sp>
        <p:nvSpPr>
          <p:cNvPr id="37" name="Shape 31"/>
          <p:cNvSpPr/>
          <p:nvPr/>
        </p:nvSpPr>
        <p:spPr>
          <a:xfrm>
            <a:off x="428625" y="3291818"/>
            <a:ext cx="8286750" cy="1335881"/>
          </a:xfrm>
          <a:prstGeom prst="rect">
            <a:avLst/>
          </a:prstGeom>
          <a:solidFill>
            <a:srgbClr val="FFFFFF">
              <a:alpha val="4000"/>
            </a:srgbClr>
          </a:solidFill>
          <a:ln w="99">
            <a:solidFill>
              <a:srgbClr val="06B6D4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38" name="Text 32"/>
          <p:cNvSpPr/>
          <p:nvPr/>
        </p:nvSpPr>
        <p:spPr>
          <a:xfrm>
            <a:off x="642938" y="3434693"/>
            <a:ext cx="78581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kern="0" spc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Advisory Board</a:t>
            </a:r>
            <a:endParaRPr lang="en-US" sz="1046" dirty="0"/>
          </a:p>
        </p:txBody>
      </p:sp>
      <p:sp>
        <p:nvSpPr>
          <p:cNvPr id="39" name="Shape 33"/>
          <p:cNvSpPr/>
          <p:nvPr/>
        </p:nvSpPr>
        <p:spPr>
          <a:xfrm>
            <a:off x="642938" y="3756161"/>
            <a:ext cx="1884164" cy="714375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0" name="Shape 34"/>
          <p:cNvSpPr/>
          <p:nvPr/>
        </p:nvSpPr>
        <p:spPr>
          <a:xfrm>
            <a:off x="642938" y="3756161"/>
            <a:ext cx="14288" cy="714375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1" name="Text 35"/>
          <p:cNvSpPr/>
          <p:nvPr/>
        </p:nvSpPr>
        <p:spPr>
          <a:xfrm>
            <a:off x="750094" y="3863318"/>
            <a:ext cx="16698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Aron Gingis</a:t>
            </a:r>
            <a:endParaRPr lang="en-US" sz="785" dirty="0"/>
          </a:p>
        </p:txBody>
      </p:sp>
      <p:sp>
        <p:nvSpPr>
          <p:cNvPr id="42" name="Text 36"/>
          <p:cNvSpPr/>
          <p:nvPr/>
        </p:nvSpPr>
        <p:spPr>
          <a:xfrm>
            <a:off x="750094" y="4052627"/>
            <a:ext cx="166985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Climate Science Advisor</a:t>
            </a:r>
            <a:endParaRPr lang="en-US" sz="680" dirty="0"/>
          </a:p>
        </p:txBody>
      </p:sp>
      <p:sp>
        <p:nvSpPr>
          <p:cNvPr id="43" name="Text 37"/>
          <p:cNvSpPr/>
          <p:nvPr/>
        </p:nvSpPr>
        <p:spPr>
          <a:xfrm>
            <a:off x="750094" y="4234793"/>
            <a:ext cx="16698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0.25-1% vesting</a:t>
            </a:r>
            <a:endParaRPr lang="en-US" sz="628" dirty="0"/>
          </a:p>
        </p:txBody>
      </p:sp>
      <p:sp>
        <p:nvSpPr>
          <p:cNvPr id="44" name="Shape 38"/>
          <p:cNvSpPr/>
          <p:nvPr/>
        </p:nvSpPr>
        <p:spPr>
          <a:xfrm>
            <a:off x="2634258" y="3756161"/>
            <a:ext cx="1884164" cy="714375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5" name="Shape 39"/>
          <p:cNvSpPr/>
          <p:nvPr/>
        </p:nvSpPr>
        <p:spPr>
          <a:xfrm>
            <a:off x="2634258" y="3756161"/>
            <a:ext cx="14288" cy="714375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6" name="Text 40"/>
          <p:cNvSpPr/>
          <p:nvPr/>
        </p:nvSpPr>
        <p:spPr>
          <a:xfrm>
            <a:off x="2741414" y="3863318"/>
            <a:ext cx="16698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 Heike Neumeister-Kemp</a:t>
            </a:r>
            <a:endParaRPr lang="en-US" sz="785" dirty="0"/>
          </a:p>
        </p:txBody>
      </p:sp>
      <p:sp>
        <p:nvSpPr>
          <p:cNvPr id="47" name="Text 41"/>
          <p:cNvSpPr/>
          <p:nvPr/>
        </p:nvSpPr>
        <p:spPr>
          <a:xfrm>
            <a:off x="2741414" y="4052627"/>
            <a:ext cx="166985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Aerobiology/Mycology</a:t>
            </a:r>
            <a:endParaRPr lang="en-US" sz="680" dirty="0"/>
          </a:p>
        </p:txBody>
      </p:sp>
      <p:sp>
        <p:nvSpPr>
          <p:cNvPr id="48" name="Text 42"/>
          <p:cNvSpPr/>
          <p:nvPr/>
        </p:nvSpPr>
        <p:spPr>
          <a:xfrm>
            <a:off x="2741414" y="4234793"/>
            <a:ext cx="16698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0.25-1% vesting</a:t>
            </a:r>
            <a:endParaRPr lang="en-US" sz="628" dirty="0"/>
          </a:p>
        </p:txBody>
      </p:sp>
      <p:sp>
        <p:nvSpPr>
          <p:cNvPr id="49" name="Shape 43"/>
          <p:cNvSpPr/>
          <p:nvPr/>
        </p:nvSpPr>
        <p:spPr>
          <a:xfrm>
            <a:off x="4625578" y="3756161"/>
            <a:ext cx="1884164" cy="714375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0" name="Shape 44"/>
          <p:cNvSpPr/>
          <p:nvPr/>
        </p:nvSpPr>
        <p:spPr>
          <a:xfrm>
            <a:off x="4625578" y="3756161"/>
            <a:ext cx="14288" cy="714375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1" name="Text 45"/>
          <p:cNvSpPr/>
          <p:nvPr/>
        </p:nvSpPr>
        <p:spPr>
          <a:xfrm>
            <a:off x="4732734" y="3863318"/>
            <a:ext cx="16698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Mr Peter Eng</a:t>
            </a:r>
            <a:endParaRPr lang="en-US" sz="785" dirty="0"/>
          </a:p>
        </p:txBody>
      </p:sp>
      <p:sp>
        <p:nvSpPr>
          <p:cNvPr id="52" name="Text 46"/>
          <p:cNvSpPr/>
          <p:nvPr/>
        </p:nvSpPr>
        <p:spPr>
          <a:xfrm>
            <a:off x="4732734" y="4052627"/>
            <a:ext cx="166985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Blockchain Business</a:t>
            </a:r>
            <a:endParaRPr lang="en-US" sz="680" dirty="0"/>
          </a:p>
        </p:txBody>
      </p:sp>
      <p:sp>
        <p:nvSpPr>
          <p:cNvPr id="53" name="Text 47"/>
          <p:cNvSpPr/>
          <p:nvPr/>
        </p:nvSpPr>
        <p:spPr>
          <a:xfrm>
            <a:off x="4732734" y="4234793"/>
            <a:ext cx="16698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0.25-1% vesting</a:t>
            </a:r>
            <a:endParaRPr lang="en-US" sz="628" dirty="0"/>
          </a:p>
        </p:txBody>
      </p:sp>
      <p:sp>
        <p:nvSpPr>
          <p:cNvPr id="54" name="Shape 48"/>
          <p:cNvSpPr/>
          <p:nvPr/>
        </p:nvSpPr>
        <p:spPr>
          <a:xfrm>
            <a:off x="6616898" y="3756161"/>
            <a:ext cx="1884164" cy="714375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5" name="Shape 49"/>
          <p:cNvSpPr/>
          <p:nvPr/>
        </p:nvSpPr>
        <p:spPr>
          <a:xfrm>
            <a:off x="6616898" y="3756161"/>
            <a:ext cx="14288" cy="714375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6" name="Text 50"/>
          <p:cNvSpPr/>
          <p:nvPr/>
        </p:nvSpPr>
        <p:spPr>
          <a:xfrm>
            <a:off x="6724055" y="3863318"/>
            <a:ext cx="16698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 Peter Eng Sr.</a:t>
            </a:r>
            <a:endParaRPr lang="en-US" sz="785" dirty="0"/>
          </a:p>
        </p:txBody>
      </p:sp>
      <p:sp>
        <p:nvSpPr>
          <p:cNvPr id="57" name="Text 51"/>
          <p:cNvSpPr/>
          <p:nvPr/>
        </p:nvSpPr>
        <p:spPr>
          <a:xfrm>
            <a:off x="6724055" y="4052627"/>
            <a:ext cx="166985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Medical Advisor</a:t>
            </a:r>
            <a:endParaRPr lang="en-US" sz="680" dirty="0"/>
          </a:p>
        </p:txBody>
      </p:sp>
      <p:sp>
        <p:nvSpPr>
          <p:cNvPr id="58" name="Text 52"/>
          <p:cNvSpPr/>
          <p:nvPr/>
        </p:nvSpPr>
        <p:spPr>
          <a:xfrm>
            <a:off x="6724055" y="4234793"/>
            <a:ext cx="16698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0.25-1% vesting</a:t>
            </a:r>
            <a:endParaRPr lang="en-US" sz="628" dirty="0"/>
          </a:p>
        </p:txBody>
      </p:sp>
      <p:sp>
        <p:nvSpPr>
          <p:cNvPr id="59" name="Shape 53"/>
          <p:cNvSpPr/>
          <p:nvPr/>
        </p:nvSpPr>
        <p:spPr>
          <a:xfrm>
            <a:off x="428625" y="4813436"/>
            <a:ext cx="8286750" cy="846534"/>
          </a:xfrm>
          <a:prstGeom prst="rect">
            <a:avLst/>
          </a:prstGeom>
          <a:solidFill>
            <a:srgbClr val="FFFFFF">
              <a:alpha val="3000"/>
            </a:srgbClr>
          </a:solidFill>
          <a:ln w="99">
            <a:solidFill>
              <a:srgbClr val="06B6D4">
                <a:alpha val="15000"/>
              </a:srgbClr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60" name="Text 54"/>
          <p:cNvSpPr/>
          <p:nvPr/>
        </p:nvSpPr>
        <p:spPr>
          <a:xfrm>
            <a:off x="642938" y="4942024"/>
            <a:ext cx="3821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Employee Option Pool</a:t>
            </a:r>
            <a:endParaRPr lang="en-US" sz="837" dirty="0"/>
          </a:p>
        </p:txBody>
      </p:sp>
      <p:sp>
        <p:nvSpPr>
          <p:cNvPr id="61" name="Text 55"/>
          <p:cNvSpPr/>
          <p:nvPr/>
        </p:nvSpPr>
        <p:spPr>
          <a:xfrm>
            <a:off x="642938" y="5156336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10-15%</a:t>
            </a:r>
            <a:endParaRPr lang="en-US" sz="942" dirty="0"/>
          </a:p>
        </p:txBody>
      </p:sp>
      <p:sp>
        <p:nvSpPr>
          <p:cNvPr id="62" name="Text 56"/>
          <p:cNvSpPr/>
          <p:nvPr/>
        </p:nvSpPr>
        <p:spPr>
          <a:xfrm>
            <a:off x="642938" y="5377793"/>
            <a:ext cx="382190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future hires</a:t>
            </a:r>
            <a:endParaRPr lang="en-US" sz="680" dirty="0"/>
          </a:p>
        </p:txBody>
      </p:sp>
      <p:sp>
        <p:nvSpPr>
          <p:cNvPr id="63" name="Text 57"/>
          <p:cNvSpPr/>
          <p:nvPr/>
        </p:nvSpPr>
        <p:spPr>
          <a:xfrm>
            <a:off x="4679156" y="4942024"/>
            <a:ext cx="3821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Biological Health Services/Lab</a:t>
            </a:r>
            <a:endParaRPr lang="en-US" sz="837" dirty="0"/>
          </a:p>
        </p:txBody>
      </p:sp>
      <p:sp>
        <p:nvSpPr>
          <p:cNvPr id="64" name="Text 58"/>
          <p:cNvSpPr/>
          <p:nvPr/>
        </p:nvSpPr>
        <p:spPr>
          <a:xfrm>
            <a:off x="4679156" y="5156336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5-10%</a:t>
            </a:r>
            <a:endParaRPr lang="en-US" sz="942" dirty="0"/>
          </a:p>
        </p:txBody>
      </p:sp>
      <p:sp>
        <p:nvSpPr>
          <p:cNvPr id="65" name="Text 59"/>
          <p:cNvSpPr/>
          <p:nvPr/>
        </p:nvSpPr>
        <p:spPr>
          <a:xfrm>
            <a:off x="4679156" y="5377793"/>
            <a:ext cx="382190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 support</a:t>
            </a:r>
            <a:endParaRPr lang="en-US" sz="6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277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Investment Ask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785813"/>
            <a:ext cx="828675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 Million Seed Round</a:t>
            </a:r>
            <a:endParaRPr lang="en-US" sz="2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120940"/>
            <a:ext cx="3982641" cy="27146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32734" y="1514475"/>
            <a:ext cx="398264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Fund Allocation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732734" y="1857375"/>
            <a:ext cx="136702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Development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7952194" y="1857375"/>
            <a:ext cx="7631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 ($800K)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732734" y="2171700"/>
            <a:ext cx="11373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Sales &amp; Marketing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7952194" y="2171700"/>
            <a:ext cx="7631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 ($600K)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732734" y="2486025"/>
            <a:ext cx="69992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Operations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7952194" y="2486025"/>
            <a:ext cx="7631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20% ($400K)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4732734" y="2800350"/>
            <a:ext cx="13690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Validation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7952194" y="2800350"/>
            <a:ext cx="7631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10% ($200K)</a:t>
            </a:r>
            <a:endParaRPr lang="en-US" sz="942" dirty="0"/>
          </a:p>
        </p:txBody>
      </p:sp>
      <p:sp>
        <p:nvSpPr>
          <p:cNvPr id="15" name="Shape 11"/>
          <p:cNvSpPr/>
          <p:nvPr/>
        </p:nvSpPr>
        <p:spPr>
          <a:xfrm>
            <a:off x="4732734" y="3293269"/>
            <a:ext cx="3982641" cy="2148762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2"/>
          <p:cNvSpPr/>
          <p:nvPr/>
        </p:nvSpPr>
        <p:spPr>
          <a:xfrm>
            <a:off x="4875609" y="3436144"/>
            <a:ext cx="369689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18-Month Milestones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5018484" y="3780830"/>
            <a:ext cx="3594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25,000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5377960" y="3780830"/>
            <a:ext cx="912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paid subscribers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5018484" y="3997989"/>
            <a:ext cx="4248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100,000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5443342" y="3997989"/>
            <a:ext cx="564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free users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5018484" y="4215147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5149248" y="4215147"/>
            <a:ext cx="9586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enterprise clients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5018484" y="4432306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5083866" y="4432306"/>
            <a:ext cx="1216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government contracts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5018484" y="4649465"/>
            <a:ext cx="12100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Southeast Asia launch 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6228485" y="4649465"/>
            <a:ext cx="7130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(2 countries)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5018484" y="4866624"/>
            <a:ext cx="5219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Revenue: 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5540397" y="4866624"/>
            <a:ext cx="4980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$5M ARR</a:t>
            </a:r>
            <a:endParaRPr lang="en-US" sz="837" dirty="0"/>
          </a:p>
        </p:txBody>
      </p:sp>
      <p:sp>
        <p:nvSpPr>
          <p:cNvPr id="29" name="Text 25"/>
          <p:cNvSpPr/>
          <p:nvPr/>
        </p:nvSpPr>
        <p:spPr>
          <a:xfrm>
            <a:off x="5018484" y="5083783"/>
            <a:ext cx="10296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Ready for Series A: </a:t>
            </a:r>
            <a:endParaRPr lang="en-US" sz="837" dirty="0"/>
          </a:p>
        </p:txBody>
      </p:sp>
      <p:sp>
        <p:nvSpPr>
          <p:cNvPr id="30" name="Text 26"/>
          <p:cNvSpPr/>
          <p:nvPr/>
        </p:nvSpPr>
        <p:spPr>
          <a:xfrm>
            <a:off x="6048105" y="5083783"/>
            <a:ext cx="4714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$10-15M</a:t>
            </a:r>
            <a:endParaRPr lang="en-US" sz="837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621506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Exit Strategy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407319"/>
            <a:ext cx="8286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High-Value Acquirer Categories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28625" y="1914525"/>
            <a:ext cx="2619356" cy="1099412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6" name="Text 3"/>
          <p:cNvSpPr/>
          <p:nvPr/>
        </p:nvSpPr>
        <p:spPr>
          <a:xfrm>
            <a:off x="628650" y="2114550"/>
            <a:ext cx="2219306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 Insurance</a:t>
            </a:r>
            <a:endParaRPr lang="en-US" sz="1181" dirty="0"/>
          </a:p>
        </p:txBody>
      </p:sp>
      <p:sp>
        <p:nvSpPr>
          <p:cNvPr id="7" name="Text 4"/>
          <p:cNvSpPr/>
          <p:nvPr/>
        </p:nvSpPr>
        <p:spPr>
          <a:xfrm>
            <a:off x="628650" y="2425303"/>
            <a:ext cx="2219306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Bupa, Medibank, NIB — preventive care value-add services</a:t>
            </a:r>
            <a:endParaRPr lang="en-US" sz="889" dirty="0"/>
          </a:p>
        </p:txBody>
      </p:sp>
      <p:sp>
        <p:nvSpPr>
          <p:cNvPr id="8" name="Shape 5"/>
          <p:cNvSpPr/>
          <p:nvPr/>
        </p:nvSpPr>
        <p:spPr>
          <a:xfrm>
            <a:off x="3262294" y="1914525"/>
            <a:ext cx="2619384" cy="1099412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9" name="Text 6"/>
          <p:cNvSpPr/>
          <p:nvPr/>
        </p:nvSpPr>
        <p:spPr>
          <a:xfrm>
            <a:off x="3462319" y="2114550"/>
            <a:ext cx="2219334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Health Platforms</a:t>
            </a:r>
            <a:endParaRPr lang="en-US" sz="1181" dirty="0"/>
          </a:p>
        </p:txBody>
      </p:sp>
      <p:sp>
        <p:nvSpPr>
          <p:cNvPr id="10" name="Text 7"/>
          <p:cNvSpPr/>
          <p:nvPr/>
        </p:nvSpPr>
        <p:spPr>
          <a:xfrm>
            <a:off x="3462319" y="2425303"/>
            <a:ext cx="2219334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Apple Health, Google Fit — data integration into health ecosystems</a:t>
            </a:r>
            <a:endParaRPr lang="en-US" sz="889" dirty="0"/>
          </a:p>
        </p:txBody>
      </p:sp>
      <p:sp>
        <p:nvSpPr>
          <p:cNvPr id="11" name="Shape 8"/>
          <p:cNvSpPr/>
          <p:nvPr/>
        </p:nvSpPr>
        <p:spPr>
          <a:xfrm>
            <a:off x="6095991" y="1914525"/>
            <a:ext cx="2619356" cy="1099412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9"/>
          <p:cNvSpPr/>
          <p:nvPr/>
        </p:nvSpPr>
        <p:spPr>
          <a:xfrm>
            <a:off x="6296016" y="2114550"/>
            <a:ext cx="2219306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Environmental Tech</a:t>
            </a:r>
            <a:endParaRPr lang="en-US" sz="1181" dirty="0"/>
          </a:p>
        </p:txBody>
      </p:sp>
      <p:sp>
        <p:nvSpPr>
          <p:cNvPr id="13" name="Text 10"/>
          <p:cNvSpPr/>
          <p:nvPr/>
        </p:nvSpPr>
        <p:spPr>
          <a:xfrm>
            <a:off x="6296016" y="2425303"/>
            <a:ext cx="2219306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IQAir, Plume Labs — air quality product expansion</a:t>
            </a:r>
            <a:endParaRPr lang="en-US" sz="889" dirty="0"/>
          </a:p>
        </p:txBody>
      </p:sp>
      <p:sp>
        <p:nvSpPr>
          <p:cNvPr id="14" name="Shape 11"/>
          <p:cNvSpPr/>
          <p:nvPr/>
        </p:nvSpPr>
        <p:spPr>
          <a:xfrm>
            <a:off x="428625" y="3228249"/>
            <a:ext cx="2619356" cy="1293716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5" name="Text 12"/>
          <p:cNvSpPr/>
          <p:nvPr/>
        </p:nvSpPr>
        <p:spPr>
          <a:xfrm>
            <a:off x="628650" y="3428274"/>
            <a:ext cx="2219306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Pharma Companies</a:t>
            </a:r>
            <a:endParaRPr lang="en-US" sz="1181" dirty="0"/>
          </a:p>
        </p:txBody>
      </p:sp>
      <p:sp>
        <p:nvSpPr>
          <p:cNvPr id="16" name="Text 13"/>
          <p:cNvSpPr/>
          <p:nvPr/>
        </p:nvSpPr>
        <p:spPr>
          <a:xfrm>
            <a:off x="628650" y="3739028"/>
            <a:ext cx="2219306" cy="5829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Respiratory drug manufacturers — patient engagement and adherence tools</a:t>
            </a:r>
            <a:endParaRPr lang="en-US" sz="889" dirty="0"/>
          </a:p>
        </p:txBody>
      </p:sp>
      <p:sp>
        <p:nvSpPr>
          <p:cNvPr id="17" name="Shape 14"/>
          <p:cNvSpPr/>
          <p:nvPr/>
        </p:nvSpPr>
        <p:spPr>
          <a:xfrm>
            <a:off x="3262294" y="3228249"/>
            <a:ext cx="2619384" cy="1293716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8" name="Text 15"/>
          <p:cNvSpPr/>
          <p:nvPr/>
        </p:nvSpPr>
        <p:spPr>
          <a:xfrm>
            <a:off x="3462319" y="3525413"/>
            <a:ext cx="2219334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Home / IoT</a:t>
            </a:r>
            <a:endParaRPr lang="en-US" sz="1181" dirty="0"/>
          </a:p>
        </p:txBody>
      </p:sp>
      <p:sp>
        <p:nvSpPr>
          <p:cNvPr id="19" name="Text 16"/>
          <p:cNvSpPr/>
          <p:nvPr/>
        </p:nvSpPr>
        <p:spPr>
          <a:xfrm>
            <a:off x="3462319" y="3836166"/>
            <a:ext cx="2219334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Nest, Amazon, Samsung — home health ecosystem integration</a:t>
            </a:r>
            <a:endParaRPr lang="en-US" sz="889" dirty="0"/>
          </a:p>
        </p:txBody>
      </p:sp>
      <p:sp>
        <p:nvSpPr>
          <p:cNvPr id="20" name="Shape 17"/>
          <p:cNvSpPr/>
          <p:nvPr/>
        </p:nvSpPr>
        <p:spPr>
          <a:xfrm>
            <a:off x="6095991" y="3228249"/>
            <a:ext cx="2619356" cy="1293716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1" name="Text 18"/>
          <p:cNvSpPr/>
          <p:nvPr/>
        </p:nvSpPr>
        <p:spPr>
          <a:xfrm>
            <a:off x="6296016" y="3525413"/>
            <a:ext cx="2219306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8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 Systems</a:t>
            </a:r>
            <a:endParaRPr lang="en-US" sz="1181" dirty="0"/>
          </a:p>
        </p:txBody>
      </p:sp>
      <p:sp>
        <p:nvSpPr>
          <p:cNvPr id="22" name="Text 19"/>
          <p:cNvSpPr/>
          <p:nvPr/>
        </p:nvSpPr>
        <p:spPr>
          <a:xfrm>
            <a:off x="6296016" y="3836166"/>
            <a:ext cx="2219306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hospital networks — population health management</a:t>
            </a:r>
            <a:endParaRPr lang="en-US" sz="889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936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Exit Strategy: Valuation &amp; Timeline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571500" y="1285875"/>
            <a:ext cx="8001000" cy="19645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5" name="Text 2"/>
          <p:cNvSpPr/>
          <p:nvPr/>
        </p:nvSpPr>
        <p:spPr>
          <a:xfrm>
            <a:off x="928688" y="1571625"/>
            <a:ext cx="728662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Valuation Comparables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928688" y="2121694"/>
            <a:ext cx="219075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BreezoMeter</a:t>
            </a:r>
            <a:endParaRPr lang="en-US" sz="1463" dirty="0"/>
          </a:p>
        </p:txBody>
      </p:sp>
      <p:sp>
        <p:nvSpPr>
          <p:cNvPr id="7" name="Text 4"/>
          <p:cNvSpPr/>
          <p:nvPr/>
        </p:nvSpPr>
        <p:spPr>
          <a:xfrm>
            <a:off x="1358317" y="2523530"/>
            <a:ext cx="13314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Acquired by Google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550501" y="2752130"/>
            <a:ext cx="9471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Est. $50-100M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476634" y="2121694"/>
            <a:ext cx="219075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IQAir</a:t>
            </a:r>
            <a:endParaRPr lang="en-US" sz="1463" dirty="0"/>
          </a:p>
        </p:txBody>
      </p:sp>
      <p:sp>
        <p:nvSpPr>
          <p:cNvPr id="10" name="Text 7"/>
          <p:cNvSpPr/>
          <p:nvPr/>
        </p:nvSpPr>
        <p:spPr>
          <a:xfrm>
            <a:off x="4247741" y="2523530"/>
            <a:ext cx="6485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Valuation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302100" y="2752130"/>
            <a:ext cx="5398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$100M+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6024581" y="2121694"/>
            <a:ext cx="219075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Airthings</a:t>
            </a:r>
            <a:endParaRPr lang="en-US" sz="1463" dirty="0"/>
          </a:p>
        </p:txBody>
      </p:sp>
      <p:sp>
        <p:nvSpPr>
          <p:cNvPr id="13" name="Text 10"/>
          <p:cNvSpPr/>
          <p:nvPr/>
        </p:nvSpPr>
        <p:spPr>
          <a:xfrm>
            <a:off x="6795688" y="2523530"/>
            <a:ext cx="6485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Valuation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6850047" y="2752130"/>
            <a:ext cx="5398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$100M+</a:t>
            </a:r>
            <a:endParaRPr lang="en-US" sz="1046" dirty="0"/>
          </a:p>
        </p:txBody>
      </p:sp>
      <p:sp>
        <p:nvSpPr>
          <p:cNvPr id="15" name="Shape 12"/>
          <p:cNvSpPr/>
          <p:nvPr/>
        </p:nvSpPr>
        <p:spPr>
          <a:xfrm>
            <a:off x="571500" y="3607594"/>
            <a:ext cx="8001000" cy="1957388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3"/>
          <p:cNvSpPr/>
          <p:nvPr/>
        </p:nvSpPr>
        <p:spPr>
          <a:xfrm>
            <a:off x="892969" y="3929063"/>
            <a:ext cx="735806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Exit Valuation</a:t>
            </a:r>
            <a:endParaRPr lang="en-US" sz="1575" dirty="0"/>
          </a:p>
        </p:txBody>
      </p:sp>
      <p:sp>
        <p:nvSpPr>
          <p:cNvPr id="17" name="Text 14"/>
          <p:cNvSpPr/>
          <p:nvPr/>
        </p:nvSpPr>
        <p:spPr>
          <a:xfrm>
            <a:off x="892969" y="4407694"/>
            <a:ext cx="7358063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$200-500M</a:t>
            </a:r>
            <a:endParaRPr lang="en-US" sz="3600" dirty="0"/>
          </a:p>
        </p:txBody>
      </p:sp>
      <p:sp>
        <p:nvSpPr>
          <p:cNvPr id="18" name="Text 15"/>
          <p:cNvSpPr/>
          <p:nvPr/>
        </p:nvSpPr>
        <p:spPr>
          <a:xfrm>
            <a:off x="892969" y="5007769"/>
            <a:ext cx="73580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Based on achieving $50-100M ARR with high SaaS margins in 5-7 years</a:t>
            </a:r>
            <a:endParaRPr lang="en-US" sz="12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256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03622"/>
            <a:ext cx="619106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1047731" y="403622"/>
            <a:ext cx="1692873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$580 Billion</a:t>
            </a:r>
            <a:endParaRPr lang="en-US" sz="2363" dirty="0"/>
          </a:p>
        </p:txBody>
      </p:sp>
      <p:sp>
        <p:nvSpPr>
          <p:cNvPr id="5" name="Text 2"/>
          <p:cNvSpPr/>
          <p:nvPr/>
        </p:nvSpPr>
        <p:spPr>
          <a:xfrm>
            <a:off x="2740605" y="403622"/>
            <a:ext cx="1322208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Problem</a:t>
            </a:r>
            <a:endParaRPr lang="en-US" sz="2363" dirty="0"/>
          </a:p>
        </p:txBody>
      </p:sp>
      <p:sp>
        <p:nvSpPr>
          <p:cNvPr id="6" name="Shape 3"/>
          <p:cNvSpPr/>
          <p:nvPr/>
        </p:nvSpPr>
        <p:spPr>
          <a:xfrm>
            <a:off x="428625" y="1110128"/>
            <a:ext cx="3964781" cy="921544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7" name="Shape 4"/>
          <p:cNvSpPr/>
          <p:nvPr/>
        </p:nvSpPr>
        <p:spPr>
          <a:xfrm>
            <a:off x="428625" y="1110128"/>
            <a:ext cx="21431" cy="921544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Shape 5"/>
          <p:cNvSpPr/>
          <p:nvPr/>
        </p:nvSpPr>
        <p:spPr>
          <a:xfrm>
            <a:off x="571500" y="1253003"/>
            <a:ext cx="342900" cy="342900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4" y="1338728"/>
            <a:ext cx="214313" cy="17145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57275" y="1253003"/>
            <a:ext cx="31932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262 Million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1057275" y="1524465"/>
            <a:ext cx="3193256" cy="3643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People worldwide suffer from asthma, resulting in 461,000 deaths annually</a:t>
            </a:r>
            <a:endParaRPr lang="en-US" sz="889" dirty="0"/>
          </a:p>
        </p:txBody>
      </p:sp>
      <p:sp>
        <p:nvSpPr>
          <p:cNvPr id="12" name="Shape 8"/>
          <p:cNvSpPr/>
          <p:nvPr/>
        </p:nvSpPr>
        <p:spPr>
          <a:xfrm>
            <a:off x="428625" y="2231696"/>
            <a:ext cx="3964781" cy="739378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3" name="Shape 9"/>
          <p:cNvSpPr/>
          <p:nvPr/>
        </p:nvSpPr>
        <p:spPr>
          <a:xfrm>
            <a:off x="428625" y="2231696"/>
            <a:ext cx="21431" cy="739378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4" name="Shape 10"/>
          <p:cNvSpPr/>
          <p:nvPr/>
        </p:nvSpPr>
        <p:spPr>
          <a:xfrm>
            <a:off x="571500" y="2374571"/>
            <a:ext cx="342900" cy="342900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09" y="2460296"/>
            <a:ext cx="192881" cy="17145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57275" y="2374571"/>
            <a:ext cx="31932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290,000-650,000</a:t>
            </a:r>
            <a:endParaRPr lang="en-US" sz="1800" dirty="0"/>
          </a:p>
        </p:txBody>
      </p:sp>
      <p:sp>
        <p:nvSpPr>
          <p:cNvPr id="17" name="Text 12"/>
          <p:cNvSpPr/>
          <p:nvPr/>
        </p:nvSpPr>
        <p:spPr>
          <a:xfrm>
            <a:off x="1057275" y="2646034"/>
            <a:ext cx="3193256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Respiratory deaths per year from influenza globally</a:t>
            </a:r>
            <a:endParaRPr lang="en-US" sz="889" dirty="0"/>
          </a:p>
        </p:txBody>
      </p:sp>
      <p:sp>
        <p:nvSpPr>
          <p:cNvPr id="18" name="Shape 13"/>
          <p:cNvSpPr/>
          <p:nvPr/>
        </p:nvSpPr>
        <p:spPr>
          <a:xfrm>
            <a:off x="428625" y="3171099"/>
            <a:ext cx="3964781" cy="921544"/>
          </a:xfrm>
          <a:prstGeom prst="rect">
            <a:avLst/>
          </a:prstGeom>
          <a:solidFill>
            <a:srgbClr val="06B6D4">
              <a:alpha val="6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9" name="Shape 14"/>
          <p:cNvSpPr/>
          <p:nvPr/>
        </p:nvSpPr>
        <p:spPr>
          <a:xfrm>
            <a:off x="428625" y="3171099"/>
            <a:ext cx="21431" cy="921544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20" name="Shape 15"/>
          <p:cNvSpPr/>
          <p:nvPr/>
        </p:nvSpPr>
        <p:spPr>
          <a:xfrm>
            <a:off x="571500" y="3313974"/>
            <a:ext cx="342900" cy="342900"/>
          </a:xfrm>
          <a:prstGeom prst="rect">
            <a:avLst/>
          </a:prstGeom>
          <a:solidFill>
            <a:srgbClr val="06B6D4">
              <a:alpha val="15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72" y="3399699"/>
            <a:ext cx="107156" cy="17145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057275" y="3313974"/>
            <a:ext cx="31932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$30 Billion</a:t>
            </a:r>
            <a:endParaRPr lang="en-US" sz="1800" dirty="0"/>
          </a:p>
        </p:txBody>
      </p:sp>
      <p:sp>
        <p:nvSpPr>
          <p:cNvPr id="23" name="Text 17"/>
          <p:cNvSpPr/>
          <p:nvPr/>
        </p:nvSpPr>
        <p:spPr>
          <a:xfrm>
            <a:off x="1057275" y="3585437"/>
            <a:ext cx="3193256" cy="3643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Annual cost in Australia alone from asthma and influenza-related productivity losses</a:t>
            </a:r>
            <a:endParaRPr lang="en-US" sz="889" dirty="0"/>
          </a:p>
        </p:txBody>
      </p:sp>
      <p:sp>
        <p:nvSpPr>
          <p:cNvPr id="24" name="Shape 18"/>
          <p:cNvSpPr/>
          <p:nvPr/>
        </p:nvSpPr>
        <p:spPr>
          <a:xfrm>
            <a:off x="428625" y="4342674"/>
            <a:ext cx="3964781" cy="1254398"/>
          </a:xfrm>
          <a:prstGeom prst="rect">
            <a:avLst/>
          </a:prstGeom>
          <a:solidFill>
            <a:srgbClr val="FFFFFF">
              <a:alpha val="3000"/>
            </a:srgbClr>
          </a:solidFill>
          <a:ln w="198">
            <a:solidFill>
              <a:srgbClr val="06B6D4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25" name="Text 19"/>
          <p:cNvSpPr/>
          <p:nvPr/>
        </p:nvSpPr>
        <p:spPr>
          <a:xfrm>
            <a:off x="428625" y="4342674"/>
            <a:ext cx="3964781" cy="1254398"/>
          </a:xfrm>
          <a:prstGeom prst="rect">
            <a:avLst/>
          </a:prstGeom>
          <a:noFill/>
          <a:ln/>
        </p:spPr>
        <p:txBody>
          <a:bodyPr wrap="square" lIns="212598" tIns="212598" rIns="212598" bIns="212598" rtlCol="0" anchor="ctr">
            <a:spAutoFit/>
          </a:bodyPr>
          <a:lstStyle/>
          <a:p>
            <a:pPr marL="0" indent="0">
              <a:buNone/>
            </a:pPr>
            <a:r>
              <a:rPr lang="en-US" sz="99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Current surveillance systems remain reactive, expensive, and geographically limited — with no real-time mould spore data available in Australia or Southeast Asia </a:t>
            </a:r>
            <a:endParaRPr lang="en-US" sz="994" dirty="0"/>
          </a:p>
        </p:txBody>
      </p:sp>
      <p:sp>
        <p:nvSpPr>
          <p:cNvPr id="26" name="Shape 20"/>
          <p:cNvSpPr/>
          <p:nvPr/>
        </p:nvSpPr>
        <p:spPr>
          <a:xfrm>
            <a:off x="4750594" y="1141186"/>
            <a:ext cx="3964781" cy="3714750"/>
          </a:xfrm>
          <a:prstGeom prst="rect">
            <a:avLst/>
          </a:prstGeom>
          <a:solidFill>
            <a:srgbClr val="FFFFFF">
              <a:alpha val="3000"/>
            </a:srgbClr>
          </a:solidFill>
          <a:ln w="99">
            <a:solidFill>
              <a:srgbClr val="06B6D4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27" name="Text 21"/>
          <p:cNvSpPr/>
          <p:nvPr/>
        </p:nvSpPr>
        <p:spPr>
          <a:xfrm>
            <a:off x="4929188" y="1319780"/>
            <a:ext cx="3607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Respiratory Health Crisis by the Numbers</a:t>
            </a:r>
            <a:endParaRPr lang="en-US" sz="1046" dirty="0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188" y="1676967"/>
            <a:ext cx="3593306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006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428625"/>
            <a:ext cx="8143875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Now?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500063" y="1214438"/>
            <a:ext cx="3964781" cy="114300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3" y="1414463"/>
            <a:ext cx="289322" cy="2571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60859" y="1414463"/>
            <a:ext cx="30753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Post-COVID Awareness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1160859" y="1721644"/>
            <a:ext cx="3075384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Elevated public consciousness about airborne health risks and respiratory protection</a:t>
            </a:r>
            <a:endParaRPr lang="en-US" sz="889" dirty="0"/>
          </a:p>
        </p:txBody>
      </p:sp>
      <p:sp>
        <p:nvSpPr>
          <p:cNvPr id="8" name="Shape 4"/>
          <p:cNvSpPr/>
          <p:nvPr/>
        </p:nvSpPr>
        <p:spPr>
          <a:xfrm>
            <a:off x="4679156" y="1214438"/>
            <a:ext cx="3964781" cy="114300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56" y="1414463"/>
            <a:ext cx="257175" cy="2571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07806" y="1414463"/>
            <a:ext cx="31075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Climate Change Impact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5307806" y="1721644"/>
            <a:ext cx="3107531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Increasing frequency of extreme weather events affecting air quality and respiratory disease patterns</a:t>
            </a:r>
            <a:endParaRPr lang="en-US" sz="889" dirty="0"/>
          </a:p>
        </p:txBody>
      </p:sp>
      <p:sp>
        <p:nvSpPr>
          <p:cNvPr id="12" name="Shape 7"/>
          <p:cNvSpPr/>
          <p:nvPr/>
        </p:nvSpPr>
        <p:spPr>
          <a:xfrm>
            <a:off x="500063" y="2571750"/>
            <a:ext cx="3964781" cy="114300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63" y="2771775"/>
            <a:ext cx="321469" cy="2571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93006" y="2771775"/>
            <a:ext cx="30432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AI/LLM Technology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1193006" y="3078956"/>
            <a:ext cx="3043238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Recent advances enable sophisticated forecasting and vibe coding development approaches</a:t>
            </a:r>
            <a:endParaRPr lang="en-US" sz="889" dirty="0"/>
          </a:p>
        </p:txBody>
      </p:sp>
      <p:sp>
        <p:nvSpPr>
          <p:cNvPr id="16" name="Shape 10"/>
          <p:cNvSpPr/>
          <p:nvPr/>
        </p:nvSpPr>
        <p:spPr>
          <a:xfrm>
            <a:off x="4679156" y="2571750"/>
            <a:ext cx="3964781" cy="114300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756" y="2771775"/>
            <a:ext cx="257175" cy="2571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307806" y="2771775"/>
            <a:ext cx="31075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ESG Commitments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5307806" y="3078956"/>
            <a:ext cx="3107531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Corporations prioritizing employee wellbeing and demonstrating duty of care obligations</a:t>
            </a:r>
            <a:endParaRPr lang="en-US" sz="889" dirty="0"/>
          </a:p>
        </p:txBody>
      </p:sp>
      <p:sp>
        <p:nvSpPr>
          <p:cNvPr id="20" name="Shape 13"/>
          <p:cNvSpPr/>
          <p:nvPr/>
        </p:nvSpPr>
        <p:spPr>
          <a:xfrm>
            <a:off x="500063" y="3929063"/>
            <a:ext cx="3964781" cy="1143000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63" y="4129088"/>
            <a:ext cx="257175" cy="257175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28713" y="4129088"/>
            <a:ext cx="31075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Government Investment</a:t>
            </a:r>
            <a:endParaRPr lang="en-US" sz="1238" dirty="0"/>
          </a:p>
        </p:txBody>
      </p:sp>
      <p:sp>
        <p:nvSpPr>
          <p:cNvPr id="23" name="Text 15"/>
          <p:cNvSpPr/>
          <p:nvPr/>
        </p:nvSpPr>
        <p:spPr>
          <a:xfrm>
            <a:off x="1128713" y="4436269"/>
            <a:ext cx="3107531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Public health agencies seeking cost-effective surveillance without sensor infrastructure costs</a:t>
            </a:r>
            <a:endParaRPr lang="en-US" sz="889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4494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28750" y="428625"/>
            <a:ext cx="6286500" cy="9601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"The Zoom for Respiratory Health"</a:t>
            </a:r>
            <a:endParaRPr lang="en-US" sz="3150" dirty="0"/>
          </a:p>
        </p:txBody>
      </p:sp>
      <p:sp>
        <p:nvSpPr>
          <p:cNvPr id="7" name="Shape 4"/>
          <p:cNvSpPr/>
          <p:nvPr/>
        </p:nvSpPr>
        <p:spPr>
          <a:xfrm>
            <a:off x="4036219" y="1745921"/>
            <a:ext cx="1071563" cy="21431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5"/>
          <p:cNvSpPr/>
          <p:nvPr/>
        </p:nvSpPr>
        <p:spPr>
          <a:xfrm>
            <a:off x="1671367" y="2168246"/>
            <a:ext cx="5801268" cy="2251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Essential infrastructure for an airborne illness world. We are </a:t>
            </a:r>
            <a:endParaRPr lang="en-US" sz="1463" dirty="0"/>
          </a:p>
        </p:txBody>
      </p:sp>
      <p:sp>
        <p:nvSpPr>
          <p:cNvPr id="9" name="Text 6"/>
          <p:cNvSpPr/>
          <p:nvPr/>
        </p:nvSpPr>
        <p:spPr>
          <a:xfrm>
            <a:off x="1492793" y="2470649"/>
            <a:ext cx="3349805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transforming respiratory health from </a:t>
            </a:r>
            <a:endParaRPr lang="en-US" sz="1463" dirty="0"/>
          </a:p>
        </p:txBody>
      </p:sp>
      <p:sp>
        <p:nvSpPr>
          <p:cNvPr id="10" name="Text 7"/>
          <p:cNvSpPr/>
          <p:nvPr/>
        </p:nvSpPr>
        <p:spPr>
          <a:xfrm>
            <a:off x="4755230" y="2483994"/>
            <a:ext cx="2750754" cy="2251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reactive crisis management</a:t>
            </a:r>
            <a:endParaRPr lang="en-US" sz="1463" dirty="0"/>
          </a:p>
        </p:txBody>
      </p:sp>
      <p:sp>
        <p:nvSpPr>
          <p:cNvPr id="11" name="Text 8"/>
          <p:cNvSpPr/>
          <p:nvPr/>
        </p:nvSpPr>
        <p:spPr>
          <a:xfrm>
            <a:off x="7292044" y="2483994"/>
            <a:ext cx="485710" cy="2251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to </a:t>
            </a:r>
            <a:endParaRPr lang="en-US" sz="1463" dirty="0"/>
          </a:p>
        </p:txBody>
      </p:sp>
      <p:sp>
        <p:nvSpPr>
          <p:cNvPr id="12" name="Text 9"/>
          <p:cNvSpPr/>
          <p:nvPr/>
        </p:nvSpPr>
        <p:spPr>
          <a:xfrm>
            <a:off x="1522997" y="2799742"/>
            <a:ext cx="2489463" cy="2251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proactive risk intelligence</a:t>
            </a:r>
            <a:endParaRPr lang="en-US" sz="1463" dirty="0"/>
          </a:p>
        </p:txBody>
      </p:sp>
      <p:sp>
        <p:nvSpPr>
          <p:cNvPr id="13" name="Text 10"/>
          <p:cNvSpPr/>
          <p:nvPr/>
        </p:nvSpPr>
        <p:spPr>
          <a:xfrm>
            <a:off x="3733450" y="2799742"/>
            <a:ext cx="4089261" cy="2251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, protecting 262 million asthma sufferers </a:t>
            </a:r>
            <a:endParaRPr lang="en-US" sz="1463" dirty="0"/>
          </a:p>
        </p:txBody>
      </p:sp>
      <p:sp>
        <p:nvSpPr>
          <p:cNvPr id="14" name="Text 11"/>
          <p:cNvSpPr/>
          <p:nvPr/>
        </p:nvSpPr>
        <p:spPr>
          <a:xfrm>
            <a:off x="2182471" y="3102146"/>
            <a:ext cx="4779057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worldwide and preventing billions in economic losses. </a:t>
            </a:r>
            <a:endParaRPr lang="en-US" sz="1463" dirty="0"/>
          </a:p>
        </p:txBody>
      </p:sp>
      <p:sp>
        <p:nvSpPr>
          <p:cNvPr id="15" name="Text 12"/>
          <p:cNvSpPr/>
          <p:nvPr/>
        </p:nvSpPr>
        <p:spPr>
          <a:xfrm>
            <a:off x="1428750" y="3816158"/>
            <a:ext cx="6286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airquality.co</a:t>
            </a:r>
            <a:endParaRPr lang="en-US" sz="2025" dirty="0"/>
          </a:p>
        </p:txBody>
      </p:sp>
      <p:sp>
        <p:nvSpPr>
          <p:cNvPr id="16" name="Text 13"/>
          <p:cNvSpPr/>
          <p:nvPr/>
        </p:nvSpPr>
        <p:spPr>
          <a:xfrm>
            <a:off x="3734144" y="4375156"/>
            <a:ext cx="62309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Founder: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4357241" y="4375156"/>
            <a:ext cx="10525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Cameron Jones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3267959" y="4632331"/>
            <a:ext cx="42335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Email: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3691310" y="4632331"/>
            <a:ext cx="21847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cameron@drcameronjones.com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3846965" y="4889506"/>
            <a:ext cx="5976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Website: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4444612" y="4889506"/>
            <a:ext cx="8523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airquality.co</a:t>
            </a:r>
            <a:endParaRPr lang="en-US" sz="10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5930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293716"/>
            <a:ext cx="4143375" cy="35718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14875" y="285750"/>
            <a:ext cx="41433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Opportunity</a:t>
            </a:r>
            <a:endParaRPr lang="en-US" sz="2250" dirty="0"/>
          </a:p>
        </p:txBody>
      </p:sp>
      <p:sp>
        <p:nvSpPr>
          <p:cNvPr id="5" name="Text 1"/>
          <p:cNvSpPr/>
          <p:nvPr/>
        </p:nvSpPr>
        <p:spPr>
          <a:xfrm>
            <a:off x="4714875" y="842963"/>
            <a:ext cx="414337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Australia</a:t>
            </a:r>
            <a:endParaRPr lang="en-US" sz="1575" dirty="0"/>
          </a:p>
        </p:txBody>
      </p:sp>
      <p:sp>
        <p:nvSpPr>
          <p:cNvPr id="6" name="Text 2"/>
          <p:cNvSpPr/>
          <p:nvPr/>
        </p:nvSpPr>
        <p:spPr>
          <a:xfrm>
            <a:off x="4714875" y="1214438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$30+ Billion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4714875" y="1657350"/>
            <a:ext cx="41433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2.7 million asthma sufferers (11% of population), 1 in 5 children affected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714875" y="2221706"/>
            <a:ext cx="414337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Southeast Asia</a:t>
            </a:r>
            <a:endParaRPr lang="en-US" sz="1575" dirty="0"/>
          </a:p>
        </p:txBody>
      </p:sp>
      <p:sp>
        <p:nvSpPr>
          <p:cNvPr id="9" name="Text 5"/>
          <p:cNvSpPr/>
          <p:nvPr/>
        </p:nvSpPr>
        <p:spPr>
          <a:xfrm>
            <a:off x="4714875" y="2593181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$20+ Billion</a:t>
            </a:r>
            <a:endParaRPr lang="en-US" sz="2025" dirty="0"/>
          </a:p>
        </p:txBody>
      </p:sp>
      <p:sp>
        <p:nvSpPr>
          <p:cNvPr id="10" name="Text 6"/>
          <p:cNvSpPr/>
          <p:nvPr/>
        </p:nvSpPr>
        <p:spPr>
          <a:xfrm>
            <a:off x="4714875" y="3036094"/>
            <a:ext cx="41433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50+ million people with asthma across ASEAN nations, year-round tropical transmission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714875" y="3600450"/>
            <a:ext cx="414337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Expansion</a:t>
            </a:r>
            <a:endParaRPr lang="en-US" sz="1575" dirty="0"/>
          </a:p>
        </p:txBody>
      </p:sp>
      <p:sp>
        <p:nvSpPr>
          <p:cNvPr id="12" name="Text 8"/>
          <p:cNvSpPr/>
          <p:nvPr/>
        </p:nvSpPr>
        <p:spPr>
          <a:xfrm>
            <a:off x="4714875" y="3971925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$580+ Billion</a:t>
            </a:r>
            <a:endParaRPr lang="en-US" sz="2025" dirty="0"/>
          </a:p>
        </p:txBody>
      </p:sp>
      <p:sp>
        <p:nvSpPr>
          <p:cNvPr id="13" name="Text 9"/>
          <p:cNvSpPr/>
          <p:nvPr/>
        </p:nvSpPr>
        <p:spPr>
          <a:xfrm>
            <a:off x="4714875" y="4414838"/>
            <a:ext cx="41433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addressable market with proven model scalable worldwide</a:t>
            </a:r>
            <a:endParaRPr lang="en-US" sz="942" dirty="0"/>
          </a:p>
        </p:txBody>
      </p:sp>
      <p:sp>
        <p:nvSpPr>
          <p:cNvPr id="14" name="Shape 10"/>
          <p:cNvSpPr/>
          <p:nvPr/>
        </p:nvSpPr>
        <p:spPr>
          <a:xfrm>
            <a:off x="4714875" y="4964906"/>
            <a:ext cx="4143375" cy="908652"/>
          </a:xfrm>
          <a:prstGeom prst="rect">
            <a:avLst/>
          </a:prstGeom>
          <a:solidFill>
            <a:srgbClr val="06B6D4">
              <a:alpha val="1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5" name="Text 11"/>
          <p:cNvSpPr/>
          <p:nvPr/>
        </p:nvSpPr>
        <p:spPr>
          <a:xfrm>
            <a:off x="4714875" y="4964906"/>
            <a:ext cx="4143375" cy="908652"/>
          </a:xfrm>
          <a:prstGeom prst="rect">
            <a:avLst/>
          </a:prstGeom>
          <a:noFill/>
          <a:ln/>
        </p:spPr>
        <p:txBody>
          <a:bodyPr wrap="square" lIns="153035" tIns="153035" rIns="153035" bIns="153035" rtlCol="0" anchor="ctr">
            <a:spAutoFit/>
          </a:bodyPr>
          <a:lstStyle/>
          <a:p>
            <a:pPr marL="0" indent="0">
              <a:buNone/>
            </a:pPr>
            <a:r>
              <a:rPr lang="en-US" sz="99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Growing middle class, rapid urbanization, and climate change are driving increased healthcare spending and air quality concerns across all markets </a:t>
            </a:r>
            <a:endParaRPr lang="en-US" sz="99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9219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Solution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964406"/>
            <a:ext cx="8286750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and predictive respiratory risk intelligence without deploying a single sensor</a:t>
            </a:r>
            <a:endParaRPr lang="en-US" sz="123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952365"/>
            <a:ext cx="3964781" cy="34290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50594" y="1470161"/>
            <a:ext cx="3964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AI-Driven Forecasting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750594" y="1763055"/>
            <a:ext cx="39647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Predicts illness risk 7-30 days in advance using bioaerosol proxies and infodemiology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750594" y="2348843"/>
            <a:ext cx="3964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Hardware Required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4750594" y="2641736"/>
            <a:ext cx="39647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Leverages existing environmental APIs (Ambee, OpenWeatherMap, Google Trends)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4750594" y="3227524"/>
            <a:ext cx="3964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Bioaerosol Proxy Modeling</a:t>
            </a:r>
            <a:endParaRPr lang="en-US" sz="1238" dirty="0"/>
          </a:p>
        </p:txBody>
      </p:sp>
      <p:sp>
        <p:nvSpPr>
          <p:cNvPr id="11" name="Text 7"/>
          <p:cNvSpPr/>
          <p:nvPr/>
        </p:nvSpPr>
        <p:spPr>
          <a:xfrm>
            <a:off x="4750594" y="3520418"/>
            <a:ext cx="39647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Uses PM2.5, PM10, and pollen data to predict mould spore exposure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4750594" y="4106205"/>
            <a:ext cx="3964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Green/Yellow/Red Risk System</a:t>
            </a:r>
            <a:endParaRPr lang="en-US" sz="1238" dirty="0"/>
          </a:p>
        </p:txBody>
      </p:sp>
      <p:sp>
        <p:nvSpPr>
          <p:cNvPr id="13" name="Text 9"/>
          <p:cNvSpPr/>
          <p:nvPr/>
        </p:nvSpPr>
        <p:spPr>
          <a:xfrm>
            <a:off x="4750594" y="4399099"/>
            <a:ext cx="39647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Simple, universally understood exposure model for immediate action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4750594" y="4984886"/>
            <a:ext cx="3964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Multi-Platform Access</a:t>
            </a:r>
            <a:endParaRPr lang="en-US" sz="1238" dirty="0"/>
          </a:p>
        </p:txBody>
      </p:sp>
      <p:sp>
        <p:nvSpPr>
          <p:cNvPr id="15" name="Text 11"/>
          <p:cNvSpPr/>
          <p:nvPr/>
        </p:nvSpPr>
        <p:spPr>
          <a:xfrm>
            <a:off x="4750594" y="5277780"/>
            <a:ext cx="39647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dashboard, mobile-responsive design, API integration, embeddable widgets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879407"/>
            <a:ext cx="800100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Scientific Foundation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642938" y="1736657"/>
            <a:ext cx="3750469" cy="2527436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2022407"/>
            <a:ext cx="3178969" cy="342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8688" y="2543901"/>
            <a:ext cx="317896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Proven Accuracy</a:t>
            </a:r>
            <a:endParaRPr lang="en-US" sz="1575" dirty="0"/>
          </a:p>
        </p:txBody>
      </p:sp>
      <p:sp>
        <p:nvSpPr>
          <p:cNvPr id="7" name="Text 3"/>
          <p:cNvSpPr/>
          <p:nvPr/>
        </p:nvSpPr>
        <p:spPr>
          <a:xfrm>
            <a:off x="928688" y="2986813"/>
            <a:ext cx="3178969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80%+ Sensitivity</a:t>
            </a:r>
            <a:endParaRPr lang="en-US" sz="2363" dirty="0"/>
          </a:p>
        </p:txBody>
      </p:sp>
      <p:sp>
        <p:nvSpPr>
          <p:cNvPr id="8" name="Text 4"/>
          <p:cNvSpPr/>
          <p:nvPr/>
        </p:nvSpPr>
        <p:spPr>
          <a:xfrm>
            <a:off x="928688" y="3544026"/>
            <a:ext cx="3178969" cy="4343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Validated forecasting accuracy for illness spike predictions in Melbourne data analysis</a:t>
            </a:r>
            <a:endParaRPr lang="en-US" sz="994" dirty="0"/>
          </a:p>
        </p:txBody>
      </p:sp>
      <p:sp>
        <p:nvSpPr>
          <p:cNvPr id="9" name="Shape 5"/>
          <p:cNvSpPr/>
          <p:nvPr/>
        </p:nvSpPr>
        <p:spPr>
          <a:xfrm>
            <a:off x="4750594" y="1736657"/>
            <a:ext cx="3750469" cy="2527436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44" y="2192434"/>
            <a:ext cx="3178969" cy="3429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36344" y="2713927"/>
            <a:ext cx="317896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Peer-Reviewed Research</a:t>
            </a:r>
            <a:endParaRPr lang="en-US" sz="1575" dirty="0"/>
          </a:p>
        </p:txBody>
      </p:sp>
      <p:sp>
        <p:nvSpPr>
          <p:cNvPr id="12" name="Text 7"/>
          <p:cNvSpPr/>
          <p:nvPr/>
        </p:nvSpPr>
        <p:spPr>
          <a:xfrm>
            <a:off x="5036344" y="3156840"/>
            <a:ext cx="3178969" cy="6514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Methodology presented at Clean Indoor Air for ALL Conference 2025 with rigorous scientific validation and academic review</a:t>
            </a:r>
            <a:endParaRPr lang="en-US" sz="99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69367"/>
            <a:ext cx="800100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Scientific Foundation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571500" y="1255179"/>
            <a:ext cx="3857625" cy="1953034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" y="1505210"/>
            <a:ext cx="3357563" cy="2857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1531" y="1933835"/>
            <a:ext cx="335756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Hygiene Hypothesis Application</a:t>
            </a:r>
            <a:endParaRPr lang="en-US" sz="1463" dirty="0"/>
          </a:p>
        </p:txBody>
      </p:sp>
      <p:sp>
        <p:nvSpPr>
          <p:cNvPr id="7" name="Text 3"/>
          <p:cNvSpPr/>
          <p:nvPr/>
        </p:nvSpPr>
        <p:spPr>
          <a:xfrm>
            <a:off x="821531" y="2341029"/>
            <a:ext cx="3357563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Unique understanding of "protective zones" versus traditional pollution-only approaches — a key scientific differentiator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4714875" y="1255179"/>
            <a:ext cx="3857625" cy="1953034"/>
          </a:xfrm>
          <a:prstGeom prst="rect">
            <a:avLst/>
          </a:prstGeom>
          <a:solidFill>
            <a:srgbClr val="06B6D4">
              <a:alpha val="8000"/>
            </a:srgbClr>
          </a:solidFill>
          <a:ln/>
        </p:spPr>
        <p:txBody>
          <a:bodyPr/>
          <a:lstStyle/>
          <a:p>
            <a:endParaRPr lang="en-AU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906" y="1505210"/>
            <a:ext cx="3357563" cy="285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964906" y="1933835"/>
            <a:ext cx="335756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Infodemiology Integration</a:t>
            </a:r>
            <a:endParaRPr lang="en-US" sz="1463" dirty="0"/>
          </a:p>
        </p:txBody>
      </p:sp>
      <p:sp>
        <p:nvSpPr>
          <p:cNvPr id="11" name="Text 6"/>
          <p:cNvSpPr/>
          <p:nvPr/>
        </p:nvSpPr>
        <p:spPr>
          <a:xfrm>
            <a:off x="4964906" y="2341029"/>
            <a:ext cx="3357563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Combines environmental monitoring with Google Trends data for unprecedented predictive accuracy and early warning capabilities</a:t>
            </a:r>
            <a:endParaRPr lang="en-US" sz="942" dirty="0"/>
          </a:p>
        </p:txBody>
      </p:sp>
      <p:sp>
        <p:nvSpPr>
          <p:cNvPr id="12" name="Shape 7"/>
          <p:cNvSpPr/>
          <p:nvPr/>
        </p:nvSpPr>
        <p:spPr>
          <a:xfrm>
            <a:off x="571500" y="3565401"/>
            <a:ext cx="8001000" cy="1108704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3" name="Text 8"/>
          <p:cNvSpPr/>
          <p:nvPr/>
        </p:nvSpPr>
        <p:spPr>
          <a:xfrm>
            <a:off x="821531" y="3815432"/>
            <a:ext cx="75009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Institutional Affiliations &amp; Partnerships</a:t>
            </a:r>
            <a:endParaRPr lang="en-US" sz="1238" dirty="0"/>
          </a:p>
        </p:txBody>
      </p:sp>
      <p:sp>
        <p:nvSpPr>
          <p:cNvPr id="14" name="Text 9"/>
          <p:cNvSpPr/>
          <p:nvPr/>
        </p:nvSpPr>
        <p:spPr>
          <a:xfrm>
            <a:off x="821531" y="4179763"/>
            <a:ext cx="7500938" cy="2443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94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National Institute of Integrative Medicine • BioMedix • Monash University • Mote.io</a:t>
            </a:r>
            <a:endParaRPr lang="en-US" sz="99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364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Advantages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293019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28625" y="1564481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First-Mover Advantage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28625" y="1878806"/>
            <a:ext cx="40005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competitor combines bioaerosol proxies, infodemiology, and AI forecasting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28625" y="2628900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9003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Scientific Validation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28625" y="3214688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Peer-reviewed research establishes credibility competitors lack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3771900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28625" y="40433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 Technology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28625" y="4357688"/>
            <a:ext cx="40005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API-driven model enables infinite geographic expansion at near-zero marginal cost</a:t>
            </a:r>
            <a:endParaRPr lang="en-US" sz="94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178719"/>
            <a:ext cx="4000500" cy="3929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523642"/>
            <a:ext cx="77152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Advantages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714375" y="1059424"/>
            <a:ext cx="7715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 2: Network Effects &amp; Development Speed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714375" y="1745224"/>
            <a:ext cx="571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04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500188" y="1745224"/>
            <a:ext cx="69294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Network Effects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1500188" y="2130986"/>
            <a:ext cx="69294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users generate better validation, improving forecast accuracy and attracting more users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714375" y="2716774"/>
            <a:ext cx="571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</a:t>
            </a:r>
            <a:endParaRPr lang="en-US" sz="2700" dirty="0"/>
          </a:p>
        </p:txBody>
      </p:sp>
      <p:sp>
        <p:nvSpPr>
          <p:cNvPr id="9" name="Text 6"/>
          <p:cNvSpPr/>
          <p:nvPr/>
        </p:nvSpPr>
        <p:spPr>
          <a:xfrm>
            <a:off x="1500188" y="2716774"/>
            <a:ext cx="69294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Vibe Coding Development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1500188" y="3102536"/>
            <a:ext cx="69294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AI-assisted rapid iteration delivers features faster than traditional development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714375" y="3688324"/>
            <a:ext cx="7715250" cy="931534"/>
          </a:xfrm>
          <a:prstGeom prst="rect">
            <a:avLst/>
          </a:prstGeom>
          <a:solidFill>
            <a:srgbClr val="06B6D4">
              <a:alpha val="10000"/>
            </a:srgbClr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9"/>
          <p:cNvSpPr/>
          <p:nvPr/>
        </p:nvSpPr>
        <p:spPr>
          <a:xfrm>
            <a:off x="1309874" y="3920496"/>
            <a:ext cx="12203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Together, these 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2530255" y="3920496"/>
            <a:ext cx="168134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five defensible moats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4211603" y="3920496"/>
            <a:ext cx="220091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position airquality.co as the 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6412520" y="3920496"/>
            <a:ext cx="12346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category leader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7647217" y="3920496"/>
            <a:ext cx="18688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</a:t>
            </a:r>
            <a:endParaRPr lang="en-US" sz="1238" dirty="0"/>
          </a:p>
        </p:txBody>
      </p:sp>
      <p:sp>
        <p:nvSpPr>
          <p:cNvPr id="17" name="Text 14"/>
          <p:cNvSpPr/>
          <p:nvPr/>
        </p:nvSpPr>
        <p:spPr>
          <a:xfrm>
            <a:off x="3515227" y="4171950"/>
            <a:ext cx="21135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respiratory risk intelligence </a:t>
            </a:r>
            <a:endParaRPr lang="en-US" sz="123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Diversified Revenue Streams Across Multiple Markets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250156"/>
            <a:ext cx="398264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B2C Subscriptions</a:t>
            </a:r>
            <a:endParaRPr lang="en-US" sz="1575" dirty="0"/>
          </a:p>
        </p:txBody>
      </p:sp>
      <p:sp>
        <p:nvSpPr>
          <p:cNvPr id="5" name="Text 2"/>
          <p:cNvSpPr/>
          <p:nvPr/>
        </p:nvSpPr>
        <p:spPr>
          <a:xfrm>
            <a:off x="428625" y="1693069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 Pro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950244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$9.99/month ($99/year)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28625" y="2185988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Multi-location monitoring, 30-day forecasting, custom alerts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428625" y="2514600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Family Plan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28625" y="2771775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$19.99/month ($199/year)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3007519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 to 5 users, shared locations, priority support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4732734" y="1250156"/>
            <a:ext cx="398264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Solutions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4732734" y="1693069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Workplace Wellness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732734" y="1950244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$500-5,000/month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732734" y="2185988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Unlimited employees, company dashboard, absenteeism tracking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4732734" y="2514600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Healthcare Organizations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732734" y="2771775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$1,000-10,000/month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732734" y="3007519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Multi-site monitoring, patient alerts, admission forecasting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428625" y="3657600"/>
            <a:ext cx="398264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Government Licensing</a:t>
            </a:r>
            <a:endParaRPr lang="en-US" sz="1575" dirty="0"/>
          </a:p>
        </p:txBody>
      </p:sp>
      <p:sp>
        <p:nvSpPr>
          <p:cNvPr id="19" name="Text 16"/>
          <p:cNvSpPr/>
          <p:nvPr/>
        </p:nvSpPr>
        <p:spPr>
          <a:xfrm>
            <a:off x="428625" y="4100513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Public Health Surveillance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28625" y="4357688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$50,000-500,000/year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4593431"/>
            <a:ext cx="398264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State/national licensing, customized dashboards, epidemic early warning systems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732734" y="3657600"/>
            <a:ext cx="398264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API Access</a:t>
            </a:r>
            <a:endParaRPr lang="en-US" sz="1575" dirty="0"/>
          </a:p>
        </p:txBody>
      </p:sp>
      <p:sp>
        <p:nvSpPr>
          <p:cNvPr id="23" name="Text 20"/>
          <p:cNvSpPr/>
          <p:nvPr/>
        </p:nvSpPr>
        <p:spPr>
          <a:xfrm>
            <a:off x="4732734" y="4100513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Licensing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4732734" y="4357688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$10,000-50,000/project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4732734" y="4593431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Academic institutions, pharmaceutical companies, environmental studies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4732734" y="4922044"/>
            <a:ext cx="398264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Access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4732734" y="5179219"/>
            <a:ext cx="3982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6B6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$500-5,000/month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732734" y="5414963"/>
            <a:ext cx="3982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Third-party integration, real estate platforms, health tech companies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1495</Words>
  <Application>Microsoft Office PowerPoint</Application>
  <PresentationFormat>On-screen Show (16:9)</PresentationFormat>
  <Paragraphs>336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Cameron Jones</cp:lastModifiedBy>
  <cp:revision>2</cp:revision>
  <dcterms:created xsi:type="dcterms:W3CDTF">2025-10-26T01:45:42Z</dcterms:created>
  <dcterms:modified xsi:type="dcterms:W3CDTF">2025-10-26T02:00:47Z</dcterms:modified>
</cp:coreProperties>
</file>