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3" d="100"/>
          <a:sy n="10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720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782008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Introduction to AI Project Management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031694"/>
            <a:ext cx="7477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Successful AI projects require specialized management techniques to navigate the unique challenges and opportunities presented by this rapidly evolving technology. This presentation will provide a comprehensive overview of the key principles and best practices for effectively managing AI initiatives from start to finish.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932950" y="6824722"/>
            <a:ext cx="355345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M. Abdullah Canbaz, Ph.D.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1600" i="1" dirty="0">
                <a:solidFill>
                  <a:srgbClr val="DAD1E6"/>
                </a:solidFill>
                <a:latin typeface="Fira Sans" pitchFamily="34" charset="0"/>
              </a:rPr>
              <a:t>Ai in Complex Systems Lab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1600" i="1" dirty="0">
                <a:solidFill>
                  <a:srgbClr val="DAD1E6"/>
                </a:solidFill>
                <a:latin typeface="Fira Sans" pitchFamily="34" charset="0"/>
              </a:rPr>
              <a:t>College of Emergency Preparedness, Homeland Security, and Cybersecurity</a:t>
            </a:r>
            <a:endParaRPr lang="en-US" sz="1600" i="1" dirty="0"/>
          </a:p>
        </p:txBody>
      </p:sp>
      <p:pic>
        <p:nvPicPr>
          <p:cNvPr id="12" name="Picture 11" descr="A logo with lines and dots&#10;&#10;Description automatically generated">
            <a:extLst>
              <a:ext uri="{FF2B5EF4-FFF2-40B4-BE49-F238E27FC236}">
                <a16:creationId xmlns:a16="http://schemas.microsoft.com/office/drawing/2014/main" id="{9B490427-9C1C-D1A1-736E-E756DC9C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09" y="6680960"/>
            <a:ext cx="1491907" cy="1371146"/>
          </a:xfrm>
          <a:prstGeom prst="rect">
            <a:avLst/>
          </a:prstGeom>
        </p:spPr>
      </p:pic>
      <p:pic>
        <p:nvPicPr>
          <p:cNvPr id="14" name="Picture 13" descr="A logo of a university&#10;&#10;Description automatically generated">
            <a:extLst>
              <a:ext uri="{FF2B5EF4-FFF2-40B4-BE49-F238E27FC236}">
                <a16:creationId xmlns:a16="http://schemas.microsoft.com/office/drawing/2014/main" id="{568B31E4-C934-3C2C-DE66-B79115335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109" y="177494"/>
            <a:ext cx="2292345" cy="13809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2216706"/>
            <a:ext cx="1055310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Understanding AI Governance Frameworks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305419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Ethical Considerations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Establishing clear ethical guidelines and principles to ensure AI systems are developed and deployed responsibly.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9153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Identifying and adhering to relevant laws, regulations, and industry standards governing the use of AI.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315634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Organizational Policies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383048"/>
            <a:ext cx="315634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Developing internal policies and processes to govern the lifecycle of AI projects within the company.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559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Defining AI Project Objectives and Scope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477929"/>
            <a:ext cx="27742" cy="4995624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1416427" y="2887563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5"/>
          <p:cNvSpPr/>
          <p:nvPr/>
        </p:nvSpPr>
        <p:spPr>
          <a:xfrm>
            <a:off x="916484" y="26515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83052" y="2693194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2700099"/>
            <a:ext cx="31930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Identify Business Needs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180517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Clearly define the specific problems or opportunities the AI project aims to address.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745295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916484" y="450925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83052" y="4550926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557832"/>
            <a:ext cx="43036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Determine Technical Feasibility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03824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Assess the available data, infrastructure, and talent required to successfully implement the AI solution.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603028"/>
            <a:ext cx="777597" cy="27742"/>
          </a:xfrm>
          <a:prstGeom prst="rect">
            <a:avLst/>
          </a:prstGeom>
          <a:solidFill>
            <a:srgbClr val="FF668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5"/>
          <p:cNvSpPr/>
          <p:nvPr/>
        </p:nvSpPr>
        <p:spPr>
          <a:xfrm>
            <a:off x="916484" y="636698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1083052" y="6408658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415564"/>
            <a:ext cx="319301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Establish Project Scope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895981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Outline the specific goals, deliverables, and timeline for the AI initiative.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905714"/>
            <a:ext cx="833139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Assembling the AI Project Team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044428"/>
            <a:ext cx="444341" cy="44434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71094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Scientists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191357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Professionals skilled in machine learning, data analysis, and model development.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044428"/>
            <a:ext cx="444341" cy="4443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710940"/>
            <a:ext cx="238863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Software Engineers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538543"/>
            <a:ext cx="2388632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Experts in designing, building, and deploying AI-powered applications and systems.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044428"/>
            <a:ext cx="444341" cy="444341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710940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Business Analysts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191357"/>
            <a:ext cx="2388632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Individuals who understand the domain-specific requirements and use cases for the AI solution.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044428"/>
            <a:ext cx="444341" cy="44434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710940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Project Managers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191357"/>
            <a:ext cx="238875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Professionals who coordinate the various team members and ensure the project stays on track.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359378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3621167" y="427673"/>
            <a:ext cx="7388066" cy="972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Implementing AI Project Lifecycle Stages</a:t>
            </a:r>
            <a:endParaRPr lang="en-US" sz="3062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1710690"/>
            <a:ext cx="777597" cy="124420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632008" y="1866186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Ideation</a:t>
            </a:r>
            <a:endParaRPr lang="en-US" sz="1531" dirty="0"/>
          </a:p>
        </p:txBody>
      </p:sp>
      <p:sp>
        <p:nvSpPr>
          <p:cNvPr id="7" name="Text 4"/>
          <p:cNvSpPr/>
          <p:nvPr/>
        </p:nvSpPr>
        <p:spPr>
          <a:xfrm>
            <a:off x="4632008" y="2202418"/>
            <a:ext cx="6377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Brainstorming and identifying potential AI use cases that align with business objectives.</a:t>
            </a:r>
            <a:endParaRPr lang="en-US" sz="1225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1167" y="2954893"/>
            <a:ext cx="777597" cy="124420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632008" y="3110389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 Preparation</a:t>
            </a:r>
            <a:endParaRPr lang="en-US" sz="1531" dirty="0"/>
          </a:p>
        </p:txBody>
      </p:sp>
      <p:sp>
        <p:nvSpPr>
          <p:cNvPr id="10" name="Text 6"/>
          <p:cNvSpPr/>
          <p:nvPr/>
        </p:nvSpPr>
        <p:spPr>
          <a:xfrm>
            <a:off x="4632008" y="3446621"/>
            <a:ext cx="6377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Collecting, cleaning, and structuring the data required to train and deploy AI models.</a:t>
            </a:r>
            <a:endParaRPr lang="en-US" sz="1225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1167" y="4199096"/>
            <a:ext cx="777597" cy="124420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632008" y="4354592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 Development</a:t>
            </a:r>
            <a:endParaRPr lang="en-US" sz="1531" dirty="0"/>
          </a:p>
        </p:txBody>
      </p:sp>
      <p:sp>
        <p:nvSpPr>
          <p:cNvPr id="13" name="Text 8"/>
          <p:cNvSpPr/>
          <p:nvPr/>
        </p:nvSpPr>
        <p:spPr>
          <a:xfrm>
            <a:off x="4632008" y="4690824"/>
            <a:ext cx="637722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Designing, training, and validating the machine learning algorithms that power the AI solution.</a:t>
            </a:r>
            <a:endParaRPr lang="en-US" sz="1225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167" y="5443299"/>
            <a:ext cx="777597" cy="124420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632008" y="5598795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Deployment</a:t>
            </a:r>
            <a:endParaRPr lang="en-US" sz="1531" dirty="0"/>
          </a:p>
        </p:txBody>
      </p:sp>
      <p:sp>
        <p:nvSpPr>
          <p:cNvPr id="16" name="Text 10"/>
          <p:cNvSpPr/>
          <p:nvPr/>
        </p:nvSpPr>
        <p:spPr>
          <a:xfrm>
            <a:off x="4632008" y="5935028"/>
            <a:ext cx="6377226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Integrating the AI system into existing infrastructure and making it available for end-users.</a:t>
            </a:r>
            <a:endParaRPr lang="en-US" sz="1225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1167" y="6687503"/>
            <a:ext cx="777597" cy="124420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4632008" y="6842998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Monitoring</a:t>
            </a:r>
            <a:endParaRPr lang="en-US" sz="1531" dirty="0"/>
          </a:p>
        </p:txBody>
      </p:sp>
      <p:sp>
        <p:nvSpPr>
          <p:cNvPr id="19" name="Text 12"/>
          <p:cNvSpPr/>
          <p:nvPr/>
        </p:nvSpPr>
        <p:spPr>
          <a:xfrm>
            <a:off x="4632008" y="7179231"/>
            <a:ext cx="6377226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Continuously evaluating the performance, accuracy, and impact of the AI system in production.</a:t>
            </a:r>
            <a:endParaRPr lang="en-US" sz="12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2906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Monitoring and Evaluating AI Project Performance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9731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04561" y="3338989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73636"/>
            <a:ext cx="444400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Performance Indicators (KPIs)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4201239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Establish relevant metrics to measure the effectiveness and impact of the AI solution.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29731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592854" y="3338989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73636"/>
            <a:ext cx="291536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Continuous Validation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54053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Regularly assess the AI model's accuracy, reliability, and compliance with intended use cases.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316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2204561" y="5357693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Feedback Loops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 processes to gather user feedback and continuously improve the AI system.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316022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7592854" y="5357693"/>
            <a:ext cx="1666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39234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Auditability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87275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Maintain detailed records and documentation to ensure transparency and accountability.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09620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Addressing AI Ethical and Regulatory Considerations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2929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2260163" y="315146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Fairness and Bias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631883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Ensure AI systems do not discriminate or perpetuate biases against protected groups.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29295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48456" y="3151465"/>
            <a:ext cx="430363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Transparency and Explainability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31883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Provide clear and understandable explanations for the decisions and outputs of AI models.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514242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2260163" y="53645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Privacy and Security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5845016"/>
            <a:ext cx="472178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 robust data protection measures to safeguard sensitive information used by AI.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42428"/>
            <a:ext cx="5166122" cy="1990963"/>
          </a:xfrm>
          <a:prstGeom prst="roundRect">
            <a:avLst>
              <a:gd name="adj" fmla="val 3348"/>
            </a:avLst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648456" y="5364599"/>
            <a:ext cx="402597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Accountability and Governance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845016"/>
            <a:ext cx="472178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Establish clear policies and procedures to oversee the responsible development and deployment of AI.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2037993" y="1560433"/>
            <a:ext cx="777597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Conclusion and Key Takeaways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260163" y="283999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Comprehensive Planning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1181" y="2839998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Clearly define objectives, scope, and governance for AI projects.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037993" y="3691652"/>
            <a:ext cx="10554414" cy="992505"/>
          </a:xfrm>
          <a:prstGeom prst="rect">
            <a:avLst/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2260163" y="383250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Multidisciplinary Team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1181" y="3832503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Assemble a diverse group of experts to tackle the technical and business challenges.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260163" y="4825008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Lifecycle Management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41181" y="4825008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Implement a structured process to guide AI projects from ideation to deployment.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2037993" y="5676662"/>
            <a:ext cx="10554414" cy="992505"/>
          </a:xfrm>
          <a:prstGeom prst="rect">
            <a:avLst/>
          </a:prstGeom>
          <a:solidFill>
            <a:srgbClr val="3827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2260163" y="5817513"/>
            <a:ext cx="482905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Continuous Monitoring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41181" y="5817513"/>
            <a:ext cx="48290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Regularly evaluate performance, address ethical concerns, and iterate on the AI solution.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48930" y="2778983"/>
            <a:ext cx="4275438" cy="11959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Thank you!</a:t>
            </a:r>
            <a:endParaRPr lang="en-US" sz="6036" dirty="0"/>
          </a:p>
        </p:txBody>
      </p:sp>
      <p:sp>
        <p:nvSpPr>
          <p:cNvPr id="9" name="Text 5"/>
          <p:cNvSpPr/>
          <p:nvPr/>
        </p:nvSpPr>
        <p:spPr>
          <a:xfrm>
            <a:off x="1932950" y="5518989"/>
            <a:ext cx="3553451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buNone/>
            </a:pPr>
            <a:r>
              <a:rPr lang="en-US" sz="2187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M. Abdullah Canbaz, Ph.D.</a:t>
            </a:r>
          </a:p>
          <a:p>
            <a:pPr marL="0" indent="0" algn="l">
              <a:buNone/>
            </a:pPr>
            <a:r>
              <a:rPr lang="en-US" sz="1600" i="1" dirty="0">
                <a:solidFill>
                  <a:srgbClr val="DAD1E6"/>
                </a:solidFill>
                <a:latin typeface="Fira Sans" pitchFamily="34" charset="0"/>
              </a:rPr>
              <a:t>Ai in Complex Systems Lab</a:t>
            </a:r>
          </a:p>
          <a:p>
            <a:pPr marL="0" indent="0" algn="l">
              <a:buNone/>
            </a:pPr>
            <a:r>
              <a:rPr lang="en-US" sz="1600" i="1" dirty="0">
                <a:solidFill>
                  <a:srgbClr val="DAD1E6"/>
                </a:solidFill>
                <a:latin typeface="Fira Sans" pitchFamily="34" charset="0"/>
              </a:rPr>
              <a:t>College of Emergency Preparedness, Homeland Security, and Cybersecurity</a:t>
            </a:r>
            <a:endParaRPr lang="en-US" sz="1600" i="1" dirty="0"/>
          </a:p>
        </p:txBody>
      </p:sp>
      <p:pic>
        <p:nvPicPr>
          <p:cNvPr id="12" name="Picture 11" descr="A logo with lines and dots&#10;&#10;Description automatically generated">
            <a:extLst>
              <a:ext uri="{FF2B5EF4-FFF2-40B4-BE49-F238E27FC236}">
                <a16:creationId xmlns:a16="http://schemas.microsoft.com/office/drawing/2014/main" id="{9B490427-9C1C-D1A1-736E-E756DC9C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704" y="5560540"/>
            <a:ext cx="1039246" cy="955125"/>
          </a:xfrm>
          <a:prstGeom prst="rect">
            <a:avLst/>
          </a:prstGeom>
        </p:spPr>
      </p:pic>
      <p:pic>
        <p:nvPicPr>
          <p:cNvPr id="14" name="Picture 13" descr="A logo of a university&#10;&#10;Description automatically generated">
            <a:extLst>
              <a:ext uri="{FF2B5EF4-FFF2-40B4-BE49-F238E27FC236}">
                <a16:creationId xmlns:a16="http://schemas.microsoft.com/office/drawing/2014/main" id="{568B31E4-C934-3C2C-DE66-B79115335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41" y="192845"/>
            <a:ext cx="2791422" cy="168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1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602</Words>
  <Application>Microsoft Macintosh PowerPoint</Application>
  <PresentationFormat>Custom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Fira Sans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Canbaz, M Abdullah</cp:lastModifiedBy>
  <cp:revision>4</cp:revision>
  <dcterms:created xsi:type="dcterms:W3CDTF">2024-04-16T15:12:35Z</dcterms:created>
  <dcterms:modified xsi:type="dcterms:W3CDTF">2024-04-16T15:32:31Z</dcterms:modified>
</cp:coreProperties>
</file>