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15"/>
  </p:notesMasterIdLst>
  <p:sldIdLst>
    <p:sldId id="267" r:id="rId3"/>
    <p:sldId id="264" r:id="rId4"/>
    <p:sldId id="269" r:id="rId5"/>
    <p:sldId id="257" r:id="rId6"/>
    <p:sldId id="258" r:id="rId7"/>
    <p:sldId id="259" r:id="rId8"/>
    <p:sldId id="263" r:id="rId9"/>
    <p:sldId id="272" r:id="rId10"/>
    <p:sldId id="260" r:id="rId11"/>
    <p:sldId id="261" r:id="rId12"/>
    <p:sldId id="262" r:id="rId13"/>
    <p:sldId id="273"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Davidson" initials="CD" lastIdx="2" clrIdx="0">
    <p:extLst>
      <p:ext uri="{19B8F6BF-5375-455C-9EA6-DF929625EA0E}">
        <p15:presenceInfo xmlns:p15="http://schemas.microsoft.com/office/powerpoint/2012/main" userId="Chris Davidson" providerId="None"/>
      </p:ext>
    </p:extLst>
  </p:cmAuthor>
  <p:cmAuthor id="2" name="Mary Beth Dunkenberger" initials="MBD" lastIdx="1" clrIdx="1">
    <p:extLst>
      <p:ext uri="{19B8F6BF-5375-455C-9EA6-DF929625EA0E}">
        <p15:presenceInfo xmlns:p15="http://schemas.microsoft.com/office/powerpoint/2012/main" userId="S-1-5-21-1740454962-3253256745-3329635898-51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C71CD5-A130-44D7-9E26-62E08A93BED1}">
  <a:tblStyle styleId="{43C71CD5-A130-44D7-9E26-62E08A93BED1}"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2" autoAdjust="0"/>
    <p:restoredTop sz="91817" autoAdjust="0"/>
  </p:normalViewPr>
  <p:slideViewPr>
    <p:cSldViewPr snapToGrid="0">
      <p:cViewPr varScale="1">
        <p:scale>
          <a:sx n="82" d="100"/>
          <a:sy n="82"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76006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Martha – Introduction</a:t>
            </a:r>
            <a:r>
              <a:rPr lang="en-US" b="1" baseline="0" dirty="0"/>
              <a:t> </a:t>
            </a:r>
            <a:endParaRPr lang="en-US" b="1" dirty="0"/>
          </a:p>
        </p:txBody>
      </p:sp>
    </p:spTree>
    <p:extLst>
      <p:ext uri="{BB962C8B-B14F-4D97-AF65-F5344CB8AC3E}">
        <p14:creationId xmlns:p14="http://schemas.microsoft.com/office/powerpoint/2010/main" val="1848808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sz="1100" b="1" i="0" kern="1200" dirty="0">
                <a:solidFill>
                  <a:schemeClr val="tx1"/>
                </a:solidFill>
                <a:effectLst/>
                <a:latin typeface="+mn-lt"/>
                <a:ea typeface="+mn-ea"/>
                <a:cs typeface="+mn-cs"/>
              </a:rPr>
              <a:t>Chris – </a:t>
            </a:r>
          </a:p>
          <a:p>
            <a:pPr lvl="0">
              <a:spcBef>
                <a:spcPts val="0"/>
              </a:spcBef>
              <a:buNone/>
            </a:pPr>
            <a:endParaRPr lang="en-US" sz="1100" b="1" i="0" kern="1200" dirty="0">
              <a:solidFill>
                <a:schemeClr val="tx1"/>
              </a:solidFill>
              <a:effectLst/>
              <a:latin typeface="+mn-lt"/>
              <a:ea typeface="+mn-ea"/>
              <a:cs typeface="+mn-cs"/>
            </a:endParaRPr>
          </a:p>
          <a:p>
            <a:pPr lvl="0">
              <a:spcBef>
                <a:spcPts val="0"/>
              </a:spcBef>
              <a:buNone/>
            </a:pPr>
            <a:r>
              <a:rPr lang="en-US" sz="1100" b="0" i="0" kern="1200" dirty="0">
                <a:solidFill>
                  <a:schemeClr val="tx1"/>
                </a:solidFill>
                <a:effectLst/>
                <a:latin typeface="+mn-lt"/>
                <a:ea typeface="+mn-ea"/>
                <a:cs typeface="+mn-cs"/>
              </a:rPr>
              <a:t>George Southern </a:t>
            </a:r>
            <a:r>
              <a:rPr lang="en-US" sz="1100" b="0" i="0" kern="1200" baseline="0" dirty="0">
                <a:solidFill>
                  <a:schemeClr val="tx1"/>
                </a:solidFill>
                <a:effectLst/>
                <a:latin typeface="+mn-lt"/>
                <a:ea typeface="+mn-ea"/>
                <a:cs typeface="+mn-cs"/>
              </a:rPr>
              <a:t> From Combat to the Classroom: </a:t>
            </a:r>
            <a:r>
              <a:rPr lang="en-US" sz="1100" b="0" i="0" kern="1200" dirty="0">
                <a:solidFill>
                  <a:schemeClr val="tx1"/>
                </a:solidFill>
                <a:effectLst/>
                <a:latin typeface="+mn-lt"/>
                <a:ea typeface="+mn-ea"/>
                <a:cs typeface="+mn-cs"/>
              </a:rPr>
              <a:t>This FYE 1220 section is designed for veterans, military service members, family members of military service personal, ROTC cadets or anyone who cares about veteran’s issues. Together we will explore cultural and social influences that may impact veterans as they transition from active duty into higher education as well as current military service members who are still serving. We will assess potential barriers to veteran success as well as resources here on campus that can assist in successful integration. Along with campus resources, this course is intended to assist in building and expanding the student’s social support network with other students in this course. This course is taught by a veteran and is designed to be interactive to allow veterans to draw upon their experiences to assist in planning their collegiate experience.</a:t>
            </a:r>
            <a:endParaRPr dirty="0"/>
          </a:p>
        </p:txBody>
      </p:sp>
    </p:spTree>
    <p:extLst>
      <p:ext uri="{BB962C8B-B14F-4D97-AF65-F5344CB8AC3E}">
        <p14:creationId xmlns:p14="http://schemas.microsoft.com/office/powerpoint/2010/main" val="244744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dirty="0"/>
              <a:t>Chris – </a:t>
            </a:r>
          </a:p>
          <a:p>
            <a:pPr marL="228600" lvl="0" indent="-228600">
              <a:spcBef>
                <a:spcPts val="0"/>
              </a:spcBef>
              <a:buAutoNum type="arabicPeriod"/>
            </a:pPr>
            <a:r>
              <a:rPr lang="en-US" dirty="0"/>
              <a:t>Note that while</a:t>
            </a:r>
            <a:r>
              <a:rPr lang="en-US" baseline="0" dirty="0"/>
              <a:t> GI Bill benefits provide stipends not enough to support family, which it isn’t mean to.  We know that one barrier to a student success is having to work a large number of hours outside of their studies.  If we can get them jobs on campus, then they can become more engaged on campus which has been shown to increase success and persistence </a:t>
            </a:r>
          </a:p>
          <a:p>
            <a:pPr marL="228600" lvl="0" indent="-228600">
              <a:spcBef>
                <a:spcPts val="0"/>
              </a:spcBef>
              <a:buAutoNum type="arabicPeriod"/>
            </a:pPr>
            <a:endParaRPr lang="en-US" baseline="0" dirty="0"/>
          </a:p>
          <a:p>
            <a:pPr marL="228600" lvl="0" indent="-228600">
              <a:spcBef>
                <a:spcPts val="0"/>
              </a:spcBef>
              <a:buAutoNum type="arabicPeriod"/>
            </a:pPr>
            <a:r>
              <a:rPr lang="en-US" baseline="0" dirty="0" err="1"/>
              <a:t>Germanna</a:t>
            </a:r>
            <a:r>
              <a:rPr lang="en-US" baseline="0" dirty="0"/>
              <a:t> provides a warm hand-off and follow-up with students that transfer to Mary Washington </a:t>
            </a:r>
            <a:endParaRPr dirty="0"/>
          </a:p>
        </p:txBody>
      </p:sp>
    </p:spTree>
    <p:extLst>
      <p:ext uri="{BB962C8B-B14F-4D97-AF65-F5344CB8AC3E}">
        <p14:creationId xmlns:p14="http://schemas.microsoft.com/office/powerpoint/2010/main" val="323100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dirty="0"/>
              <a:t>Martha</a:t>
            </a:r>
            <a:r>
              <a:rPr lang="en-US" b="1" baseline="0" dirty="0"/>
              <a:t> </a:t>
            </a:r>
            <a:endParaRPr b="1" dirty="0"/>
          </a:p>
        </p:txBody>
      </p:sp>
    </p:spTree>
    <p:extLst>
      <p:ext uri="{BB962C8B-B14F-4D97-AF65-F5344CB8AC3E}">
        <p14:creationId xmlns:p14="http://schemas.microsoft.com/office/powerpoint/2010/main" val="62588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Martha</a:t>
            </a:r>
            <a:r>
              <a:rPr lang="en-US" dirty="0"/>
              <a:t> - Demonstrates the</a:t>
            </a:r>
            <a:r>
              <a:rPr lang="en-US" baseline="0" dirty="0"/>
              <a:t> complexity of the support system and why TSM and veterans perceptions of fragmentation are well grounded</a:t>
            </a:r>
            <a:endParaRPr lang="en-US" dirty="0"/>
          </a:p>
        </p:txBody>
      </p:sp>
    </p:spTree>
    <p:extLst>
      <p:ext uri="{BB962C8B-B14F-4D97-AF65-F5344CB8AC3E}">
        <p14:creationId xmlns:p14="http://schemas.microsoft.com/office/powerpoint/2010/main" val="2940305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Martha </a:t>
            </a:r>
          </a:p>
        </p:txBody>
      </p:sp>
    </p:spTree>
    <p:extLst>
      <p:ext uri="{BB962C8B-B14F-4D97-AF65-F5344CB8AC3E}">
        <p14:creationId xmlns:p14="http://schemas.microsoft.com/office/powerpoint/2010/main" val="2328557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dirty="0"/>
              <a:t>Martha</a:t>
            </a:r>
            <a:endParaRPr b="1" dirty="0"/>
          </a:p>
        </p:txBody>
      </p:sp>
    </p:spTree>
    <p:extLst>
      <p:ext uri="{BB962C8B-B14F-4D97-AF65-F5344CB8AC3E}">
        <p14:creationId xmlns:p14="http://schemas.microsoft.com/office/powerpoint/2010/main" val="231590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dirty="0"/>
              <a:t>Chris - </a:t>
            </a:r>
            <a:r>
              <a:rPr lang="en-US" dirty="0"/>
              <a:t>Note</a:t>
            </a:r>
            <a:r>
              <a:rPr lang="en-US" baseline="0" dirty="0"/>
              <a:t> that these are GI Bill Approved</a:t>
            </a:r>
          </a:p>
        </p:txBody>
      </p:sp>
    </p:spTree>
    <p:extLst>
      <p:ext uri="{BB962C8B-B14F-4D97-AF65-F5344CB8AC3E}">
        <p14:creationId xmlns:p14="http://schemas.microsoft.com/office/powerpoint/2010/main" val="134507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dirty="0"/>
              <a:t>Chris - </a:t>
            </a:r>
            <a:r>
              <a:rPr lang="en-US" dirty="0"/>
              <a:t>Greater Peninsula</a:t>
            </a:r>
            <a:r>
              <a:rPr lang="en-US" baseline="0" dirty="0"/>
              <a:t> Area </a:t>
            </a:r>
            <a:r>
              <a:rPr lang="en-US" dirty="0"/>
              <a:t>Hampton Roads</a:t>
            </a:r>
          </a:p>
        </p:txBody>
      </p:sp>
    </p:spTree>
    <p:extLst>
      <p:ext uri="{BB962C8B-B14F-4D97-AF65-F5344CB8AC3E}">
        <p14:creationId xmlns:p14="http://schemas.microsoft.com/office/powerpoint/2010/main" val="657711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Chris – </a:t>
            </a:r>
            <a:r>
              <a:rPr lang="en-US" b="0" dirty="0"/>
              <a:t>Roanoke </a:t>
            </a:r>
            <a:endParaRPr lang="en-US" b="1" dirty="0"/>
          </a:p>
        </p:txBody>
      </p:sp>
    </p:spTree>
    <p:extLst>
      <p:ext uri="{BB962C8B-B14F-4D97-AF65-F5344CB8AC3E}">
        <p14:creationId xmlns:p14="http://schemas.microsoft.com/office/powerpoint/2010/main" val="66266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Martha - </a:t>
            </a:r>
            <a:r>
              <a:rPr lang="en-US" dirty="0"/>
              <a:t>Of</a:t>
            </a:r>
            <a:r>
              <a:rPr lang="en-US" baseline="0" dirty="0"/>
              <a:t> the preliminary recommendations a centralized data/web portal is at the top </a:t>
            </a:r>
          </a:p>
        </p:txBody>
      </p:sp>
    </p:spTree>
    <p:extLst>
      <p:ext uri="{BB962C8B-B14F-4D97-AF65-F5344CB8AC3E}">
        <p14:creationId xmlns:p14="http://schemas.microsoft.com/office/powerpoint/2010/main" val="14294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1" dirty="0"/>
              <a:t>Chris - </a:t>
            </a:r>
            <a:r>
              <a:rPr lang="en-US" dirty="0"/>
              <a:t>These are being addressed by another portion of the Demonstration Project as you just heard about </a:t>
            </a:r>
          </a:p>
          <a:p>
            <a:pPr lvl="0">
              <a:spcBef>
                <a:spcPts val="0"/>
              </a:spcBef>
              <a:buNone/>
            </a:pPr>
            <a:r>
              <a:rPr lang="en-US" dirty="0"/>
              <a:t>Related to no.</a:t>
            </a:r>
            <a:r>
              <a:rPr lang="en-US" baseline="0" dirty="0"/>
              <a:t> 4 – Emphasis on using GI bill for educational degree when many may be better served by emphasis on professional certifications, especially where certifications would match regional workforce needs</a:t>
            </a:r>
            <a:endParaRPr lang="en-US" dirty="0"/>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291054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8200" y="0"/>
            <a:ext cx="10515599" cy="703384"/>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lt1"/>
              </a:buClr>
              <a:buFont typeface="Calibri"/>
              <a:buNone/>
              <a:defRPr sz="44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838200" y="922215"/>
            <a:ext cx="10515599" cy="5254747"/>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29" name="Shape 2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30" name="Shape 3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
        <p:nvSpPr>
          <p:cNvPr id="7" name="Title 1"/>
          <p:cNvSpPr txBox="1">
            <a:spLocks/>
          </p:cNvSpPr>
          <p:nvPr userDrawn="1"/>
        </p:nvSpPr>
        <p:spPr>
          <a:xfrm>
            <a:off x="838200" y="0"/>
            <a:ext cx="10515600" cy="70338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solidFill>
                  <a:prstClr val="white"/>
                </a:solidFill>
              </a:rPr>
              <a:t>Click to edit Master title style</a:t>
            </a:r>
          </a:p>
        </p:txBody>
      </p:sp>
    </p:spTree>
    <p:extLst>
      <p:ext uri="{BB962C8B-B14F-4D97-AF65-F5344CB8AC3E}">
        <p14:creationId xmlns:p14="http://schemas.microsoft.com/office/powerpoint/2010/main" val="110022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
        <p:nvSpPr>
          <p:cNvPr id="8" name="Title 1"/>
          <p:cNvSpPr>
            <a:spLocks noGrp="1"/>
          </p:cNvSpPr>
          <p:nvPr>
            <p:ph type="title"/>
          </p:nvPr>
        </p:nvSpPr>
        <p:spPr>
          <a:xfrm>
            <a:off x="838200" y="0"/>
            <a:ext cx="10515600" cy="703385"/>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80208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
        <p:nvSpPr>
          <p:cNvPr id="10" name="Title 1"/>
          <p:cNvSpPr>
            <a:spLocks noGrp="1"/>
          </p:cNvSpPr>
          <p:nvPr>
            <p:ph type="title"/>
          </p:nvPr>
        </p:nvSpPr>
        <p:spPr>
          <a:xfrm>
            <a:off x="838200" y="0"/>
            <a:ext cx="10515600" cy="703385"/>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35093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838200" y="0"/>
            <a:ext cx="10515600" cy="703385"/>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58492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9748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362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3627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
        <p:nvSpPr>
          <p:cNvPr id="7" name="Title 1"/>
          <p:cNvSpPr>
            <a:spLocks noGrp="1"/>
          </p:cNvSpPr>
          <p:nvPr>
            <p:ph type="title"/>
          </p:nvPr>
        </p:nvSpPr>
        <p:spPr>
          <a:xfrm>
            <a:off x="838200" y="0"/>
            <a:ext cx="10515600" cy="703385"/>
          </a:xfrm>
        </p:spPr>
        <p:txBody>
          <a:bodyPr/>
          <a:lstStyle>
            <a:lvl1pPr algn="ct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6450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604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
        <p:nvSpPr>
          <p:cNvPr id="58" name="Shape 58"/>
          <p:cNvSpPr txBox="1">
            <a:spLocks noGrp="1"/>
          </p:cNvSpPr>
          <p:nvPr>
            <p:ph type="title"/>
          </p:nvPr>
        </p:nvSpPr>
        <p:spPr>
          <a:xfrm>
            <a:off x="838200" y="0"/>
            <a:ext cx="10515599" cy="703384"/>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lt1"/>
              </a:buClr>
              <a:buFont typeface="Calibri"/>
              <a:buNone/>
              <a:defRPr sz="44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9"/>
        <p:cNvGrpSpPr/>
        <p:nvPr/>
      </p:nvGrpSpPr>
      <p:grpSpPr>
        <a:xfrm>
          <a:off x="0" y="0"/>
          <a:ext cx="0" cy="0"/>
          <a:chOff x="0" y="0"/>
          <a:chExt cx="0" cy="0"/>
        </a:xfrm>
      </p:grpSpPr>
      <p:sp>
        <p:nvSpPr>
          <p:cNvPr id="60" name="Shape 6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1" name="Shape 6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2" name="Shape 6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5" name="Shape 6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8" name="Shape 6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69" name="Shape 6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5" name="Shape 7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76" name="Shape 7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0" name="Shape 8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1" name="Shape 8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
        <p:nvSpPr>
          <p:cNvPr id="82" name="Shape 82"/>
          <p:cNvSpPr txBox="1">
            <a:spLocks noGrp="1"/>
          </p:cNvSpPr>
          <p:nvPr>
            <p:ph type="title"/>
          </p:nvPr>
        </p:nvSpPr>
        <p:spPr>
          <a:xfrm>
            <a:off x="838200" y="0"/>
            <a:ext cx="10515599" cy="703384"/>
          </a:xfrm>
          <a:prstGeom prst="rect">
            <a:avLst/>
          </a:prstGeom>
          <a:noFill/>
          <a:ln>
            <a:noFill/>
          </a:ln>
        </p:spPr>
        <p:txBody>
          <a:bodyPr lIns="91425" tIns="91425" rIns="91425" bIns="91425" anchor="ctr" anchorCtr="0"/>
          <a:lstStyle>
            <a:lvl1pPr marL="0" marR="0" lvl="0" indent="0" algn="ctr" rtl="0">
              <a:lnSpc>
                <a:spcPct val="90000"/>
              </a:lnSpc>
              <a:spcBef>
                <a:spcPts val="0"/>
              </a:spcBef>
              <a:buClr>
                <a:schemeClr val="lt1"/>
              </a:buClr>
              <a:buFont typeface="Calibri"/>
              <a:buNone/>
              <a:defRPr sz="4400" b="0"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83"/>
        <p:cNvGrpSpPr/>
        <p:nvPr/>
      </p:nvGrpSpPr>
      <p:grpSpPr>
        <a:xfrm>
          <a:off x="0" y="0"/>
          <a:ext cx="0" cy="0"/>
          <a:chOff x="0" y="0"/>
          <a:chExt cx="0" cy="0"/>
        </a:xfrm>
      </p:grpSpPr>
      <p:sp>
        <p:nvSpPr>
          <p:cNvPr id="84" name="Shape 8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5" name="Shape 8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7" name="Shape 8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88" name="Shape 8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125046" y="6041292"/>
            <a:ext cx="12410831" cy="8831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kern="1200">
              <a:solidFill>
                <a:prstClr val="white"/>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9" y="5971593"/>
            <a:ext cx="2879558" cy="914400"/>
          </a:xfrm>
          <a:prstGeom prst="rect">
            <a:avLst/>
          </a:prstGeom>
        </p:spPr>
      </p:pic>
      <p:pic>
        <p:nvPicPr>
          <p:cNvPr id="9" name="Picture 8"/>
          <p:cNvPicPr/>
          <p:nvPr userDrawn="1"/>
        </p:nvPicPr>
        <p:blipFill>
          <a:blip r:embed="rId3">
            <a:extLst>
              <a:ext uri="{28A0092B-C50C-407E-A947-70E740481C1C}">
                <a14:useLocalDpi xmlns:a14="http://schemas.microsoft.com/office/drawing/2010/main" val="0"/>
              </a:ext>
            </a:extLst>
          </a:blip>
          <a:stretch>
            <a:fillRect/>
          </a:stretch>
        </p:blipFill>
        <p:spPr>
          <a:xfrm>
            <a:off x="5376862" y="5807075"/>
            <a:ext cx="1438275" cy="914400"/>
          </a:xfrm>
          <a:prstGeom prst="rect">
            <a:avLst/>
          </a:prstGeom>
        </p:spPr>
      </p:pic>
      <p:sp>
        <p:nvSpPr>
          <p:cNvPr id="11" name="Shape 199"/>
          <p:cNvSpPr/>
          <p:nvPr userDrawn="1"/>
        </p:nvSpPr>
        <p:spPr>
          <a:xfrm>
            <a:off x="0" y="0"/>
            <a:ext cx="12192000" cy="703385"/>
          </a:xfrm>
          <a:prstGeom prst="rect">
            <a:avLst/>
          </a:prstGeom>
          <a:blipFill>
            <a:blip r:embed="rId4"/>
          </a:blipFill>
          <a:ln w="12700">
            <a:miter lim="400000"/>
          </a:ln>
          <a:effectLst>
            <a:outerShdw blurRad="63500" dist="12700" rotWithShape="0">
              <a:srgbClr val="000000">
                <a:alpha val="50000"/>
              </a:srgbClr>
            </a:outerShdw>
          </a:effectLst>
          <a:extLst>
            <a:ext uri="{C572A759-6A51-4108-AA02-DFA0A04FC94B}">
              <ma14:wrappingTextBoxFlag xmlns="" xmlns:ma14="http://schemas.microsoft.com/office/mac/drawingml/2011/main" val="1"/>
            </a:ext>
          </a:extLst>
        </p:spPr>
        <p:txBody>
          <a:bodyPr lIns="0" tIns="0" rIns="0" bIns="0" anchor="ctr"/>
          <a:lstStyle>
            <a:lvl1pPr>
              <a:defRPr sz="4800">
                <a:solidFill>
                  <a:srgbClr val="FFFFFF"/>
                </a:solidFill>
              </a:defRPr>
            </a:lvl1pPr>
          </a:lstStyle>
          <a:p>
            <a:pPr>
              <a:defRPr sz="1800">
                <a:solidFill>
                  <a:srgbClr val="000000"/>
                </a:solidFill>
              </a:defRPr>
            </a:pPr>
            <a:endParaRPr kern="1200" dirty="0">
              <a:latin typeface="Calibri" panose="020F0502020204030204"/>
              <a:ea typeface="+mn-ea"/>
              <a:cs typeface="+mn-cs"/>
            </a:endParaRPr>
          </a:p>
        </p:txBody>
      </p:sp>
    </p:spTree>
    <p:extLst>
      <p:ext uri="{BB962C8B-B14F-4D97-AF65-F5344CB8AC3E}">
        <p14:creationId xmlns:p14="http://schemas.microsoft.com/office/powerpoint/2010/main" val="381604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03385"/>
          </a:xfrm>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838200" y="922215"/>
            <a:ext cx="10515600" cy="5254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EDBC75-FD0B-4AFA-8DFC-824CFC37E4F2}" type="datetimeFigureOut">
              <a:rPr lang="en-US" smtClean="0">
                <a:solidFill>
                  <a:prstClr val="black">
                    <a:tint val="75000"/>
                  </a:prstClr>
                </a:solidFill>
              </a:rPr>
              <a:pPr/>
              <a:t>1/9/19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EDCD2BC-F00E-4DD8-AD17-1ADC95BBA9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144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grpSp>
        <p:nvGrpSpPr>
          <p:cNvPr id="11" name="Shape 11"/>
          <p:cNvGrpSpPr/>
          <p:nvPr/>
        </p:nvGrpSpPr>
        <p:grpSpPr>
          <a:xfrm>
            <a:off x="0" y="6176962"/>
            <a:ext cx="12192000" cy="681037"/>
            <a:chOff x="0" y="0"/>
            <a:chExt cx="24552278" cy="1163165"/>
          </a:xfrm>
        </p:grpSpPr>
        <p:sp>
          <p:nvSpPr>
            <p:cNvPr id="12" name="Shape 12"/>
            <p:cNvSpPr/>
            <p:nvPr/>
          </p:nvSpPr>
          <p:spPr>
            <a:xfrm>
              <a:off x="0" y="292335"/>
              <a:ext cx="24552277" cy="870830"/>
            </a:xfrm>
            <a:prstGeom prst="rect">
              <a:avLst/>
            </a:prstGeom>
            <a:blipFill rotWithShape="1">
              <a:blip r:embed="rId9">
                <a:alphaModFix/>
              </a:blip>
              <a:tile tx="0" ty="0" sx="100000" sy="100000" flip="none" algn="tl"/>
            </a:blipFill>
            <a:ln>
              <a:noFill/>
            </a:ln>
            <a:effectLst>
              <a:outerShdw blurRad="50799" dist="25400" dir="5400000" rotWithShape="0">
                <a:srgbClr val="000000">
                  <a:alpha val="49803"/>
                </a:srgbClr>
              </a:outerShdw>
            </a:effectLst>
          </p:spPr>
          <p:txBody>
            <a:bodyPr lIns="71425" tIns="71425" rIns="71425" bIns="71425" anchor="ctr" anchorCtr="0">
              <a:noAutofit/>
            </a:bodyPr>
            <a:lstStyle/>
            <a:p>
              <a:pPr marL="0" marR="0" lvl="0" indent="0" algn="l" rtl="0">
                <a:spcBef>
                  <a:spcPts val="0"/>
                </a:spcBef>
                <a:buNone/>
              </a:pPr>
              <a:endParaRPr sz="1800" b="0" i="0" u="none" strike="noStrike" cap="none" dirty="0">
                <a:solidFill>
                  <a:schemeClr val="dk1"/>
                </a:solidFill>
                <a:latin typeface="Calibri"/>
                <a:ea typeface="Calibri"/>
                <a:cs typeface="Calibri"/>
                <a:sym typeface="Calibri"/>
              </a:endParaRPr>
            </a:p>
          </p:txBody>
        </p:sp>
        <p:sp>
          <p:nvSpPr>
            <p:cNvPr id="13" name="Shape 13"/>
            <p:cNvSpPr/>
            <p:nvPr/>
          </p:nvSpPr>
          <p:spPr>
            <a:xfrm>
              <a:off x="0" y="0"/>
              <a:ext cx="24552277" cy="289094"/>
            </a:xfrm>
            <a:prstGeom prst="rect">
              <a:avLst/>
            </a:prstGeom>
            <a:solidFill>
              <a:srgbClr val="51A7F9"/>
            </a:solidFill>
            <a:ln>
              <a:noFill/>
            </a:ln>
          </p:spPr>
          <p:txBody>
            <a:bodyPr lIns="0" tIns="0" rIns="0" bIns="0" anchor="ctr" anchorCtr="0">
              <a:noAutofit/>
            </a:bodyPr>
            <a:lstStyle/>
            <a:p>
              <a:pPr marL="0" marR="0" lvl="0" indent="0" algn="l" rtl="0">
                <a:spcBef>
                  <a:spcPts val="0"/>
                </a:spcBef>
                <a:buNone/>
              </a:pPr>
              <a:endParaRPr sz="1800" b="0" i="0" u="none" strike="noStrike" cap="none" dirty="0">
                <a:solidFill>
                  <a:schemeClr val="dk1"/>
                </a:solidFill>
                <a:latin typeface="Calibri"/>
                <a:ea typeface="Calibri"/>
                <a:cs typeface="Calibri"/>
                <a:sym typeface="Calibri"/>
              </a:endParaRPr>
            </a:p>
          </p:txBody>
        </p:sp>
      </p:grpSp>
      <p:sp>
        <p:nvSpPr>
          <p:cNvPr id="14" name="Shape 14"/>
          <p:cNvSpPr/>
          <p:nvPr/>
        </p:nvSpPr>
        <p:spPr>
          <a:xfrm>
            <a:off x="0" y="0"/>
            <a:ext cx="12192000" cy="703384"/>
          </a:xfrm>
          <a:prstGeom prst="rect">
            <a:avLst/>
          </a:prstGeom>
          <a:blipFill rotWithShape="1">
            <a:blip r:embed="rId10">
              <a:alphaModFix/>
            </a:blip>
            <a:stretch>
              <a:fillRect/>
            </a:stretch>
          </a:blipFill>
          <a:ln>
            <a:noFill/>
          </a:ln>
          <a:effectLst>
            <a:outerShdw blurRad="63500" dist="12700" rotWithShape="0">
              <a:srgbClr val="000000">
                <a:alpha val="49803"/>
              </a:srgbClr>
            </a:outerShdw>
          </a:effectLst>
        </p:spPr>
        <p:txBody>
          <a:bodyPr lIns="0" tIns="0" rIns="0" bIns="0" anchor="ctr" anchorCtr="0">
            <a:noAutofit/>
          </a:bodyPr>
          <a:lstStyle/>
          <a:p>
            <a:pPr marL="0" marR="0" lvl="0" indent="0" algn="l" rtl="0">
              <a:spcBef>
                <a:spcPts val="0"/>
              </a:spcBef>
              <a:buNone/>
            </a:pPr>
            <a:endParaRPr sz="4800" b="0" i="0" u="none" strike="noStrike" cap="none" dirty="0">
              <a:solidFill>
                <a:srgbClr val="FFFFF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DBC75-FD0B-4AFA-8DFC-824CFC37E4F2}" type="datetimeFigureOut">
              <a:rPr lang="en-US" kern="1200" smtClean="0">
                <a:solidFill>
                  <a:prstClr val="black">
                    <a:tint val="75000"/>
                  </a:prstClr>
                </a:solidFill>
                <a:latin typeface="Calibri" panose="020F0502020204030204"/>
                <a:ea typeface="+mn-ea"/>
                <a:cs typeface="+mn-cs"/>
              </a:rPr>
              <a:pPr/>
              <a:t>1/9/19</a:t>
            </a:fld>
            <a:endParaRPr lang="en-US" kern="1200">
              <a:solidFill>
                <a:prstClr val="black">
                  <a:tint val="75000"/>
                </a:prstClr>
              </a:solidFill>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kern="1200" dirty="0">
              <a:solidFill>
                <a:prstClr val="black">
                  <a:tint val="75000"/>
                </a:prstClr>
              </a:solidFill>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CD2BC-F00E-4DD8-AD17-1ADC95BBA9C2}" type="slidenum">
              <a:rPr lang="en-US" kern="1200" smtClean="0">
                <a:solidFill>
                  <a:prstClr val="black">
                    <a:tint val="75000"/>
                  </a:prstClr>
                </a:solidFill>
                <a:latin typeface="Calibri" panose="020F0502020204030204"/>
                <a:ea typeface="+mn-ea"/>
                <a:cs typeface="+mn-cs"/>
              </a:rPr>
              <a:pPr/>
              <a:t>‹#›</a:t>
            </a:fld>
            <a:endParaRPr lang="en-US" kern="1200">
              <a:solidFill>
                <a:prstClr val="black">
                  <a:tint val="75000"/>
                </a:prstClr>
              </a:solidFill>
              <a:latin typeface="Calibri" panose="020F0502020204030204"/>
              <a:ea typeface="+mn-ea"/>
              <a:cs typeface="+mn-cs"/>
            </a:endParaRPr>
          </a:p>
        </p:txBody>
      </p:sp>
      <p:grpSp>
        <p:nvGrpSpPr>
          <p:cNvPr id="13" name="Group 34"/>
          <p:cNvGrpSpPr/>
          <p:nvPr userDrawn="1"/>
        </p:nvGrpSpPr>
        <p:grpSpPr>
          <a:xfrm>
            <a:off x="1" y="6176963"/>
            <a:ext cx="12192000" cy="681037"/>
            <a:chOff x="0" y="0"/>
            <a:chExt cx="24552277" cy="1163164"/>
          </a:xfrm>
        </p:grpSpPr>
        <p:sp>
          <p:nvSpPr>
            <p:cNvPr id="14" name="Shape 32"/>
            <p:cNvSpPr/>
            <p:nvPr/>
          </p:nvSpPr>
          <p:spPr>
            <a:xfrm>
              <a:off x="1" y="292335"/>
              <a:ext cx="24552277" cy="870830"/>
            </a:xfrm>
            <a:prstGeom prst="rect">
              <a:avLst/>
            </a:prstGeom>
            <a:blipFill rotWithShape="1">
              <a:blip r:embed="rId13"/>
              <a:srcRect/>
              <a:tile tx="0" ty="0" sx="100000" sy="100000" flip="none" algn="tl"/>
            </a:blipFill>
            <a:ln w="12700" cap="flat">
              <a:noFill/>
              <a:miter lim="400000"/>
            </a:ln>
            <a:effectLst>
              <a:outerShdw blurRad="50800" dist="25400" dir="5400000" rotWithShape="0">
                <a:srgbClr val="000000">
                  <a:alpha val="50000"/>
                </a:srgbClr>
              </a:outerShdw>
            </a:effectLst>
          </p:spPr>
          <p:txBody>
            <a:bodyPr wrap="square" lIns="71437" tIns="71437" rIns="71437" bIns="71437" numCol="1" anchor="ctr">
              <a:noAutofit/>
            </a:bodyPr>
            <a:lstStyle/>
            <a:p>
              <a:pPr>
                <a:defRPr sz="3200">
                  <a:solidFill>
                    <a:srgbClr val="FFFFFF"/>
                  </a:solidFill>
                </a:defRPr>
              </a:pPr>
              <a:endParaRPr sz="3200" kern="1200" dirty="0">
                <a:solidFill>
                  <a:srgbClr val="FFFFFF"/>
                </a:solidFill>
                <a:latin typeface="Calibri" panose="020F0502020204030204"/>
                <a:ea typeface="+mn-ea"/>
                <a:cs typeface="+mn-cs"/>
              </a:endParaRPr>
            </a:p>
          </p:txBody>
        </p:sp>
        <p:sp>
          <p:nvSpPr>
            <p:cNvPr id="15" name="Shape 33"/>
            <p:cNvSpPr/>
            <p:nvPr/>
          </p:nvSpPr>
          <p:spPr>
            <a:xfrm>
              <a:off x="0" y="0"/>
              <a:ext cx="24552277" cy="289094"/>
            </a:xfrm>
            <a:prstGeom prst="rect">
              <a:avLst/>
            </a:prstGeom>
            <a:solidFill>
              <a:srgbClr val="51A7F9"/>
            </a:solidFill>
            <a:ln w="12700" cap="flat">
              <a:noFill/>
              <a:miter lim="400000"/>
            </a:ln>
            <a:effectLst/>
          </p:spPr>
          <p:txBody>
            <a:bodyPr wrap="square" lIns="0" tIns="0" rIns="0" bIns="0" numCol="1" anchor="ctr">
              <a:noAutofit/>
            </a:bodyPr>
            <a:lstStyle/>
            <a:p>
              <a:pPr>
                <a:defRPr sz="3200">
                  <a:solidFill>
                    <a:srgbClr val="FFFFFF"/>
                  </a:solidFill>
                </a:defRPr>
              </a:pPr>
              <a:endParaRPr sz="3200" kern="1200" dirty="0">
                <a:solidFill>
                  <a:srgbClr val="FFFFFF"/>
                </a:solidFill>
                <a:latin typeface="Calibri" panose="020F0502020204030204"/>
                <a:ea typeface="+mn-ea"/>
                <a:cs typeface="+mn-cs"/>
              </a:endParaRPr>
            </a:p>
          </p:txBody>
        </p:sp>
      </p:grpSp>
      <p:sp>
        <p:nvSpPr>
          <p:cNvPr id="16" name="Shape 199"/>
          <p:cNvSpPr/>
          <p:nvPr userDrawn="1"/>
        </p:nvSpPr>
        <p:spPr>
          <a:xfrm>
            <a:off x="0" y="0"/>
            <a:ext cx="12192000" cy="703385"/>
          </a:xfrm>
          <a:prstGeom prst="rect">
            <a:avLst/>
          </a:prstGeom>
          <a:blipFill>
            <a:blip r:embed="rId14"/>
          </a:blipFill>
          <a:ln w="12700">
            <a:miter lim="400000"/>
          </a:ln>
          <a:effectLst>
            <a:outerShdw blurRad="63500" dist="12700" rotWithShape="0">
              <a:srgbClr val="000000">
                <a:alpha val="50000"/>
              </a:srgbClr>
            </a:outerShdw>
          </a:effectLst>
          <a:extLst>
            <a:ext uri="{C572A759-6A51-4108-AA02-DFA0A04FC94B}">
              <ma14:wrappingTextBoxFlag xmlns="" xmlns:ma14="http://schemas.microsoft.com/office/mac/drawingml/2011/main" val="1"/>
            </a:ext>
          </a:extLst>
        </p:spPr>
        <p:txBody>
          <a:bodyPr lIns="0" tIns="0" rIns="0" bIns="0" anchor="ctr"/>
          <a:lstStyle>
            <a:lvl1pPr>
              <a:defRPr sz="4800">
                <a:solidFill>
                  <a:srgbClr val="FFFFFF"/>
                </a:solidFill>
              </a:defRPr>
            </a:lvl1pPr>
          </a:lstStyle>
          <a:p>
            <a:pPr>
              <a:defRPr sz="1800">
                <a:solidFill>
                  <a:srgbClr val="000000"/>
                </a:solidFill>
              </a:defRPr>
            </a:pPr>
            <a:endParaRPr kern="1200" dirty="0">
              <a:latin typeface="Calibri" panose="020F0502020204030204"/>
              <a:ea typeface="+mn-ea"/>
              <a:cs typeface="+mn-cs"/>
            </a:endParaRPr>
          </a:p>
        </p:txBody>
      </p:sp>
    </p:spTree>
    <p:extLst>
      <p:ext uri="{BB962C8B-B14F-4D97-AF65-F5344CB8AC3E}">
        <p14:creationId xmlns:p14="http://schemas.microsoft.com/office/powerpoint/2010/main" val="14879568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s://www.ecu.edu/cs-studentaffairs/studenttransitions/studentveterans/Veterans_COAD-1000.cf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academics.georgiasouthern.edu/fye/them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vwnstaging.wpengine.com/career-seekers/veteran-program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1032094"/>
            <a:ext cx="10393378" cy="3983525"/>
          </a:xfrm>
        </p:spPr>
        <p:txBody>
          <a:bodyPr>
            <a:noAutofit/>
          </a:bodyPr>
          <a:lstStyle/>
          <a:p>
            <a:pPr marL="177800" lvl="0">
              <a:spcBef>
                <a:spcPts val="1000"/>
              </a:spcBef>
              <a:buClr>
                <a:srgbClr val="000000"/>
              </a:buClr>
              <a:buSzPct val="100000"/>
            </a:pPr>
            <a:r>
              <a:rPr lang="en-US" sz="4800" dirty="0"/>
              <a:t>  </a:t>
            </a:r>
            <a:br>
              <a:rPr lang="en-US" sz="4800" dirty="0"/>
            </a:br>
            <a:br>
              <a:rPr lang="en-US" sz="4800" dirty="0"/>
            </a:br>
            <a:br>
              <a:rPr lang="en-US" sz="4800" dirty="0"/>
            </a:br>
            <a:br>
              <a:rPr lang="en-US" sz="4800" dirty="0"/>
            </a:br>
            <a:br>
              <a:rPr lang="en-US" sz="4800" dirty="0"/>
            </a:br>
            <a:r>
              <a:rPr lang="en-US" sz="3200" b="1" kern="0" dirty="0">
                <a:solidFill>
                  <a:srgbClr val="000000"/>
                </a:solidFill>
                <a:latin typeface="Arial" panose="020B0604020202020204" pitchFamily="34" charset="0"/>
                <a:cs typeface="Arial" panose="020B0604020202020204" pitchFamily="34" charset="0"/>
                <a:sym typeface="Calibri"/>
              </a:rPr>
              <a:t>Veterans Demonstration Project: </a:t>
            </a:r>
            <a:br>
              <a:rPr lang="en-US" sz="3200" b="1" kern="0" dirty="0">
                <a:solidFill>
                  <a:srgbClr val="000000"/>
                </a:solidFill>
                <a:latin typeface="Arial" panose="020B0604020202020204" pitchFamily="34" charset="0"/>
                <a:cs typeface="Arial" panose="020B0604020202020204" pitchFamily="34" charset="0"/>
                <a:sym typeface="Calibri"/>
              </a:rPr>
            </a:br>
            <a:r>
              <a:rPr lang="en-US" sz="3200" b="1" kern="0" dirty="0">
                <a:solidFill>
                  <a:srgbClr val="000000"/>
                </a:solidFill>
                <a:latin typeface="Arial" panose="020B0604020202020204" pitchFamily="34" charset="0"/>
                <a:cs typeface="Arial" panose="020B0604020202020204" pitchFamily="34" charset="0"/>
                <a:sym typeface="Calibri"/>
              </a:rPr>
              <a:t>Asset Mapping and Gap Analysis</a:t>
            </a:r>
            <a:br>
              <a:rPr lang="en-US" sz="3200" b="1" kern="0" dirty="0">
                <a:solidFill>
                  <a:srgbClr val="000000"/>
                </a:solidFill>
                <a:latin typeface="Arial" panose="020B0604020202020204" pitchFamily="34" charset="0"/>
                <a:cs typeface="Arial" panose="020B0604020202020204" pitchFamily="34" charset="0"/>
                <a:sym typeface="Calibri"/>
              </a:rPr>
            </a:br>
            <a:r>
              <a:rPr lang="en-US" sz="3200" b="1" kern="0" dirty="0">
                <a:solidFill>
                  <a:srgbClr val="000000"/>
                </a:solidFill>
                <a:latin typeface="Arial" panose="020B0604020202020204" pitchFamily="34" charset="0"/>
                <a:cs typeface="Arial" panose="020B0604020202020204" pitchFamily="34" charset="0"/>
                <a:sym typeface="Calibri"/>
              </a:rPr>
              <a:t>State Council for Higher Education of Virginia </a:t>
            </a:r>
            <a:br>
              <a:rPr lang="en-US" sz="3200" b="1" kern="0" dirty="0">
                <a:solidFill>
                  <a:srgbClr val="000000"/>
                </a:solidFill>
                <a:latin typeface="Arial" panose="020B0604020202020204" pitchFamily="34" charset="0"/>
                <a:cs typeface="Arial" panose="020B0604020202020204" pitchFamily="34" charset="0"/>
                <a:sym typeface="Calibri"/>
              </a:rPr>
            </a:br>
            <a:r>
              <a:rPr lang="en-US" sz="3200" b="1" dirty="0">
                <a:latin typeface="Arial" panose="020B0604020202020204" pitchFamily="34" charset="0"/>
                <a:cs typeface="Arial" panose="020B0604020202020204" pitchFamily="34" charset="0"/>
              </a:rPr>
              <a:t>Military Education Advisory Committee</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Monday, June 20</a:t>
            </a:r>
            <a:r>
              <a:rPr lang="en-US" sz="3200" b="1" baseline="30000" dirty="0">
                <a:latin typeface="Arial" panose="020B0604020202020204" pitchFamily="34" charset="0"/>
                <a:cs typeface="Arial" panose="020B0604020202020204" pitchFamily="34" charset="0"/>
              </a:rPr>
              <a:t>th</a:t>
            </a:r>
            <a:r>
              <a:rPr lang="en-US" sz="3200" b="1" dirty="0">
                <a:latin typeface="Arial" panose="020B0604020202020204" pitchFamily="34" charset="0"/>
                <a:cs typeface="Arial" panose="020B0604020202020204" pitchFamily="34" charset="0"/>
              </a:rPr>
              <a:t>, 2016</a:t>
            </a:r>
            <a:br>
              <a:rPr lang="en-US" sz="3200" b="1" kern="0" dirty="0">
                <a:solidFill>
                  <a:srgbClr val="000000"/>
                </a:solidFill>
                <a:latin typeface="Arial" panose="020B0604020202020204" pitchFamily="34" charset="0"/>
                <a:cs typeface="Arial" panose="020B0604020202020204" pitchFamily="34" charset="0"/>
                <a:sym typeface="Calibri"/>
              </a:rPr>
            </a:br>
            <a:br>
              <a:rPr lang="en-US" sz="3200" kern="0" dirty="0">
                <a:solidFill>
                  <a:srgbClr val="000000"/>
                </a:solidFill>
                <a:latin typeface="Calibri"/>
                <a:sym typeface="Calibri"/>
              </a:rPr>
            </a:br>
            <a:endParaRPr lang="en-US" sz="3200" dirty="0"/>
          </a:p>
        </p:txBody>
      </p:sp>
      <p:sp>
        <p:nvSpPr>
          <p:cNvPr id="5" name="Subtitle 4"/>
          <p:cNvSpPr>
            <a:spLocks noGrp="1"/>
          </p:cNvSpPr>
          <p:nvPr>
            <p:ph type="subTitle" idx="1"/>
          </p:nvPr>
        </p:nvSpPr>
        <p:spPr>
          <a:xfrm>
            <a:off x="1524000" y="4173648"/>
            <a:ext cx="9144000" cy="1394233"/>
          </a:xfrm>
        </p:spPr>
        <p:txBody>
          <a:bodyPr/>
          <a:lstStyle/>
          <a:p>
            <a:r>
              <a:rPr lang="en-US" b="1" dirty="0"/>
              <a:t>Presented By:</a:t>
            </a:r>
          </a:p>
          <a:p>
            <a:r>
              <a:rPr lang="en-US" b="1" dirty="0"/>
              <a:t>Martha Mead, StreamLines, LLC</a:t>
            </a:r>
          </a:p>
          <a:p>
            <a:r>
              <a:rPr lang="en-US" b="1" dirty="0"/>
              <a:t>Chris Davidson, Virginia Tech Institute for Policy &amp; Governance  </a:t>
            </a:r>
          </a:p>
          <a:p>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140" y="800167"/>
            <a:ext cx="2593719" cy="11262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3907" y="5757187"/>
            <a:ext cx="1103871" cy="1100813"/>
          </a:xfrm>
          <a:prstGeom prst="rect">
            <a:avLst/>
          </a:prstGeom>
        </p:spPr>
      </p:pic>
    </p:spTree>
    <p:extLst>
      <p:ext uri="{BB962C8B-B14F-4D97-AF65-F5344CB8AC3E}">
        <p14:creationId xmlns:p14="http://schemas.microsoft.com/office/powerpoint/2010/main" val="4124588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Shape 124"/>
          <p:cNvSpPr txBox="1">
            <a:spLocks noGrp="1"/>
          </p:cNvSpPr>
          <p:nvPr>
            <p:ph type="body" idx="1"/>
          </p:nvPr>
        </p:nvSpPr>
        <p:spPr>
          <a:xfrm>
            <a:off x="838200" y="922215"/>
            <a:ext cx="10515600" cy="5254800"/>
          </a:xfrm>
          <a:prstGeom prst="rect">
            <a:avLst/>
          </a:prstGeom>
        </p:spPr>
        <p:txBody>
          <a:bodyPr lIns="91425" tIns="91425" rIns="91425" bIns="91425" anchor="t" anchorCtr="0">
            <a:noAutofit/>
          </a:bodyPr>
          <a:lstStyle/>
          <a:p>
            <a:pPr lvl="0" indent="0" rtl="0">
              <a:spcBef>
                <a:spcPts val="0"/>
              </a:spcBef>
              <a:buNone/>
            </a:pPr>
            <a:r>
              <a:rPr lang="en-US" dirty="0"/>
              <a:t>Ensuring Student Readiness </a:t>
            </a:r>
          </a:p>
          <a:p>
            <a:pPr marL="1143000" lvl="1" indent="-457200" rtl="0">
              <a:spcBef>
                <a:spcPts val="1800"/>
              </a:spcBef>
              <a:buFont typeface="+mj-lt"/>
              <a:buAutoNum type="arabicPeriod"/>
            </a:pPr>
            <a:r>
              <a:rPr lang="en-US" dirty="0"/>
              <a:t>Having a first year experience (FYE) course geared towards veterans to acclimate them to the campus - </a:t>
            </a:r>
            <a:r>
              <a:rPr lang="en-US" dirty="0">
                <a:hlinkClick r:id="rId3"/>
              </a:rPr>
              <a:t>Eastern Carolina University </a:t>
            </a:r>
            <a:r>
              <a:rPr lang="en-US" dirty="0"/>
              <a:t>or </a:t>
            </a:r>
            <a:r>
              <a:rPr lang="en-US" dirty="0">
                <a:hlinkClick r:id="rId4"/>
              </a:rPr>
              <a:t>Georgia Southern University</a:t>
            </a:r>
            <a:endParaRPr lang="en-US" dirty="0"/>
          </a:p>
          <a:p>
            <a:pPr marL="1143000" lvl="1" indent="-457200" rtl="0">
              <a:spcBef>
                <a:spcPts val="1800"/>
              </a:spcBef>
              <a:buFont typeface="+mj-lt"/>
              <a:buAutoNum type="arabicPeriod"/>
            </a:pPr>
            <a:r>
              <a:rPr lang="en-US" dirty="0"/>
              <a:t>Providing more tutors for additional assistance for learning challenges and difficult courses</a:t>
            </a:r>
          </a:p>
          <a:p>
            <a:pPr marL="1143000" lvl="1" indent="-457200" rtl="0">
              <a:spcBef>
                <a:spcPts val="1800"/>
              </a:spcBef>
              <a:buFont typeface="+mj-lt"/>
              <a:buAutoNum type="arabicPeriod"/>
            </a:pPr>
            <a:r>
              <a:rPr lang="en-US" dirty="0"/>
              <a:t>Provide a veteran specific orientation program for the campus so veterans can learn about their benefits, meet one another, and learn about the campus – either done as a separate orientation or a track during regular orientation</a:t>
            </a:r>
          </a:p>
        </p:txBody>
      </p:sp>
      <p:sp>
        <p:nvSpPr>
          <p:cNvPr id="7" name="Shape 117"/>
          <p:cNvSpPr txBox="1">
            <a:spLocks noGrp="1"/>
          </p:cNvSpPr>
          <p:nvPr>
            <p:ph type="title"/>
          </p:nvPr>
        </p:nvSpPr>
        <p:spPr>
          <a:xfrm>
            <a:off x="0" y="0"/>
            <a:ext cx="12192000" cy="703500"/>
          </a:xfrm>
          <a:prstGeom prst="rect">
            <a:avLst/>
          </a:prstGeom>
        </p:spPr>
        <p:txBody>
          <a:bodyPr lIns="91425" tIns="91425" rIns="91425" bIns="91425" anchor="ctr" anchorCtr="0">
            <a:noAutofit/>
          </a:bodyPr>
          <a:lstStyle/>
          <a:p>
            <a:pPr lvl="0">
              <a:spcBef>
                <a:spcPts val="0"/>
              </a:spcBef>
              <a:buNone/>
            </a:pPr>
            <a:r>
              <a:rPr lang="en-US" sz="4000" dirty="0"/>
              <a:t>Preliminary Recommendations from the Gap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body" idx="1"/>
          </p:nvPr>
        </p:nvSpPr>
        <p:spPr>
          <a:xfrm>
            <a:off x="838200" y="922215"/>
            <a:ext cx="10515600" cy="5254800"/>
          </a:xfrm>
          <a:prstGeom prst="rect">
            <a:avLst/>
          </a:prstGeom>
        </p:spPr>
        <p:txBody>
          <a:bodyPr lIns="91425" tIns="91425" rIns="91425" bIns="91425" anchor="t" anchorCtr="0">
            <a:noAutofit/>
          </a:bodyPr>
          <a:lstStyle/>
          <a:p>
            <a:pPr lvl="0" indent="0" rtl="0">
              <a:spcBef>
                <a:spcPts val="0"/>
              </a:spcBef>
              <a:buNone/>
            </a:pPr>
            <a:r>
              <a:rPr lang="en-US" dirty="0"/>
              <a:t>Ensuring Student Success</a:t>
            </a:r>
          </a:p>
          <a:p>
            <a:pPr marL="457200" lvl="0" indent="-228600" rtl="0">
              <a:spcBef>
                <a:spcPts val="0"/>
              </a:spcBef>
            </a:pPr>
            <a:endParaRPr lang="en-US" dirty="0"/>
          </a:p>
          <a:p>
            <a:pPr marL="742950" lvl="0" indent="-514350" rtl="0">
              <a:spcBef>
                <a:spcPts val="0"/>
              </a:spcBef>
              <a:buFont typeface="+mj-lt"/>
              <a:buAutoNum type="arabicPeriod"/>
            </a:pPr>
            <a:r>
              <a:rPr lang="en-US" sz="2400" dirty="0"/>
              <a:t>Provide employment opportunities through work-study programs on campus and at other state agencies geared towards veterans so that veterans can pursue education while earning income to support themselves and their family </a:t>
            </a:r>
          </a:p>
          <a:p>
            <a:pPr marL="342900" lvl="0" indent="-342900" rtl="0">
              <a:spcBef>
                <a:spcPts val="0"/>
              </a:spcBef>
              <a:buFont typeface="+mj-lt"/>
              <a:buAutoNum type="arabicPeriod"/>
            </a:pPr>
            <a:endParaRPr sz="2400" dirty="0"/>
          </a:p>
          <a:p>
            <a:pPr marL="742950" lvl="0" indent="-514350" rtl="0">
              <a:spcBef>
                <a:spcPts val="0"/>
              </a:spcBef>
              <a:buFont typeface="+mj-lt"/>
              <a:buAutoNum type="arabicPeriod"/>
            </a:pPr>
            <a:r>
              <a:rPr lang="en-US" sz="2400" dirty="0"/>
              <a:t>Evaluate existing and creating new relationships across veteran education programs in the state between community colleges and nearby four-year institutions like </a:t>
            </a:r>
            <a:r>
              <a:rPr lang="en-US" sz="2400" dirty="0" err="1"/>
              <a:t>Germanna</a:t>
            </a:r>
            <a:r>
              <a:rPr lang="en-US" sz="2400" dirty="0"/>
              <a:t> CC and University of Mary Washington.  </a:t>
            </a:r>
            <a:br>
              <a:rPr lang="en-US" sz="2400" dirty="0"/>
            </a:br>
            <a:endParaRPr lang="en-US" sz="2400" dirty="0"/>
          </a:p>
          <a:p>
            <a:pPr marL="742950" lvl="0" indent="-514350" rtl="0">
              <a:spcBef>
                <a:spcPts val="0"/>
              </a:spcBef>
              <a:buFont typeface="+mj-lt"/>
              <a:buAutoNum type="arabicPeriod"/>
            </a:pPr>
            <a:r>
              <a:rPr lang="en-US" sz="2400" dirty="0"/>
              <a:t>Increase the capacity of veteran representatives on campus through additional resources, including federal and state funds</a:t>
            </a:r>
          </a:p>
        </p:txBody>
      </p:sp>
      <p:sp>
        <p:nvSpPr>
          <p:cNvPr id="5" name="Shape 117"/>
          <p:cNvSpPr txBox="1">
            <a:spLocks noGrp="1"/>
          </p:cNvSpPr>
          <p:nvPr>
            <p:ph type="title"/>
          </p:nvPr>
        </p:nvSpPr>
        <p:spPr>
          <a:xfrm>
            <a:off x="0" y="0"/>
            <a:ext cx="12192000" cy="703500"/>
          </a:xfrm>
          <a:prstGeom prst="rect">
            <a:avLst/>
          </a:prstGeom>
        </p:spPr>
        <p:txBody>
          <a:bodyPr lIns="91425" tIns="91425" rIns="91425" bIns="91425" anchor="ctr" anchorCtr="0">
            <a:noAutofit/>
          </a:bodyPr>
          <a:lstStyle/>
          <a:p>
            <a:pPr lvl="0">
              <a:spcBef>
                <a:spcPts val="0"/>
              </a:spcBef>
              <a:buNone/>
            </a:pPr>
            <a:r>
              <a:rPr lang="en-US" sz="4000" dirty="0"/>
              <a:t>Preliminary Recommendations from the Gap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Shape 130"/>
          <p:cNvSpPr txBox="1">
            <a:spLocks noGrp="1"/>
          </p:cNvSpPr>
          <p:nvPr>
            <p:ph type="body" idx="1"/>
          </p:nvPr>
        </p:nvSpPr>
        <p:spPr>
          <a:xfrm>
            <a:off x="838200" y="922215"/>
            <a:ext cx="10515600" cy="5254800"/>
          </a:xfrm>
          <a:prstGeom prst="rect">
            <a:avLst/>
          </a:prstGeom>
        </p:spPr>
        <p:txBody>
          <a:bodyPr lIns="91425" tIns="91425" rIns="91425" bIns="91425" anchor="t" anchorCtr="0">
            <a:noAutofit/>
          </a:bodyPr>
          <a:lstStyle/>
          <a:p>
            <a:pPr lvl="0" indent="0" rtl="0">
              <a:spcBef>
                <a:spcPts val="0"/>
              </a:spcBef>
              <a:buNone/>
            </a:pPr>
            <a:r>
              <a:rPr lang="en-US" dirty="0"/>
              <a:t>Next Steps in Asset Mapping and Gap Analysis</a:t>
            </a:r>
          </a:p>
          <a:p>
            <a:pPr lvl="0" indent="0" rtl="0">
              <a:spcBef>
                <a:spcPts val="0"/>
              </a:spcBef>
              <a:buNone/>
            </a:pPr>
            <a:endParaRPr lang="en-US" dirty="0"/>
          </a:p>
          <a:p>
            <a:pPr marL="1146175" lvl="0" indent="-404813" rtl="0">
              <a:spcBef>
                <a:spcPts val="1800"/>
              </a:spcBef>
              <a:buFont typeface="+mj-lt"/>
              <a:buAutoNum type="arabicPeriod"/>
            </a:pPr>
            <a:r>
              <a:rPr lang="en-US" sz="2400" dirty="0"/>
              <a:t>Review of Asset Mapping and Best Practice Reports with Steering Committee and other stakeholders. Ongoing updating of asset data and web prototype.  </a:t>
            </a:r>
          </a:p>
          <a:p>
            <a:pPr marL="1146175" lvl="0" indent="-404813" rtl="0">
              <a:spcBef>
                <a:spcPts val="1800"/>
              </a:spcBef>
              <a:buFont typeface="+mj-lt"/>
              <a:buAutoNum type="arabicPeriod"/>
            </a:pPr>
            <a:r>
              <a:rPr lang="en-US" sz="2400" dirty="0"/>
              <a:t>Finalize gap analysis components (surveys and electronic focus group), conduct analysis and submit draft report (August 1)</a:t>
            </a:r>
          </a:p>
          <a:p>
            <a:pPr marL="1146175" lvl="0" indent="-404813" rtl="0">
              <a:spcBef>
                <a:spcPts val="1800"/>
              </a:spcBef>
              <a:buFont typeface="+mj-lt"/>
              <a:buAutoNum type="arabicPeriod"/>
            </a:pPr>
            <a:r>
              <a:rPr lang="en-US" sz="2400" dirty="0"/>
              <a:t>Submit executive summary report with detailed recommendations (August 7  – Steering Committee; VBWD – August 15)</a:t>
            </a:r>
          </a:p>
        </p:txBody>
      </p:sp>
      <p:sp>
        <p:nvSpPr>
          <p:cNvPr id="5" name="Shape 117"/>
          <p:cNvSpPr txBox="1">
            <a:spLocks noGrp="1"/>
          </p:cNvSpPr>
          <p:nvPr>
            <p:ph type="title"/>
          </p:nvPr>
        </p:nvSpPr>
        <p:spPr>
          <a:xfrm>
            <a:off x="0" y="0"/>
            <a:ext cx="12192000" cy="703500"/>
          </a:xfrm>
          <a:prstGeom prst="rect">
            <a:avLst/>
          </a:prstGeom>
        </p:spPr>
        <p:txBody>
          <a:bodyPr lIns="91425" tIns="91425" rIns="91425" bIns="91425" anchor="ctr" anchorCtr="0">
            <a:noAutofit/>
          </a:bodyPr>
          <a:lstStyle/>
          <a:p>
            <a:pPr lvl="0">
              <a:spcBef>
                <a:spcPts val="0"/>
              </a:spcBef>
              <a:buNone/>
            </a:pPr>
            <a:r>
              <a:rPr lang="en-US" sz="4000" dirty="0"/>
              <a:t>Next Steps </a:t>
            </a:r>
          </a:p>
        </p:txBody>
      </p:sp>
    </p:spTree>
    <p:extLst>
      <p:ext uri="{BB962C8B-B14F-4D97-AF65-F5344CB8AC3E}">
        <p14:creationId xmlns:p14="http://schemas.microsoft.com/office/powerpoint/2010/main" val="176298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Funding Streams Overview</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829262"/>
            <a:ext cx="10058400" cy="5334095"/>
          </a:xfrm>
          <a:prstGeom prst="rect">
            <a:avLst/>
          </a:prstGeom>
        </p:spPr>
      </p:pic>
    </p:spTree>
    <p:extLst>
      <p:ext uri="{BB962C8B-B14F-4D97-AF65-F5344CB8AC3E}">
        <p14:creationId xmlns:p14="http://schemas.microsoft.com/office/powerpoint/2010/main" val="414276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Education and Training</a:t>
            </a:r>
          </a:p>
        </p:txBody>
      </p:sp>
      <p:sp>
        <p:nvSpPr>
          <p:cNvPr id="3" name="Text Placeholder 2"/>
          <p:cNvSpPr>
            <a:spLocks noGrp="1"/>
          </p:cNvSpPr>
          <p:nvPr>
            <p:ph type="body" idx="1"/>
          </p:nvPr>
        </p:nvSpPr>
        <p:spPr/>
        <p:txBody>
          <a:bodyPr/>
          <a:lstStyle/>
          <a:p>
            <a:endParaRPr lang="en-US" dirty="0"/>
          </a:p>
        </p:txBody>
      </p:sp>
      <p:pic>
        <p:nvPicPr>
          <p:cNvPr id="5"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2841" t="3905" r="2969"/>
          <a:stretch/>
        </p:blipFill>
        <p:spPr>
          <a:xfrm>
            <a:off x="3292642" y="763084"/>
            <a:ext cx="5606716" cy="5413879"/>
          </a:xfrm>
          <a:prstGeom prst="rect">
            <a:avLst/>
          </a:prstGeom>
          <a:noFill/>
          <a:ln>
            <a:noFill/>
          </a:ln>
        </p:spPr>
      </p:pic>
    </p:spTree>
    <p:extLst>
      <p:ext uri="{BB962C8B-B14F-4D97-AF65-F5344CB8AC3E}">
        <p14:creationId xmlns:p14="http://schemas.microsoft.com/office/powerpoint/2010/main" val="252556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78475" y="0"/>
            <a:ext cx="11384400" cy="703500"/>
          </a:xfrm>
          <a:prstGeom prst="rect">
            <a:avLst/>
          </a:prstGeom>
        </p:spPr>
        <p:txBody>
          <a:bodyPr lIns="91425" tIns="91425" rIns="91425" bIns="91425" anchor="ctr" anchorCtr="0">
            <a:noAutofit/>
          </a:bodyPr>
          <a:lstStyle/>
          <a:p>
            <a:pPr lvl="0">
              <a:spcBef>
                <a:spcPts val="0"/>
              </a:spcBef>
              <a:buNone/>
            </a:pPr>
            <a:r>
              <a:rPr lang="en-US" dirty="0"/>
              <a:t>Virginia Veteran Population with All Asset Types</a:t>
            </a:r>
          </a:p>
        </p:txBody>
      </p:sp>
      <p:pic>
        <p:nvPicPr>
          <p:cNvPr id="100" name="Shape 100"/>
          <p:cNvPicPr preferRelativeResize="0"/>
          <p:nvPr/>
        </p:nvPicPr>
        <p:blipFill>
          <a:blip r:embed="rId3">
            <a:alphaModFix/>
          </a:blip>
          <a:stretch>
            <a:fillRect/>
          </a:stretch>
        </p:blipFill>
        <p:spPr>
          <a:xfrm>
            <a:off x="2642775" y="748637"/>
            <a:ext cx="6906450" cy="5360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838200" y="0"/>
            <a:ext cx="10515600" cy="703500"/>
          </a:xfrm>
          <a:prstGeom prst="rect">
            <a:avLst/>
          </a:prstGeom>
        </p:spPr>
        <p:txBody>
          <a:bodyPr lIns="91425" tIns="91425" rIns="91425" bIns="91425" anchor="ctr" anchorCtr="0">
            <a:noAutofit/>
          </a:bodyPr>
          <a:lstStyle/>
          <a:p>
            <a:pPr lvl="0">
              <a:spcBef>
                <a:spcPts val="0"/>
              </a:spcBef>
              <a:buNone/>
            </a:pPr>
            <a:r>
              <a:rPr lang="en-US" dirty="0"/>
              <a:t>Regional Maps - Education Assets</a:t>
            </a:r>
          </a:p>
        </p:txBody>
      </p:sp>
      <p:pic>
        <p:nvPicPr>
          <p:cNvPr id="106" name="Shape 106"/>
          <p:cNvPicPr preferRelativeResize="0"/>
          <p:nvPr/>
        </p:nvPicPr>
        <p:blipFill>
          <a:blip r:embed="rId3">
            <a:alphaModFix/>
          </a:blip>
          <a:stretch>
            <a:fillRect/>
          </a:stretch>
        </p:blipFill>
        <p:spPr>
          <a:xfrm>
            <a:off x="245650" y="1176925"/>
            <a:ext cx="5565450" cy="4343400"/>
          </a:xfrm>
          <a:prstGeom prst="rect">
            <a:avLst/>
          </a:prstGeom>
          <a:noFill/>
          <a:ln>
            <a:noFill/>
          </a:ln>
        </p:spPr>
      </p:pic>
      <p:pic>
        <p:nvPicPr>
          <p:cNvPr id="107" name="Shape 107"/>
          <p:cNvPicPr preferRelativeResize="0"/>
          <p:nvPr/>
        </p:nvPicPr>
        <p:blipFill>
          <a:blip r:embed="rId4">
            <a:alphaModFix/>
          </a:blip>
          <a:stretch>
            <a:fillRect/>
          </a:stretch>
        </p:blipFill>
        <p:spPr>
          <a:xfrm>
            <a:off x="6227800" y="1184312"/>
            <a:ext cx="5565450" cy="4343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838200" y="0"/>
            <a:ext cx="10515600" cy="703500"/>
          </a:xfrm>
          <a:prstGeom prst="rect">
            <a:avLst/>
          </a:prstGeom>
        </p:spPr>
        <p:txBody>
          <a:bodyPr lIns="91425" tIns="91425" rIns="91425" bIns="91425" anchor="ctr" anchorCtr="0">
            <a:noAutofit/>
          </a:bodyPr>
          <a:lstStyle/>
          <a:p>
            <a:pPr lvl="0"/>
            <a:r>
              <a:rPr lang="en-US" dirty="0"/>
              <a:t>Regional Maps - Education Assets</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724" y="1274618"/>
            <a:ext cx="5620871" cy="4343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943" y="1274618"/>
            <a:ext cx="5620871" cy="4343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Maps - Education Assets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563" y="1099127"/>
            <a:ext cx="5620871" cy="4343400"/>
          </a:xfrm>
          <a:prstGeom prst="rect">
            <a:avLst/>
          </a:prstGeom>
        </p:spPr>
      </p:pic>
    </p:spTree>
    <p:extLst>
      <p:ext uri="{BB962C8B-B14F-4D97-AF65-F5344CB8AC3E}">
        <p14:creationId xmlns:p14="http://schemas.microsoft.com/office/powerpoint/2010/main" val="218796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Website Integration – Prototype</a:t>
            </a:r>
            <a:endParaRPr lang="en-US" sz="2000" dirty="0"/>
          </a:p>
        </p:txBody>
      </p:sp>
      <p:pic>
        <p:nvPicPr>
          <p:cNvPr id="3" name="Picture 2"/>
          <p:cNvPicPr>
            <a:picLocks noChangeAspect="1"/>
          </p:cNvPicPr>
          <p:nvPr/>
        </p:nvPicPr>
        <p:blipFill rotWithShape="1">
          <a:blip r:embed="rId3"/>
          <a:srcRect b="3553"/>
          <a:stretch/>
        </p:blipFill>
        <p:spPr>
          <a:xfrm>
            <a:off x="3065895" y="1284166"/>
            <a:ext cx="6060207" cy="4804019"/>
          </a:xfrm>
          <a:prstGeom prst="rect">
            <a:avLst/>
          </a:prstGeom>
        </p:spPr>
      </p:pic>
      <p:sp>
        <p:nvSpPr>
          <p:cNvPr id="4" name="Rectangle 3"/>
          <p:cNvSpPr/>
          <p:nvPr/>
        </p:nvSpPr>
        <p:spPr>
          <a:xfrm>
            <a:off x="3329054" y="839886"/>
            <a:ext cx="5533887" cy="307777"/>
          </a:xfrm>
          <a:prstGeom prst="rect">
            <a:avLst/>
          </a:prstGeom>
        </p:spPr>
        <p:txBody>
          <a:bodyPr wrap="none">
            <a:spAutoFit/>
          </a:bodyPr>
          <a:lstStyle/>
          <a:p>
            <a:r>
              <a:rPr lang="en-US" dirty="0">
                <a:hlinkClick r:id="rId4"/>
              </a:rPr>
              <a:t>http://vwnstaging.wpengine.com/career-seekers/veteran-programs/</a:t>
            </a:r>
            <a:r>
              <a:rPr lang="en-US" dirty="0"/>
              <a:t> </a:t>
            </a:r>
          </a:p>
        </p:txBody>
      </p:sp>
    </p:spTree>
    <p:extLst>
      <p:ext uri="{BB962C8B-B14F-4D97-AF65-F5344CB8AC3E}">
        <p14:creationId xmlns:p14="http://schemas.microsoft.com/office/powerpoint/2010/main" val="53828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0" y="0"/>
            <a:ext cx="12192000" cy="703500"/>
          </a:xfrm>
          <a:prstGeom prst="rect">
            <a:avLst/>
          </a:prstGeom>
        </p:spPr>
        <p:txBody>
          <a:bodyPr lIns="91425" tIns="91425" rIns="91425" bIns="91425" anchor="ctr" anchorCtr="0">
            <a:noAutofit/>
          </a:bodyPr>
          <a:lstStyle/>
          <a:p>
            <a:pPr lvl="0">
              <a:spcBef>
                <a:spcPts val="0"/>
              </a:spcBef>
              <a:buNone/>
            </a:pPr>
            <a:r>
              <a:rPr lang="en-US" sz="4000" dirty="0"/>
              <a:t>Preliminary Recommendations from the Gap Analysis</a:t>
            </a:r>
          </a:p>
        </p:txBody>
      </p:sp>
      <p:sp>
        <p:nvSpPr>
          <p:cNvPr id="118" name="Shape 118"/>
          <p:cNvSpPr txBox="1">
            <a:spLocks noGrp="1"/>
          </p:cNvSpPr>
          <p:nvPr>
            <p:ph type="body" idx="1"/>
          </p:nvPr>
        </p:nvSpPr>
        <p:spPr>
          <a:xfrm>
            <a:off x="838200" y="922215"/>
            <a:ext cx="10515600" cy="5254800"/>
          </a:xfrm>
          <a:prstGeom prst="rect">
            <a:avLst/>
          </a:prstGeom>
        </p:spPr>
        <p:txBody>
          <a:bodyPr lIns="91425" tIns="91425" rIns="91425" bIns="91425" anchor="t" anchorCtr="0">
            <a:noAutofit/>
          </a:bodyPr>
          <a:lstStyle/>
          <a:p>
            <a:pPr lvl="0" indent="0" rtl="0">
              <a:spcBef>
                <a:spcPts val="0"/>
              </a:spcBef>
              <a:buNone/>
            </a:pPr>
            <a:r>
              <a:rPr lang="en-US" dirty="0"/>
              <a:t>Educational Credit for Prior Learning</a:t>
            </a:r>
            <a:endParaRPr sz="1800" dirty="0"/>
          </a:p>
          <a:p>
            <a:pPr marL="1143000" lvl="1" indent="-457200" rtl="0">
              <a:spcBef>
                <a:spcPts val="1800"/>
              </a:spcBef>
              <a:buFont typeface="+mj-lt"/>
              <a:buAutoNum type="arabicPeriod"/>
            </a:pPr>
            <a:r>
              <a:rPr lang="en-US" dirty="0"/>
              <a:t>Making credentials transferrable from the military to civilian life with accelerated credential attainment programs </a:t>
            </a:r>
          </a:p>
          <a:p>
            <a:pPr marL="1143000" lvl="1" indent="-457200" rtl="0">
              <a:spcBef>
                <a:spcPts val="1800"/>
              </a:spcBef>
              <a:buFont typeface="+mj-lt"/>
              <a:buAutoNum type="arabicPeriod"/>
            </a:pPr>
            <a:r>
              <a:rPr lang="en-US" dirty="0"/>
              <a:t>Having the Virginia Community College System create a systematic and system wide approach to awarding academic credit for prior learning in the military</a:t>
            </a:r>
          </a:p>
          <a:p>
            <a:pPr marL="1143000" lvl="1" indent="-457200" rtl="0">
              <a:spcBef>
                <a:spcPts val="1800"/>
              </a:spcBef>
              <a:buFont typeface="+mj-lt"/>
              <a:buAutoNum type="arabicPeriod"/>
            </a:pPr>
            <a:r>
              <a:rPr lang="en-US" dirty="0"/>
              <a:t>Creating shared service agreements between the different community colleges for training and certificate programs to promote access and availability </a:t>
            </a:r>
          </a:p>
          <a:p>
            <a:pPr marL="1143000" lvl="1" indent="-457200" rtl="0">
              <a:spcBef>
                <a:spcPts val="1800"/>
              </a:spcBef>
              <a:buFont typeface="+mj-lt"/>
              <a:buAutoNum type="arabicPeriod"/>
            </a:pPr>
            <a:r>
              <a:rPr lang="en-US" dirty="0"/>
              <a:t>Connections with TAP – recommend assessments to help determine paths for education and/or training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A3B3280-DBB5-459E-A92F-471F50C851A2}" vid="{0AA9FA21-5933-4CE4-84CF-E1DF39710043}"/>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725</Words>
  <Application>Microsoft Macintosh PowerPoint</Application>
  <PresentationFormat>Widescreen</PresentationFormat>
  <Paragraphs>54</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Calibri Light</vt:lpstr>
      <vt:lpstr>Office Theme</vt:lpstr>
      <vt:lpstr>1_Office Theme</vt:lpstr>
      <vt:lpstr>       Veterans Demonstration Project:  Asset Mapping and Gap Analysis State Council for Higher Education of Virginia  Military Education Advisory Committee Monday, June 20th, 2016  </vt:lpstr>
      <vt:lpstr>Funding Streams Overview</vt:lpstr>
      <vt:lpstr>Education and Training</vt:lpstr>
      <vt:lpstr>Virginia Veteran Population with All Asset Types</vt:lpstr>
      <vt:lpstr>Regional Maps - Education Assets</vt:lpstr>
      <vt:lpstr>Regional Maps - Education Assets</vt:lpstr>
      <vt:lpstr>Regional Maps - Education Assets</vt:lpstr>
      <vt:lpstr>Website Integration – Prototype</vt:lpstr>
      <vt:lpstr>Preliminary Recommendations from the Gap Analysis</vt:lpstr>
      <vt:lpstr>Preliminary Recommendations from the Gap Analysis</vt:lpstr>
      <vt:lpstr>Preliminary Recommendations from the Gap Analysis</vt:lpstr>
      <vt:lpstr>Next Steps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Mapping</dc:title>
  <dc:creator>Chris Davidson</dc:creator>
  <cp:lastModifiedBy>Davidson, Christopher Todd</cp:lastModifiedBy>
  <cp:revision>19</cp:revision>
  <dcterms:modified xsi:type="dcterms:W3CDTF">2019-01-09T19:19:55Z</dcterms:modified>
</cp:coreProperties>
</file>