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Questrial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E0E8F95-0E06-4EF3-ADFD-7B4DFE5FD777}">
  <a:tblStyle styleId="{9E0E8F95-0E06-4EF3-ADFD-7B4DFE5FD777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font" Target="fonts/Questrial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Present</a:t>
            </a:r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Present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Present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Present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Present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Present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Shape 2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22" name="Shape 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8761411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8761411" y="5870955"/>
              <a:ext cx="990599" cy="990599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-1588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7" name="Shape 27"/>
          <p:cNvSpPr txBox="1"/>
          <p:nvPr>
            <p:ph type="ctrTitle"/>
          </p:nvPr>
        </p:nvSpPr>
        <p:spPr>
          <a:xfrm>
            <a:off x="1154954" y="2099733"/>
            <a:ext cx="8825657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5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 rot="5400000">
            <a:off x="10158983" y="1792224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 rot="5400000">
            <a:off x="8951975" y="3227832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1" name="Shape 31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10351007" y="292608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Shape 1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7" name="Shape 11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8761411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8761411" y="5870955"/>
              <a:ext cx="990599" cy="990599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-1588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rot="10371525">
              <a:off x="263766" y="4438254"/>
              <a:ext cx="3299406" cy="440923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10800000">
              <a:off x="459505" y="321130"/>
              <a:ext cx="11277600" cy="45338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42"/>
                  </a:lnTo>
                  <a:lnTo>
                    <a:pt x="120000" y="42"/>
                  </a:lnTo>
                  <a:lnTo>
                    <a:pt x="117280" y="1092"/>
                  </a:lnTo>
                  <a:lnTo>
                    <a:pt x="114560" y="2100"/>
                  </a:lnTo>
                  <a:lnTo>
                    <a:pt x="111841" y="3067"/>
                  </a:lnTo>
                  <a:lnTo>
                    <a:pt x="109104" y="3907"/>
                  </a:lnTo>
                  <a:lnTo>
                    <a:pt x="106385" y="4747"/>
                  </a:lnTo>
                  <a:lnTo>
                    <a:pt x="103648" y="5546"/>
                  </a:lnTo>
                  <a:lnTo>
                    <a:pt x="100945" y="6218"/>
                  </a:lnTo>
                  <a:lnTo>
                    <a:pt x="98209" y="6848"/>
                  </a:lnTo>
                  <a:lnTo>
                    <a:pt x="95489" y="7436"/>
                  </a:lnTo>
                  <a:lnTo>
                    <a:pt x="92804" y="7941"/>
                  </a:lnTo>
                  <a:lnTo>
                    <a:pt x="90101" y="8445"/>
                  </a:lnTo>
                  <a:lnTo>
                    <a:pt x="87415" y="8865"/>
                  </a:lnTo>
                  <a:lnTo>
                    <a:pt x="84746" y="9201"/>
                  </a:lnTo>
                  <a:lnTo>
                    <a:pt x="82077" y="9537"/>
                  </a:lnTo>
                  <a:lnTo>
                    <a:pt x="79442" y="9831"/>
                  </a:lnTo>
                  <a:lnTo>
                    <a:pt x="76824" y="10042"/>
                  </a:lnTo>
                  <a:lnTo>
                    <a:pt x="74206" y="10210"/>
                  </a:lnTo>
                  <a:lnTo>
                    <a:pt x="71621" y="10378"/>
                  </a:lnTo>
                  <a:lnTo>
                    <a:pt x="69054" y="10462"/>
                  </a:lnTo>
                  <a:lnTo>
                    <a:pt x="66503" y="10546"/>
                  </a:lnTo>
                  <a:lnTo>
                    <a:pt x="63986" y="10588"/>
                  </a:lnTo>
                  <a:lnTo>
                    <a:pt x="61486" y="10546"/>
                  </a:lnTo>
                  <a:lnTo>
                    <a:pt x="59020" y="10546"/>
                  </a:lnTo>
                  <a:lnTo>
                    <a:pt x="56570" y="10462"/>
                  </a:lnTo>
                  <a:lnTo>
                    <a:pt x="54172" y="10336"/>
                  </a:lnTo>
                  <a:lnTo>
                    <a:pt x="51790" y="10210"/>
                  </a:lnTo>
                  <a:lnTo>
                    <a:pt x="49459" y="10084"/>
                  </a:lnTo>
                  <a:lnTo>
                    <a:pt x="47145" y="9873"/>
                  </a:lnTo>
                  <a:lnTo>
                    <a:pt x="44864" y="9663"/>
                  </a:lnTo>
                  <a:lnTo>
                    <a:pt x="42635" y="9453"/>
                  </a:lnTo>
                  <a:lnTo>
                    <a:pt x="38277" y="8907"/>
                  </a:lnTo>
                  <a:lnTo>
                    <a:pt x="34104" y="8319"/>
                  </a:lnTo>
                  <a:lnTo>
                    <a:pt x="30101" y="7689"/>
                  </a:lnTo>
                  <a:lnTo>
                    <a:pt x="26300" y="7016"/>
                  </a:lnTo>
                  <a:lnTo>
                    <a:pt x="22685" y="6302"/>
                  </a:lnTo>
                  <a:lnTo>
                    <a:pt x="19324" y="5546"/>
                  </a:lnTo>
                  <a:lnTo>
                    <a:pt x="16165" y="4789"/>
                  </a:lnTo>
                  <a:lnTo>
                    <a:pt x="13260" y="4033"/>
                  </a:lnTo>
                  <a:lnTo>
                    <a:pt x="10591" y="3319"/>
                  </a:lnTo>
                  <a:lnTo>
                    <a:pt x="8226" y="2647"/>
                  </a:lnTo>
                  <a:lnTo>
                    <a:pt x="6097" y="2016"/>
                  </a:lnTo>
                  <a:lnTo>
                    <a:pt x="4290" y="1470"/>
                  </a:lnTo>
                  <a:lnTo>
                    <a:pt x="2787" y="966"/>
                  </a:lnTo>
                  <a:lnTo>
                    <a:pt x="709" y="2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23" name="Shape 123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24" name="Shape 124"/>
          <p:cNvSpPr txBox="1"/>
          <p:nvPr>
            <p:ph type="title"/>
          </p:nvPr>
        </p:nvSpPr>
        <p:spPr>
          <a:xfrm>
            <a:off x="1154957" y="4969926"/>
            <a:ext cx="8825657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2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5" name="Shape 125"/>
          <p:cNvSpPr/>
          <p:nvPr>
            <p:ph idx="2" type="pic"/>
          </p:nvPr>
        </p:nvSpPr>
        <p:spPr>
          <a:xfrm>
            <a:off x="1154954" y="685800"/>
            <a:ext cx="8825657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1154957" y="5536664"/>
            <a:ext cx="8825655" cy="493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0" type="dt"/>
          </p:nvPr>
        </p:nvSpPr>
        <p:spPr>
          <a:xfrm>
            <a:off x="10652760" y="6391655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1" type="ftr"/>
          </p:nvPr>
        </p:nvSpPr>
        <p:spPr>
          <a:xfrm>
            <a:off x="557783" y="6391655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9" name="Shape 129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Shape 132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33" name="Shape 13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8761411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8761411" y="5870955"/>
              <a:ext cx="990599" cy="990599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-1588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455612" y="2801318"/>
              <a:ext cx="11277600" cy="3602636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84"/>
                  </a:lnTo>
                  <a:lnTo>
                    <a:pt x="120000" y="120000"/>
                  </a:lnTo>
                  <a:lnTo>
                    <a:pt x="120000" y="60"/>
                  </a:lnTo>
                  <a:lnTo>
                    <a:pt x="120000" y="60"/>
                  </a:lnTo>
                  <a:lnTo>
                    <a:pt x="117276" y="1374"/>
                  </a:lnTo>
                  <a:lnTo>
                    <a:pt x="114564" y="2642"/>
                  </a:lnTo>
                  <a:lnTo>
                    <a:pt x="111840" y="3866"/>
                  </a:lnTo>
                  <a:lnTo>
                    <a:pt x="109104" y="4923"/>
                  </a:lnTo>
                  <a:lnTo>
                    <a:pt x="106380" y="5980"/>
                  </a:lnTo>
                  <a:lnTo>
                    <a:pt x="103644" y="6977"/>
                  </a:lnTo>
                  <a:lnTo>
                    <a:pt x="100944" y="7822"/>
                  </a:lnTo>
                  <a:lnTo>
                    <a:pt x="98208" y="8623"/>
                  </a:lnTo>
                  <a:lnTo>
                    <a:pt x="95484" y="9363"/>
                  </a:lnTo>
                  <a:lnTo>
                    <a:pt x="92808" y="9997"/>
                  </a:lnTo>
                  <a:lnTo>
                    <a:pt x="90096" y="10631"/>
                  </a:lnTo>
                  <a:lnTo>
                    <a:pt x="87420" y="11160"/>
                  </a:lnTo>
                  <a:lnTo>
                    <a:pt x="84744" y="11583"/>
                  </a:lnTo>
                  <a:lnTo>
                    <a:pt x="82080" y="12006"/>
                  </a:lnTo>
                  <a:lnTo>
                    <a:pt x="79440" y="12368"/>
                  </a:lnTo>
                  <a:lnTo>
                    <a:pt x="76824" y="12640"/>
                  </a:lnTo>
                  <a:lnTo>
                    <a:pt x="74208" y="12851"/>
                  </a:lnTo>
                  <a:lnTo>
                    <a:pt x="71616" y="13063"/>
                  </a:lnTo>
                  <a:lnTo>
                    <a:pt x="69060" y="13168"/>
                  </a:lnTo>
                  <a:lnTo>
                    <a:pt x="66504" y="13274"/>
                  </a:lnTo>
                  <a:lnTo>
                    <a:pt x="63984" y="13319"/>
                  </a:lnTo>
                  <a:lnTo>
                    <a:pt x="61488" y="13274"/>
                  </a:lnTo>
                  <a:lnTo>
                    <a:pt x="59016" y="13274"/>
                  </a:lnTo>
                  <a:lnTo>
                    <a:pt x="56568" y="13168"/>
                  </a:lnTo>
                  <a:lnTo>
                    <a:pt x="54168" y="13002"/>
                  </a:lnTo>
                  <a:lnTo>
                    <a:pt x="51792" y="12851"/>
                  </a:lnTo>
                  <a:lnTo>
                    <a:pt x="49464" y="12685"/>
                  </a:lnTo>
                  <a:lnTo>
                    <a:pt x="47148" y="12428"/>
                  </a:lnTo>
                  <a:lnTo>
                    <a:pt x="44868" y="12157"/>
                  </a:lnTo>
                  <a:lnTo>
                    <a:pt x="42636" y="11900"/>
                  </a:lnTo>
                  <a:lnTo>
                    <a:pt x="38280" y="11205"/>
                  </a:lnTo>
                  <a:lnTo>
                    <a:pt x="34104" y="10465"/>
                  </a:lnTo>
                  <a:lnTo>
                    <a:pt x="30096" y="9680"/>
                  </a:lnTo>
                  <a:lnTo>
                    <a:pt x="26304" y="8834"/>
                  </a:lnTo>
                  <a:lnTo>
                    <a:pt x="22680" y="7928"/>
                  </a:lnTo>
                  <a:lnTo>
                    <a:pt x="19320" y="6977"/>
                  </a:lnTo>
                  <a:lnTo>
                    <a:pt x="16164" y="6025"/>
                  </a:lnTo>
                  <a:lnTo>
                    <a:pt x="13260" y="5074"/>
                  </a:lnTo>
                  <a:lnTo>
                    <a:pt x="10596" y="4183"/>
                  </a:lnTo>
                  <a:lnTo>
                    <a:pt x="8232" y="3337"/>
                  </a:lnTo>
                  <a:lnTo>
                    <a:pt x="6096" y="2537"/>
                  </a:lnTo>
                  <a:lnTo>
                    <a:pt x="4296" y="1857"/>
                  </a:lnTo>
                  <a:lnTo>
                    <a:pt x="2784" y="1223"/>
                  </a:lnTo>
                  <a:lnTo>
                    <a:pt x="708" y="3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8" name="Shape 138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0" name="Shape 140"/>
          <p:cNvSpPr txBox="1"/>
          <p:nvPr>
            <p:ph type="title"/>
          </p:nvPr>
        </p:nvSpPr>
        <p:spPr>
          <a:xfrm>
            <a:off x="1154954" y="1060704"/>
            <a:ext cx="8833103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152144" y="3547871"/>
            <a:ext cx="8825659" cy="2478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0" type="dt"/>
          </p:nvPr>
        </p:nvSpPr>
        <p:spPr>
          <a:xfrm>
            <a:off x="10652760" y="6391655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1" type="ftr"/>
          </p:nvPr>
        </p:nvSpPr>
        <p:spPr>
          <a:xfrm>
            <a:off x="557783" y="6391655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4" name="Shape 144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Shape 14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48" name="Shape 14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8761411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761411" y="5870955"/>
              <a:ext cx="990599" cy="990599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-1588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455612" y="4241801"/>
              <a:ext cx="11277600" cy="23371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4" name="Shape 154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55" name="Shape 155"/>
          <p:cNvSpPr txBox="1"/>
          <p:nvPr/>
        </p:nvSpPr>
        <p:spPr>
          <a:xfrm>
            <a:off x="898295" y="59676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96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9715063" y="2629300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96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157" name="Shape 157"/>
          <p:cNvSpPr txBox="1"/>
          <p:nvPr>
            <p:ph type="title"/>
          </p:nvPr>
        </p:nvSpPr>
        <p:spPr>
          <a:xfrm>
            <a:off x="1574800" y="980516"/>
            <a:ext cx="8460983" cy="26982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1945944" y="3679987"/>
            <a:ext cx="7725771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small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2" type="body"/>
          </p:nvPr>
        </p:nvSpPr>
        <p:spPr>
          <a:xfrm>
            <a:off x="1154954" y="5029198"/>
            <a:ext cx="8825659" cy="997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0" type="dt"/>
          </p:nvPr>
        </p:nvSpPr>
        <p:spPr>
          <a:xfrm>
            <a:off x="10652760" y="6391655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1" type="ftr"/>
          </p:nvPr>
        </p:nvSpPr>
        <p:spPr>
          <a:xfrm>
            <a:off x="557783" y="6391655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2" name="Shape 162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Shape 16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6" name="Shape 16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8761411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8761411" y="5870955"/>
              <a:ext cx="990599" cy="990599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-1588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455612" y="4241801"/>
              <a:ext cx="11277600" cy="23371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72" name="Shape 172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73" name="Shape 173"/>
          <p:cNvSpPr txBox="1"/>
          <p:nvPr>
            <p:ph type="title"/>
          </p:nvPr>
        </p:nvSpPr>
        <p:spPr>
          <a:xfrm>
            <a:off x="1154954" y="2373525"/>
            <a:ext cx="8865622" cy="18196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154954" y="5029200"/>
            <a:ext cx="8825659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0" type="dt"/>
          </p:nvPr>
        </p:nvSpPr>
        <p:spPr>
          <a:xfrm>
            <a:off x="10652760" y="6391655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557783" y="6391655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7" name="Shape 177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154954" y="973667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3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1154954" y="2603500"/>
            <a:ext cx="3129168" cy="5762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2" type="body"/>
          </p:nvPr>
        </p:nvSpPr>
        <p:spPr>
          <a:xfrm>
            <a:off x="1154954" y="3179764"/>
            <a:ext cx="3129168" cy="28472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3" type="body"/>
          </p:nvPr>
        </p:nvSpPr>
        <p:spPr>
          <a:xfrm>
            <a:off x="4512721" y="2603500"/>
            <a:ext cx="3145380" cy="5762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4" type="body"/>
          </p:nvPr>
        </p:nvSpPr>
        <p:spPr>
          <a:xfrm>
            <a:off x="4512721" y="3179764"/>
            <a:ext cx="3145380" cy="28472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5" name="Shape 185"/>
          <p:cNvSpPr txBox="1"/>
          <p:nvPr>
            <p:ph idx="5" type="body"/>
          </p:nvPr>
        </p:nvSpPr>
        <p:spPr>
          <a:xfrm>
            <a:off x="7886700" y="2595032"/>
            <a:ext cx="3161029" cy="5847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6" name="Shape 186"/>
          <p:cNvSpPr txBox="1"/>
          <p:nvPr>
            <p:ph idx="6" type="body"/>
          </p:nvPr>
        </p:nvSpPr>
        <p:spPr>
          <a:xfrm>
            <a:off x="7886700" y="3179764"/>
            <a:ext cx="3161029" cy="28472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cxnSp>
        <p:nvCxnSpPr>
          <p:cNvPr id="187" name="Shape 187"/>
          <p:cNvCxnSpPr/>
          <p:nvPr/>
        </p:nvCxnSpPr>
        <p:spPr>
          <a:xfrm>
            <a:off x="4384991" y="2603500"/>
            <a:ext cx="32564" cy="3423554"/>
          </a:xfrm>
          <a:prstGeom prst="straightConnector1">
            <a:avLst/>
          </a:prstGeom>
          <a:noFill/>
          <a:ln cap="flat" cmpd="sng" w="12700">
            <a:solidFill>
              <a:schemeClr val="dk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Shape 188"/>
          <p:cNvCxnSpPr/>
          <p:nvPr/>
        </p:nvCxnSpPr>
        <p:spPr>
          <a:xfrm>
            <a:off x="7775824" y="2603500"/>
            <a:ext cx="0" cy="3423554"/>
          </a:xfrm>
          <a:prstGeom prst="straightConnector1">
            <a:avLst/>
          </a:prstGeom>
          <a:noFill/>
          <a:ln cap="flat" cmpd="sng" w="12700">
            <a:solidFill>
              <a:schemeClr val="dk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Shape 189"/>
          <p:cNvSpPr txBox="1"/>
          <p:nvPr>
            <p:ph idx="10" type="dt"/>
          </p:nvPr>
        </p:nvSpPr>
        <p:spPr>
          <a:xfrm>
            <a:off x="10652760" y="6391655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1" type="ftr"/>
          </p:nvPr>
        </p:nvSpPr>
        <p:spPr>
          <a:xfrm>
            <a:off x="557783" y="6391655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icture Column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1154954" y="973667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3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1154954" y="4532844"/>
            <a:ext cx="3050438" cy="5762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5" name="Shape 195"/>
          <p:cNvSpPr/>
          <p:nvPr>
            <p:ph idx="2" type="pic"/>
          </p:nvPr>
        </p:nvSpPr>
        <p:spPr>
          <a:xfrm>
            <a:off x="1334551" y="2610916"/>
            <a:ext cx="2691241" cy="15840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3" type="body"/>
          </p:nvPr>
        </p:nvSpPr>
        <p:spPr>
          <a:xfrm>
            <a:off x="1154954" y="5109107"/>
            <a:ext cx="3050438" cy="917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4" type="body"/>
          </p:nvPr>
        </p:nvSpPr>
        <p:spPr>
          <a:xfrm>
            <a:off x="4568864" y="4532842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8" name="Shape 198"/>
          <p:cNvSpPr/>
          <p:nvPr>
            <p:ph idx="5" type="pic"/>
          </p:nvPr>
        </p:nvSpPr>
        <p:spPr>
          <a:xfrm>
            <a:off x="4748462" y="2603500"/>
            <a:ext cx="2691241" cy="1591509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6" type="body"/>
          </p:nvPr>
        </p:nvSpPr>
        <p:spPr>
          <a:xfrm>
            <a:off x="4568864" y="5109107"/>
            <a:ext cx="3050438" cy="9125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7" type="body"/>
          </p:nvPr>
        </p:nvSpPr>
        <p:spPr>
          <a:xfrm>
            <a:off x="7983432" y="4532842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1" name="Shape 201"/>
          <p:cNvSpPr/>
          <p:nvPr>
            <p:ph idx="8" type="pic"/>
          </p:nvPr>
        </p:nvSpPr>
        <p:spPr>
          <a:xfrm>
            <a:off x="8163031" y="2603500"/>
            <a:ext cx="2691241" cy="1591509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9" type="body"/>
          </p:nvPr>
        </p:nvSpPr>
        <p:spPr>
          <a:xfrm>
            <a:off x="7983432" y="5109107"/>
            <a:ext cx="3050438" cy="9179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cxnSp>
        <p:nvCxnSpPr>
          <p:cNvPr id="203" name="Shape 203"/>
          <p:cNvCxnSpPr/>
          <p:nvPr/>
        </p:nvCxnSpPr>
        <p:spPr>
          <a:xfrm>
            <a:off x="4384244" y="2603500"/>
            <a:ext cx="0" cy="3461810"/>
          </a:xfrm>
          <a:prstGeom prst="straightConnector1">
            <a:avLst/>
          </a:prstGeom>
          <a:noFill/>
          <a:ln cap="flat" cmpd="sng" w="12700">
            <a:solidFill>
              <a:schemeClr val="dk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Shape 204"/>
          <p:cNvCxnSpPr/>
          <p:nvPr/>
        </p:nvCxnSpPr>
        <p:spPr>
          <a:xfrm>
            <a:off x="7807352" y="2603500"/>
            <a:ext cx="0" cy="3461810"/>
          </a:xfrm>
          <a:prstGeom prst="straightConnector1">
            <a:avLst/>
          </a:prstGeom>
          <a:noFill/>
          <a:ln cap="flat" cmpd="sng" w="12700">
            <a:solidFill>
              <a:schemeClr val="dk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Shape 205"/>
          <p:cNvSpPr txBox="1"/>
          <p:nvPr>
            <p:ph idx="10" type="dt"/>
          </p:nvPr>
        </p:nvSpPr>
        <p:spPr>
          <a:xfrm>
            <a:off x="10652760" y="6391655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6" name="Shape 206"/>
          <p:cNvSpPr txBox="1"/>
          <p:nvPr>
            <p:ph idx="11" type="ftr"/>
          </p:nvPr>
        </p:nvSpPr>
        <p:spPr>
          <a:xfrm>
            <a:off x="557783" y="6391655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154954" y="973667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3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 rot="5400000">
            <a:off x="3855399" y="-105412"/>
            <a:ext cx="3424767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1" name="Shape 211"/>
          <p:cNvSpPr txBox="1"/>
          <p:nvPr>
            <p:ph idx="10" type="dt"/>
          </p:nvPr>
        </p:nvSpPr>
        <p:spPr>
          <a:xfrm>
            <a:off x="10652760" y="6391655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11" type="ftr"/>
          </p:nvPr>
        </p:nvSpPr>
        <p:spPr>
          <a:xfrm>
            <a:off x="557783" y="6391655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Shape 2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216" name="Shape 2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8761411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8761411" y="5870955"/>
              <a:ext cx="990599" cy="990599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-1588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 rot="5101749">
              <a:off x="6294738" y="4577737"/>
              <a:ext cx="3299407" cy="440923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414866" y="402164"/>
              <a:ext cx="6510865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 rot="5400000">
              <a:off x="4449232" y="2801720"/>
              <a:ext cx="6053669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23" name="Shape 223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24" name="Shape 224"/>
          <p:cNvSpPr txBox="1"/>
          <p:nvPr>
            <p:ph type="title"/>
          </p:nvPr>
        </p:nvSpPr>
        <p:spPr>
          <a:xfrm rot="5400000">
            <a:off x="6923243" y="2931978"/>
            <a:ext cx="4748591" cy="144156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3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 rot="5400000">
            <a:off x="1908670" y="524748"/>
            <a:ext cx="4748591" cy="62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6" name="Shape 226"/>
          <p:cNvSpPr txBox="1"/>
          <p:nvPr>
            <p:ph idx="10" type="dt"/>
          </p:nvPr>
        </p:nvSpPr>
        <p:spPr>
          <a:xfrm>
            <a:off x="10652760" y="6391655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7" name="Shape 227"/>
          <p:cNvSpPr txBox="1"/>
          <p:nvPr>
            <p:ph idx="11" type="ftr"/>
          </p:nvPr>
        </p:nvSpPr>
        <p:spPr>
          <a:xfrm>
            <a:off x="557783" y="6391655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8" name="Shape 228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3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1154954" y="2603500"/>
            <a:ext cx="8825659" cy="341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10652760" y="6391655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557783" y="6391655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Shape 40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41" name="Shape 4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761411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761411" y="5870955"/>
              <a:ext cx="990599" cy="990599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-1588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89800" y="402164"/>
              <a:ext cx="4478864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 rot="-5677511">
              <a:off x="4698352" y="1826078"/>
              <a:ext cx="3299406" cy="440923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rot="-5400000">
              <a:off x="3787244" y="2801721"/>
              <a:ext cx="6053669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8" name="Shape 48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49" name="Shape 49"/>
          <p:cNvSpPr txBox="1"/>
          <p:nvPr>
            <p:ph type="title"/>
          </p:nvPr>
        </p:nvSpPr>
        <p:spPr>
          <a:xfrm>
            <a:off x="1154955" y="2679191"/>
            <a:ext cx="4343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94575" y="2679191"/>
            <a:ext cx="3758183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10652760" y="6391655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557783" y="6391655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3" name="Shape 53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1154953" y="969263"/>
            <a:ext cx="8825659" cy="704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3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1154954" y="2603500"/>
            <a:ext cx="4828032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6208776" y="2603500"/>
            <a:ext cx="4828032" cy="341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10652760" y="6391655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557783" y="6391655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154954" y="969263"/>
            <a:ext cx="8825659" cy="704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3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154954" y="2606040"/>
            <a:ext cx="48280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1154954" y="3198448"/>
            <a:ext cx="4828032" cy="28437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3" type="body"/>
          </p:nvPr>
        </p:nvSpPr>
        <p:spPr>
          <a:xfrm>
            <a:off x="6208776" y="2606040"/>
            <a:ext cx="48280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4" type="body"/>
          </p:nvPr>
        </p:nvSpPr>
        <p:spPr>
          <a:xfrm>
            <a:off x="6208710" y="3187921"/>
            <a:ext cx="4825159" cy="28543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10652760" y="6391655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557783" y="6391655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1152144" y="969263"/>
            <a:ext cx="8825659" cy="704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3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10652760" y="6391655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557783" y="6391655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0" type="dt"/>
          </p:nvPr>
        </p:nvSpPr>
        <p:spPr>
          <a:xfrm>
            <a:off x="10652760" y="6391655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557783" y="6391655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9" name="Shape 79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83" name="Shape 8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8761411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8761411" y="5870955"/>
              <a:ext cx="990599" cy="990599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-1588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713412" y="402164"/>
              <a:ext cx="6055252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2229376" y="2801721"/>
              <a:ext cx="6053669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89" name="Shape 89"/>
            <p:cNvSpPr/>
            <p:nvPr/>
          </p:nvSpPr>
          <p:spPr>
            <a:xfrm rot="-5677511">
              <a:off x="3140484" y="1826078"/>
              <a:ext cx="3299406" cy="440923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1" name="Shape 91"/>
          <p:cNvSpPr txBox="1"/>
          <p:nvPr>
            <p:ph type="title"/>
          </p:nvPr>
        </p:nvSpPr>
        <p:spPr>
          <a:xfrm>
            <a:off x="1154953" y="1298448"/>
            <a:ext cx="2793158" cy="15971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2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5779007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1154953" y="3129280"/>
            <a:ext cx="2793158" cy="2895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10652760" y="6391655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557783" y="6391655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6" name="Shape 96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Shape 99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0" name="Shape 10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8761411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8761411" y="5870955"/>
              <a:ext cx="990599" cy="990599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-1588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6172200" y="402164"/>
              <a:ext cx="5596464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 rot="-5400000">
              <a:off x="3295431" y="2801721"/>
              <a:ext cx="6053669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06" name="Shape 106"/>
            <p:cNvSpPr/>
            <p:nvPr/>
          </p:nvSpPr>
          <p:spPr>
            <a:xfrm rot="-5677511">
              <a:off x="4203593" y="1826078"/>
              <a:ext cx="3299406" cy="440923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08" name="Shape 108"/>
          <p:cNvSpPr txBox="1"/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3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9" name="Shape 109"/>
          <p:cNvSpPr/>
          <p:nvPr>
            <p:ph idx="2" type="pic"/>
          </p:nvPr>
        </p:nvSpPr>
        <p:spPr>
          <a:xfrm>
            <a:off x="6547869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154954" y="3657600"/>
            <a:ext cx="3859212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10652760" y="6391655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557783" y="6391655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3" name="Shape 113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7" name="Shap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8761411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8761411" y="5870955"/>
              <a:ext cx="990599" cy="990599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-1588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rot="-589932">
              <a:off x="8490951" y="1797516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59506" y="1866405"/>
              <a:ext cx="11277600" cy="45338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42"/>
                  </a:lnTo>
                  <a:lnTo>
                    <a:pt x="120000" y="42"/>
                  </a:lnTo>
                  <a:lnTo>
                    <a:pt x="117280" y="1092"/>
                  </a:lnTo>
                  <a:lnTo>
                    <a:pt x="114560" y="2100"/>
                  </a:lnTo>
                  <a:lnTo>
                    <a:pt x="111841" y="3067"/>
                  </a:lnTo>
                  <a:lnTo>
                    <a:pt x="109104" y="3907"/>
                  </a:lnTo>
                  <a:lnTo>
                    <a:pt x="106385" y="4747"/>
                  </a:lnTo>
                  <a:lnTo>
                    <a:pt x="103648" y="5546"/>
                  </a:lnTo>
                  <a:lnTo>
                    <a:pt x="100945" y="6218"/>
                  </a:lnTo>
                  <a:lnTo>
                    <a:pt x="98209" y="6848"/>
                  </a:lnTo>
                  <a:lnTo>
                    <a:pt x="95489" y="7436"/>
                  </a:lnTo>
                  <a:lnTo>
                    <a:pt x="92804" y="7941"/>
                  </a:lnTo>
                  <a:lnTo>
                    <a:pt x="90101" y="8445"/>
                  </a:lnTo>
                  <a:lnTo>
                    <a:pt x="87415" y="8865"/>
                  </a:lnTo>
                  <a:lnTo>
                    <a:pt x="84746" y="9201"/>
                  </a:lnTo>
                  <a:lnTo>
                    <a:pt x="82077" y="9537"/>
                  </a:lnTo>
                  <a:lnTo>
                    <a:pt x="79442" y="9831"/>
                  </a:lnTo>
                  <a:lnTo>
                    <a:pt x="76824" y="10042"/>
                  </a:lnTo>
                  <a:lnTo>
                    <a:pt x="74206" y="10210"/>
                  </a:lnTo>
                  <a:lnTo>
                    <a:pt x="71621" y="10378"/>
                  </a:lnTo>
                  <a:lnTo>
                    <a:pt x="69054" y="10462"/>
                  </a:lnTo>
                  <a:lnTo>
                    <a:pt x="66503" y="10546"/>
                  </a:lnTo>
                  <a:lnTo>
                    <a:pt x="63986" y="10588"/>
                  </a:lnTo>
                  <a:lnTo>
                    <a:pt x="61486" y="10546"/>
                  </a:lnTo>
                  <a:lnTo>
                    <a:pt x="59020" y="10546"/>
                  </a:lnTo>
                  <a:lnTo>
                    <a:pt x="56570" y="10462"/>
                  </a:lnTo>
                  <a:lnTo>
                    <a:pt x="54172" y="10336"/>
                  </a:lnTo>
                  <a:lnTo>
                    <a:pt x="51790" y="10210"/>
                  </a:lnTo>
                  <a:lnTo>
                    <a:pt x="49459" y="10084"/>
                  </a:lnTo>
                  <a:lnTo>
                    <a:pt x="47145" y="9873"/>
                  </a:lnTo>
                  <a:lnTo>
                    <a:pt x="44864" y="9663"/>
                  </a:lnTo>
                  <a:lnTo>
                    <a:pt x="42635" y="9453"/>
                  </a:lnTo>
                  <a:lnTo>
                    <a:pt x="38277" y="8907"/>
                  </a:lnTo>
                  <a:lnTo>
                    <a:pt x="34104" y="8319"/>
                  </a:lnTo>
                  <a:lnTo>
                    <a:pt x="30101" y="7689"/>
                  </a:lnTo>
                  <a:lnTo>
                    <a:pt x="26300" y="7016"/>
                  </a:lnTo>
                  <a:lnTo>
                    <a:pt x="22685" y="6302"/>
                  </a:lnTo>
                  <a:lnTo>
                    <a:pt x="19324" y="5546"/>
                  </a:lnTo>
                  <a:lnTo>
                    <a:pt x="16165" y="4789"/>
                  </a:lnTo>
                  <a:lnTo>
                    <a:pt x="13260" y="4033"/>
                  </a:lnTo>
                  <a:lnTo>
                    <a:pt x="10591" y="3319"/>
                  </a:lnTo>
                  <a:lnTo>
                    <a:pt x="8226" y="2647"/>
                  </a:lnTo>
                  <a:lnTo>
                    <a:pt x="6097" y="2016"/>
                  </a:lnTo>
                  <a:lnTo>
                    <a:pt x="4290" y="1470"/>
                  </a:lnTo>
                  <a:lnTo>
                    <a:pt x="2787" y="966"/>
                  </a:lnTo>
                  <a:lnTo>
                    <a:pt x="709" y="2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" name="Shape 14"/>
          <p:cNvSpPr txBox="1"/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3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1154954" y="2603500"/>
            <a:ext cx="8761412" cy="341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10652760" y="6391655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557783" y="6391655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ctrTitle"/>
          </p:nvPr>
        </p:nvSpPr>
        <p:spPr>
          <a:xfrm>
            <a:off x="1154954" y="2099733"/>
            <a:ext cx="88257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i="0" lang="en-US" sz="5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RoboCat - </a:t>
            </a:r>
            <a:r>
              <a:rPr lang="en-US"/>
              <a:t>User Experience</a:t>
            </a:r>
          </a:p>
        </p:txBody>
      </p:sp>
      <p:sp>
        <p:nvSpPr>
          <p:cNvPr id="235" name="Shape 235"/>
          <p:cNvSpPr txBox="1"/>
          <p:nvPr>
            <p:ph idx="1" type="subTitle"/>
          </p:nvPr>
        </p:nvSpPr>
        <p:spPr>
          <a:xfrm>
            <a:off x="1154954" y="4777380"/>
            <a:ext cx="88257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rPr>
              <a:t>ALEX VILD, QUINTIN FETTES, ZAC</a:t>
            </a:r>
            <a:r>
              <a:rPr lang="en-US"/>
              <a:t>H</a:t>
            </a:r>
            <a:r>
              <a:rPr b="0" i="0" lang="en-US" sz="1800" u="none" cap="none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rPr>
              <a:t> TAYLOR, KURTIS DAVIS, SEATTLE RUZEK, LUKE SHAYS</a:t>
            </a:r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2729" y="1332874"/>
            <a:ext cx="1906545" cy="1906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1154954" y="973669"/>
            <a:ext cx="88257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US"/>
              <a:t>References 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B. Laugwitz, T. Held, and M. Schrepp, “Construction and evaluation of a user experience questionnaire,” in: Holzinger, A. (Ed.): USAB 2008. LNCS 5298, pp. 63-76, 2008.		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C. Dickie, G. Jakus, J. Sodnik, and S. Tomazic, “On the Evaluation of Auditory and Head-Up Displays While Driving,” in: ACHI 2012, The Fifth International Conference on Advances in Computer-Human Interactions</a:t>
            </a:r>
            <a:r>
              <a:rPr i="1" lang="en-US"/>
              <a:t>. </a:t>
            </a:r>
            <a:r>
              <a:rPr lang="en-US"/>
              <a:t>IARIA </a:t>
            </a:r>
            <a:r>
              <a:rPr lang="en-US"/>
              <a:t>2012, pp. 200-203, 2012.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1154954" y="973669"/>
            <a:ext cx="8825700" cy="70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Experiment Conditions and Tasks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RoboCat is in behavior mode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“Rufus Vision” is 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“Rufus Vision” is off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Robocat is in face tracking mode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Robocat is in color tracking mode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1154954" y="973669"/>
            <a:ext cx="8825700" cy="70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Tasks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Robocat is given a command.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There is a room full of people, and Robocat needs to decide which face to recognize and track.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1154949" y="973675"/>
            <a:ext cx="9404400" cy="70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Logged Data Types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1057179" y="2603500"/>
            <a:ext cx="8825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</a:pPr>
            <a:r>
              <a:rPr lang="en-US"/>
              <a:t>Robocat’s visual response to commands.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Robocat’s ability to recognize the emotions of the user.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Robocat’s movement following closest person to him when they move.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1154949" y="973675"/>
            <a:ext cx="9422100" cy="70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Questionnaires (UEQ)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User Experience </a:t>
            </a:r>
            <a:r>
              <a:rPr lang="en-US"/>
              <a:t>Questionnaire for RoboCat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Based on six factors: </a:t>
            </a:r>
            <a:r>
              <a:rPr i="1" lang="en-US"/>
              <a:t>attractiveness, perspicuity, efficiency, dependability, stimulation, and novelty.</a:t>
            </a:r>
          </a:p>
        </p:txBody>
      </p:sp>
      <p:graphicFrame>
        <p:nvGraphicFramePr>
          <p:cNvPr id="261" name="Shape 261"/>
          <p:cNvGraphicFramePr/>
          <p:nvPr/>
        </p:nvGraphicFramePr>
        <p:xfrm>
          <a:off x="952500" y="373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{9E0E8F95-0E06-4EF3-ADFD-7B4DFE5FD777}</a:tableStyleId>
              </a:tblPr>
              <a:tblGrid>
                <a:gridCol w="2989725"/>
                <a:gridCol w="605125"/>
                <a:gridCol w="605125"/>
                <a:gridCol w="569250"/>
                <a:gridCol w="694750"/>
                <a:gridCol w="587200"/>
                <a:gridCol w="479600"/>
                <a:gridCol w="497575"/>
                <a:gridCol w="32586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unattractive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-3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-2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-1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very attractive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difficult to use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easy to use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inefficient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efficient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feels independable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feels dependable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boring to use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exciting to use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unimaginative and dull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creative and interesting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1154949" y="973675"/>
            <a:ext cx="9404400" cy="70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Experiment Procedure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1154950" y="2603500"/>
            <a:ext cx="6956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</a:pPr>
            <a:r>
              <a:rPr lang="en-US"/>
              <a:t>The user would be given access to the RoboCat with the Android running the RoboApp.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They would be familiar with his capabilities.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They would be asked to give him a few commands and have him track their face.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After they played with the cat for approximately 5-10 minutes or less (testing his capabilities), they would complete the UEQ.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1154949" y="988775"/>
            <a:ext cx="10255200" cy="70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Subject Description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1154954" y="2589550"/>
            <a:ext cx="8825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en-US"/>
              <a:t>The subject would be a user that is familiar with the RoboApp and his capabilities.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/>
              <a:t>They could be a younger child (elementary or middle school age) who has an interest in robotics or an older student (undergraduate or graduate) who is studying robotics.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1154949" y="973675"/>
            <a:ext cx="9422100" cy="70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Results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</a:pPr>
            <a:r>
              <a:rPr lang="en-US"/>
              <a:t>what?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1154954" y="973669"/>
            <a:ext cx="8825700" cy="70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Reflection	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1154954" y="2565875"/>
            <a:ext cx="8825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</a:pPr>
            <a:r>
              <a:rPr lang="en-US"/>
              <a:t>User Experience Analysis is most definitely worthwhile. 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It helps the developer understand how others view the application and how to improve the application in future releases.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Something that could be different: 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The subject description should not be limited to one category of subjects. Although applications are usually targeted towards one group of people, I think capturing feedback from multiple groups of people would be useful. It could even spark new ideas about how the application could be used.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