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1" r:id="rId3"/>
    <p:sldMasterId id="2147483692" r:id="rId4"/>
  </p:sldMasterIdLst>
  <p:notesMasterIdLst>
    <p:notesMasterId r:id="rId12"/>
  </p:notesMasterIdLst>
  <p:sldIdLst>
    <p:sldId id="256" r:id="rId5"/>
    <p:sldId id="257" r:id="rId6"/>
    <p:sldId id="258" r:id="rId7"/>
    <p:sldId id="274" r:id="rId8"/>
    <p:sldId id="259" r:id="rId9"/>
    <p:sldId id="26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DCD8C0-3F67-43D9-96A9-75096E9998CF}">
          <p14:sldIdLst>
            <p14:sldId id="256"/>
            <p14:sldId id="257"/>
            <p14:sldId id="258"/>
            <p14:sldId id="274"/>
            <p14:sldId id="259"/>
            <p14:sldId id="263"/>
            <p14:sldId id="269"/>
          </p14:sldIdLst>
        </p14:section>
        <p14:section name="Untitled Section" id="{3D1D38F0-3D91-48BC-86F5-514F95603C2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" initials="M" lastIdx="1" clrIdx="0">
    <p:extLst>
      <p:ext uri="{19B8F6BF-5375-455C-9EA6-DF929625EA0E}">
        <p15:presenceInfo xmlns:p15="http://schemas.microsoft.com/office/powerpoint/2012/main" userId="Migu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7" d="100"/>
          <a:sy n="77" d="100"/>
        </p:scale>
        <p:origin x="9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2CEA6-84B4-4C22-A8D3-9F127B35ABD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E2BA-30F4-4D40-9077-86CA9C19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324600"/>
            <a:ext cx="9140826" cy="533400"/>
            <a:chOff x="-1" y="6324600"/>
            <a:chExt cx="12188826" cy="533400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6856412" y="6324600"/>
              <a:ext cx="5332413" cy="533400"/>
            </a:xfrm>
            <a:prstGeom prst="rect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lt1">
                    <a:shade val="675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6" name="Picture 5" descr="white-b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-1" y="6324600"/>
              <a:ext cx="12188825" cy="5334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0" y="6324600"/>
            <a:ext cx="9140826" cy="533400"/>
            <a:chOff x="-1" y="6324600"/>
            <a:chExt cx="12188826" cy="533400"/>
          </a:xfrm>
        </p:grpSpPr>
        <p:sp>
          <p:nvSpPr>
            <p:cNvPr id="64" name="Rectangle 63"/>
            <p:cNvSpPr/>
            <p:nvPr userDrawn="1"/>
          </p:nvSpPr>
          <p:spPr bwMode="auto">
            <a:xfrm>
              <a:off x="6856412" y="6324600"/>
              <a:ext cx="5332413" cy="533400"/>
            </a:xfrm>
            <a:prstGeom prst="rect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lt1">
                    <a:shade val="675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65" name="Picture 64" descr="white-b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-1" y="6324600"/>
              <a:ext cx="12188825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676734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563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47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030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3792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67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4686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2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vert="horz" wrap="square" lIns="0" tIns="0" rIns="0" bIns="0" rtlCol="0"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5400" b="0" i="1" u="none" strike="noStrike" kern="1200" cap="none" spc="-150" normalizeH="0" baseline="0" noProof="0" dirty="0">
                <a:ln w="11430"/>
                <a:gradFill flip="none" rotWithShape="1">
                  <a:gsLst>
                    <a:gs pos="0">
                      <a:srgbClr val="FFFFB9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grpSp>
        <p:nvGrpSpPr>
          <p:cNvPr id="4" name="Group 4"/>
          <p:cNvGrpSpPr/>
          <p:nvPr userDrawn="1"/>
        </p:nvGrpSpPr>
        <p:grpSpPr>
          <a:xfrm>
            <a:off x="0" y="6324600"/>
            <a:ext cx="9140826" cy="533400"/>
            <a:chOff x="-1" y="6324600"/>
            <a:chExt cx="12188826" cy="533400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6856412" y="6324600"/>
              <a:ext cx="5332413" cy="533400"/>
            </a:xfrm>
            <a:prstGeom prst="rect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lt1">
                    <a:shade val="675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8" name="Picture 7" descr="white-b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-1" y="6324600"/>
              <a:ext cx="12188825" cy="5334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62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24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95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089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39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38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6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56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949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vert="horz" wrap="square" lIns="0" tIns="0" rIns="0" bIns="0" rtlCol="0"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5400" b="0" i="1" u="none" strike="noStrike" kern="1200" cap="none" spc="-150" normalizeH="0" baseline="0" noProof="0" dirty="0">
                <a:ln w="11430"/>
                <a:gradFill flip="none" rotWithShape="1">
                  <a:gsLst>
                    <a:gs pos="0">
                      <a:srgbClr val="FFFFB9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grpSp>
        <p:nvGrpSpPr>
          <p:cNvPr id="4" name="Group 4"/>
          <p:cNvGrpSpPr/>
          <p:nvPr userDrawn="1"/>
        </p:nvGrpSpPr>
        <p:grpSpPr>
          <a:xfrm>
            <a:off x="0" y="6324600"/>
            <a:ext cx="9140826" cy="533400"/>
            <a:chOff x="-1" y="6324600"/>
            <a:chExt cx="12188826" cy="533400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6856412" y="6324600"/>
              <a:ext cx="5332413" cy="533400"/>
            </a:xfrm>
            <a:prstGeom prst="rect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lt1">
                    <a:shade val="675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8" name="Picture 7" descr="white-b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-1" y="6324600"/>
              <a:ext cx="12188825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0766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8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0368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8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400657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53785" indent="-288384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27618" indent="-27383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16002" indent="-28044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400657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61722" indent="-30293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27618" indent="-26589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16002" indent="-27383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400" kern="1200" dirty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991314"/>
          </a:xfrm>
        </p:spPr>
        <p:txBody>
          <a:bodyPr/>
          <a:lstStyle>
            <a:lvl1pPr marL="281770" indent="-281770">
              <a:defRPr sz="2300"/>
            </a:lvl1pPr>
            <a:lvl2pPr marL="562218" indent="-26589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0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813562" indent="-24340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0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50354" indent="-22885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0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279210" indent="-20636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000" kern="1200" dirty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991314"/>
          </a:xfrm>
        </p:spPr>
        <p:txBody>
          <a:bodyPr/>
          <a:lstStyle>
            <a:lvl1pPr marL="296321" indent="-296321">
              <a:defRPr sz="2300"/>
            </a:lvl1pPr>
            <a:lvl2pPr marL="570155" indent="-27383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0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821499" indent="-24473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0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50354" indent="-23679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000" kern="1200" dirty="0" smtClean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279210" indent="-220919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  <a:defRPr lang="en-US" sz="2000" kern="1200" dirty="0">
                <a:solidFill>
                  <a:schemeClr val="tx1"/>
                </a:solidFill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lang="en-US" sz="3200" kern="1200" dirty="0" smtClean="0">
          <a:solidFill>
            <a:schemeClr val="tx1"/>
          </a:solidFill>
          <a:effectLst>
            <a:outerShdw blurRad="63500" dist="38100" dir="2700000" algn="tl" rotWithShape="0">
              <a:prstClr val="black">
                <a:alpha val="20000"/>
              </a:prst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lang="en-US" sz="2800" kern="1200" dirty="0" smtClean="0">
          <a:solidFill>
            <a:schemeClr val="tx1"/>
          </a:solidFill>
          <a:effectLst>
            <a:outerShdw blurRad="63500" dist="38100" dir="2700000" algn="tl" rotWithShape="0">
              <a:prstClr val="black">
                <a:alpha val="20000"/>
              </a:prst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lang="en-US" sz="2400" kern="1200" dirty="0" smtClean="0">
          <a:solidFill>
            <a:schemeClr val="tx1"/>
          </a:solidFill>
          <a:effectLst>
            <a:outerShdw blurRad="63500" dist="38100" dir="2700000" algn="tl" rotWithShape="0">
              <a:prstClr val="black">
                <a:alpha val="20000"/>
              </a:prst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lang="en-US" sz="2400" kern="1200" dirty="0" smtClean="0">
          <a:solidFill>
            <a:schemeClr val="tx1"/>
          </a:solidFill>
          <a:effectLst>
            <a:outerShdw blurRad="63500" dist="38100" dir="2700000" algn="tl" rotWithShape="0">
              <a:prstClr val="black">
                <a:alpha val="20000"/>
              </a:prst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lang="en-US" sz="2400" kern="1200" dirty="0">
          <a:solidFill>
            <a:schemeClr val="tx1"/>
          </a:solidFill>
          <a:effectLst>
            <a:outerShdw blurRad="63500" dist="38100" dir="2700000" algn="tl" rotWithShape="0">
              <a:prstClr val="black">
                <a:alpha val="20000"/>
              </a:prst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7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681913" cy="2286000"/>
          </a:xfrm>
          <a:effectLst>
            <a:softEdge rad="101600"/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ROBOCAT PROJECT</a:t>
            </a:r>
          </a:p>
        </p:txBody>
      </p:sp>
      <p:pic>
        <p:nvPicPr>
          <p:cNvPr id="1026" name="Picture 2" descr="http://aspnet.cob.ohio.edu/oucg/image/ohio%20university%20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9100"/>
            <a:ext cx="2805205" cy="762000"/>
          </a:xfrm>
          <a:prstGeom prst="rect">
            <a:avLst/>
          </a:prstGeom>
          <a:ln>
            <a:noFill/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ebsrv.ent.ohiou.edu/images/engineering-masthe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476500" cy="1143001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2313" y="1981200"/>
            <a:ext cx="7690114" cy="4572000"/>
          </a:xfrm>
        </p:spPr>
        <p:txBody>
          <a:bodyPr/>
          <a:lstStyle/>
          <a:p>
            <a:r>
              <a:rPr lang="en-US" sz="2800" spc="0" dirty="0">
                <a:solidFill>
                  <a:schemeClr val="tx1"/>
                </a:solidFill>
              </a:rPr>
              <a:t>Accomplish the construction of a biomimetic bobcat robot able to:</a:t>
            </a:r>
          </a:p>
          <a:p>
            <a:pPr marL="571500" indent="-571500">
              <a:buFontTx/>
              <a:buChar char="-"/>
            </a:pPr>
            <a:r>
              <a:rPr lang="en-US" sz="2800" spc="0" dirty="0">
                <a:solidFill>
                  <a:schemeClr val="tx1"/>
                </a:solidFill>
              </a:rPr>
              <a:t>Move forward and </a:t>
            </a:r>
          </a:p>
          <a:p>
            <a:r>
              <a:rPr lang="en-US" sz="2800" spc="0" dirty="0">
                <a:solidFill>
                  <a:schemeClr val="tx1"/>
                </a:solidFill>
              </a:rPr>
              <a:t>make turns.</a:t>
            </a:r>
          </a:p>
          <a:p>
            <a:pPr marL="571500" indent="-571500">
              <a:buFontTx/>
              <a:buChar char="-"/>
            </a:pPr>
            <a:r>
              <a:rPr lang="en-US" sz="2800" spc="0" dirty="0">
                <a:solidFill>
                  <a:schemeClr val="tx1"/>
                </a:solidFill>
              </a:rPr>
              <a:t>Receive and process </a:t>
            </a:r>
          </a:p>
          <a:p>
            <a:r>
              <a:rPr lang="en-US" sz="2800" spc="0" dirty="0">
                <a:solidFill>
                  <a:schemeClr val="tx1"/>
                </a:solidFill>
              </a:rPr>
              <a:t>stimuli from the environment.</a:t>
            </a:r>
          </a:p>
          <a:p>
            <a:endParaRPr lang="en-US" sz="3600" spc="0" dirty="0"/>
          </a:p>
          <a:p>
            <a:pPr marL="571500" indent="-571500">
              <a:buFontTx/>
              <a:buChar char="-"/>
            </a:pP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" r="5625" b="10000"/>
          <a:stretch/>
        </p:blipFill>
        <p:spPr>
          <a:xfrm>
            <a:off x="4890823" y="3276600"/>
            <a:ext cx="3200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799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57200"/>
            <a:ext cx="7043208" cy="1523494"/>
          </a:xfrm>
        </p:spPr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1980694"/>
            <a:ext cx="7690114" cy="4343906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buFontTx/>
              <a:buChar char="-"/>
            </a:pPr>
            <a:r>
              <a:rPr lang="en-US" sz="3600" spc="0" dirty="0">
                <a:solidFill>
                  <a:schemeClr val="tx1"/>
                </a:solidFill>
              </a:rPr>
              <a:t>The </a:t>
            </a:r>
            <a:r>
              <a:rPr lang="en-US" sz="3600" spc="0" dirty="0" err="1">
                <a:solidFill>
                  <a:schemeClr val="tx1"/>
                </a:solidFill>
              </a:rPr>
              <a:t>RoboCat</a:t>
            </a:r>
            <a:r>
              <a:rPr lang="en-US" sz="3600" spc="0" dirty="0">
                <a:solidFill>
                  <a:schemeClr val="tx1"/>
                </a:solidFill>
              </a:rPr>
              <a:t> is now control by an Android OS based device (central board).</a:t>
            </a:r>
          </a:p>
          <a:p>
            <a:pPr marL="571500" indent="-571500">
              <a:buFontTx/>
              <a:buChar char="-"/>
            </a:pPr>
            <a:r>
              <a:rPr lang="en-US" sz="3600" spc="0" dirty="0">
                <a:solidFill>
                  <a:schemeClr val="tx1"/>
                </a:solidFill>
              </a:rPr>
              <a:t>The central board communicates with the peripherals (</a:t>
            </a:r>
            <a:r>
              <a:rPr lang="en-US" sz="3600" spc="0" dirty="0" err="1">
                <a:solidFill>
                  <a:schemeClr val="tx1"/>
                </a:solidFill>
              </a:rPr>
              <a:t>Polulo</a:t>
            </a:r>
            <a:r>
              <a:rPr lang="en-US" sz="3600" spc="0" dirty="0">
                <a:solidFill>
                  <a:schemeClr val="tx1"/>
                </a:solidFill>
              </a:rPr>
              <a:t> and Arduino Mega) via USB.</a:t>
            </a:r>
          </a:p>
          <a:p>
            <a:pPr marL="571500" indent="-571500">
              <a:buFontTx/>
              <a:buChar char="-"/>
            </a:pPr>
            <a:r>
              <a:rPr lang="en-US" sz="3600" spc="0" dirty="0">
                <a:solidFill>
                  <a:schemeClr val="tx1"/>
                </a:solidFill>
              </a:rPr>
              <a:t>Audio and Video recording and replay.</a:t>
            </a:r>
          </a:p>
          <a:p>
            <a:pPr marL="571500" indent="-571500">
              <a:buFontTx/>
              <a:buChar char="-"/>
            </a:pPr>
            <a:r>
              <a:rPr lang="en-US" sz="3600" spc="0" dirty="0">
                <a:solidFill>
                  <a:schemeClr val="tx1"/>
                </a:solidFill>
              </a:rPr>
              <a:t>The face-recognition functionality has been accessed by the app. </a:t>
            </a:r>
          </a:p>
          <a:p>
            <a:pPr marL="571500" indent="-571500">
              <a:buFontTx/>
              <a:buChar char="-"/>
            </a:pPr>
            <a:r>
              <a:rPr lang="en-US" sz="3600" spc="0" dirty="0">
                <a:solidFill>
                  <a:schemeClr val="tx1"/>
                </a:solidFill>
              </a:rPr>
              <a:t>Tactile stimuli is used to produce sound.</a:t>
            </a:r>
          </a:p>
          <a:p>
            <a:pPr marL="571500" indent="-571500">
              <a:buFontTx/>
              <a:buChar char="-"/>
            </a:pPr>
            <a:endParaRPr lang="en-US" sz="3600" spc="0" dirty="0">
              <a:gradFill>
                <a:gsLst>
                  <a:gs pos="0">
                    <a:srgbClr val="FF9929">
                      <a:lumMod val="20000"/>
                      <a:lumOff val="80000"/>
                    </a:srgbClr>
                  </a:gs>
                  <a:gs pos="28000">
                    <a:schemeClr val="accent5">
                      <a:lumMod val="40000"/>
                      <a:lumOff val="60000"/>
                    </a:schemeClr>
                  </a:gs>
                  <a:gs pos="62000">
                    <a:schemeClr val="accent5">
                      <a:lumMod val="60000"/>
                      <a:lumOff val="40000"/>
                    </a:schemeClr>
                  </a:gs>
                  <a:gs pos="88000">
                    <a:schemeClr val="accent5">
                      <a:lumMod val="75000"/>
                    </a:schemeClr>
                  </a:gs>
                </a:gsLst>
                <a:lin ang="5400000"/>
              </a:gradFill>
            </a:endParaRPr>
          </a:p>
          <a:p>
            <a:endParaRPr lang="en-US" sz="3600" spc="0" dirty="0"/>
          </a:p>
          <a:p>
            <a:endParaRPr lang="en-US" sz="3600" spc="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05609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57200"/>
            <a:ext cx="7043208" cy="1523494"/>
          </a:xfrm>
        </p:spPr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1980694"/>
            <a:ext cx="7690114" cy="4343906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spc="0" dirty="0">
                <a:solidFill>
                  <a:schemeClr val="tx1"/>
                </a:solidFill>
              </a:rPr>
              <a:t>Response to voice commands (after pressing a button).</a:t>
            </a:r>
          </a:p>
          <a:p>
            <a:pPr marL="571500" indent="-571500">
              <a:buFontTx/>
              <a:buChar char="-"/>
            </a:pPr>
            <a:r>
              <a:rPr lang="en-US" sz="3600" spc="0" dirty="0">
                <a:solidFill>
                  <a:schemeClr val="tx1"/>
                </a:solidFill>
              </a:rPr>
              <a:t>Color recognition and tracking.</a:t>
            </a:r>
          </a:p>
          <a:p>
            <a:pPr marL="571500" indent="-571500">
              <a:buFontTx/>
              <a:buChar char="-"/>
            </a:pPr>
            <a:endParaRPr lang="en-US" sz="3600" spc="0" dirty="0">
              <a:gradFill>
                <a:gsLst>
                  <a:gs pos="0">
                    <a:srgbClr val="FF9929">
                      <a:lumMod val="20000"/>
                      <a:lumOff val="80000"/>
                    </a:srgbClr>
                  </a:gs>
                  <a:gs pos="28000">
                    <a:schemeClr val="accent5">
                      <a:lumMod val="40000"/>
                      <a:lumOff val="60000"/>
                    </a:schemeClr>
                  </a:gs>
                  <a:gs pos="62000">
                    <a:schemeClr val="accent5">
                      <a:lumMod val="60000"/>
                      <a:lumOff val="40000"/>
                    </a:schemeClr>
                  </a:gs>
                  <a:gs pos="88000">
                    <a:schemeClr val="accent5">
                      <a:lumMod val="75000"/>
                    </a:schemeClr>
                  </a:gs>
                </a:gsLst>
                <a:lin ang="5400000"/>
              </a:gradFill>
            </a:endParaRPr>
          </a:p>
          <a:p>
            <a:endParaRPr lang="en-US" sz="3600" spc="0" dirty="0"/>
          </a:p>
          <a:p>
            <a:endParaRPr lang="en-US" sz="3600" spc="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76976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9106"/>
            <a:ext cx="7043208" cy="1523494"/>
          </a:xfrm>
        </p:spPr>
        <p:txBody>
          <a:bodyPr/>
          <a:lstStyle/>
          <a:p>
            <a:r>
              <a:rPr lang="en-US" dirty="0"/>
              <a:t>Client Requirements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1295400"/>
            <a:ext cx="8077200" cy="4953000"/>
          </a:xfrm>
        </p:spPr>
        <p:txBody>
          <a:bodyPr>
            <a:normAutofit/>
          </a:bodyPr>
          <a:lstStyle/>
          <a:p>
            <a:r>
              <a:rPr lang="en-US" sz="2300" spc="0" dirty="0">
                <a:solidFill>
                  <a:schemeClr val="tx1"/>
                </a:solidFill>
              </a:rPr>
              <a:t>SOUND SYSTEM:</a:t>
            </a:r>
          </a:p>
          <a:p>
            <a:pPr marL="571500" indent="-571500">
              <a:buFontTx/>
              <a:buChar char="-"/>
            </a:pPr>
            <a:r>
              <a:rPr lang="en-US" sz="2300" spc="0" dirty="0">
                <a:solidFill>
                  <a:schemeClr val="tx1"/>
                </a:solidFill>
              </a:rPr>
              <a:t>Implement continuous speech recognition.</a:t>
            </a:r>
          </a:p>
          <a:p>
            <a:r>
              <a:rPr lang="en-US" sz="2300" spc="0" dirty="0">
                <a:solidFill>
                  <a:schemeClr val="tx1"/>
                </a:solidFill>
              </a:rPr>
              <a:t>VIDEO SYSTEM:</a:t>
            </a:r>
          </a:p>
          <a:p>
            <a:pPr marL="571500" indent="-571500">
              <a:buFontTx/>
              <a:buChar char="-"/>
            </a:pPr>
            <a:r>
              <a:rPr lang="en-US" sz="2300" spc="0" dirty="0">
                <a:solidFill>
                  <a:schemeClr val="tx1"/>
                </a:solidFill>
                <a:hlinkClick r:id="" action="ppaction://noaction"/>
              </a:rPr>
              <a:t>Modify face recognition for shape recognition and positioning</a:t>
            </a:r>
            <a:r>
              <a:rPr lang="en-US" sz="2300" spc="0" dirty="0">
                <a:solidFill>
                  <a:schemeClr val="tx1"/>
                </a:solidFill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sz="2300" spc="0" dirty="0">
                <a:solidFill>
                  <a:schemeClr val="tx1"/>
                </a:solidFill>
              </a:rPr>
              <a:t>Add a range sensing mechanism.</a:t>
            </a:r>
          </a:p>
          <a:p>
            <a:r>
              <a:rPr lang="en-US" sz="2300" spc="0" dirty="0">
                <a:solidFill>
                  <a:schemeClr val="tx1"/>
                </a:solidFill>
              </a:rPr>
              <a:t> (Additional camera, ultrasonic or</a:t>
            </a:r>
          </a:p>
          <a:p>
            <a:r>
              <a:rPr lang="en-US" sz="2300" spc="0" dirty="0">
                <a:solidFill>
                  <a:schemeClr val="tx1"/>
                </a:solidFill>
              </a:rPr>
              <a:t> infrared sensor).</a:t>
            </a:r>
          </a:p>
          <a:p>
            <a:pPr marL="571500" indent="-571500">
              <a:buFontTx/>
              <a:buChar char="-"/>
            </a:pPr>
            <a:r>
              <a:rPr lang="en-US" sz="2300" spc="0" dirty="0">
                <a:solidFill>
                  <a:schemeClr val="tx1"/>
                </a:solidFill>
              </a:rPr>
              <a:t>Environment mapping </a:t>
            </a:r>
          </a:p>
          <a:p>
            <a:r>
              <a:rPr lang="en-US" sz="2300" spc="0" dirty="0">
                <a:solidFill>
                  <a:schemeClr val="tx1"/>
                </a:solidFill>
              </a:rPr>
              <a:t>(How fast and acquired can this be done).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116" r="34751" b="18221"/>
          <a:stretch/>
        </p:blipFill>
        <p:spPr>
          <a:xfrm>
            <a:off x="5181599" y="3886200"/>
            <a:ext cx="3527149" cy="205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5800" y="6248400"/>
            <a:ext cx="45177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http://www.renishaw.com/media/img/gen/f36bad00634242cb88592b11873c90ed.jpg</a:t>
            </a:r>
          </a:p>
        </p:txBody>
      </p:sp>
    </p:spTree>
    <p:extLst>
      <p:ext uri="{BB962C8B-B14F-4D97-AF65-F5344CB8AC3E}">
        <p14:creationId xmlns:p14="http://schemas.microsoft.com/office/powerpoint/2010/main" val="39744470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043208" cy="1523494"/>
          </a:xfrm>
        </p:spPr>
        <p:txBody>
          <a:bodyPr/>
          <a:lstStyle/>
          <a:p>
            <a:r>
              <a:rPr lang="en-US" dirty="0"/>
              <a:t>Client Requirements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7881408" cy="4343400"/>
          </a:xfrm>
        </p:spPr>
        <p:txBody>
          <a:bodyPr>
            <a:normAutofit/>
          </a:bodyPr>
          <a:lstStyle/>
          <a:p>
            <a:r>
              <a:rPr lang="en-US" sz="2500" spc="0" dirty="0">
                <a:solidFill>
                  <a:schemeClr val="tx1"/>
                </a:solidFill>
              </a:rPr>
              <a:t>OTHER HARDWARE FEATURES:</a:t>
            </a:r>
          </a:p>
          <a:p>
            <a:pPr marL="571500" indent="-571500">
              <a:buFontTx/>
              <a:buChar char="-"/>
            </a:pPr>
            <a:r>
              <a:rPr lang="en-US" sz="2500" spc="0" dirty="0">
                <a:solidFill>
                  <a:schemeClr val="tx1"/>
                </a:solidFill>
              </a:rPr>
              <a:t>Check battery status.</a:t>
            </a:r>
          </a:p>
          <a:p>
            <a:pPr marL="571500" indent="-571500">
              <a:buFontTx/>
              <a:buChar char="-"/>
            </a:pPr>
            <a:r>
              <a:rPr lang="en-US" sz="2500" spc="0" dirty="0">
                <a:solidFill>
                  <a:schemeClr val="tx1"/>
                </a:solidFill>
              </a:rPr>
              <a:t>Log data from accelerometer.</a:t>
            </a:r>
          </a:p>
          <a:p>
            <a:pPr marL="571500" indent="-571500">
              <a:buFontTx/>
              <a:buChar char="-"/>
            </a:pPr>
            <a:endParaRPr lang="en-US" sz="2500" spc="0" dirty="0">
              <a:solidFill>
                <a:schemeClr val="tx1"/>
              </a:solidFill>
            </a:endParaRPr>
          </a:p>
          <a:p>
            <a:endParaRPr lang="en-US" sz="2600" spc="0" dirty="0">
              <a:solidFill>
                <a:schemeClr val="tx1"/>
              </a:solidFill>
            </a:endParaRPr>
          </a:p>
          <a:p>
            <a:endParaRPr lang="en-US" sz="2600" spc="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266494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043208" cy="1523494"/>
          </a:xfrm>
        </p:spPr>
        <p:txBody>
          <a:bodyPr/>
          <a:lstStyle/>
          <a:p>
            <a:r>
              <a:rPr lang="en-US" dirty="0"/>
              <a:t>EE-ME Team Goals 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7534" y="1904494"/>
            <a:ext cx="7690114" cy="4246295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US" sz="3600" spc="0" dirty="0">
                <a:solidFill>
                  <a:schemeClr val="tx1"/>
                </a:solidFill>
              </a:rPr>
              <a:t>Complete kinematics and dynamics model</a:t>
            </a:r>
          </a:p>
          <a:p>
            <a:pPr marL="571500" indent="-571500">
              <a:buFontTx/>
              <a:buChar char="-"/>
            </a:pPr>
            <a:r>
              <a:rPr lang="en-US" sz="3600" spc="0" dirty="0">
                <a:solidFill>
                  <a:schemeClr val="tx1"/>
                </a:solidFill>
              </a:rPr>
              <a:t>Gait generation and control.</a:t>
            </a:r>
          </a:p>
          <a:p>
            <a:pPr marL="571500" indent="-571500">
              <a:buFontTx/>
              <a:buChar char="-"/>
            </a:pPr>
            <a:r>
              <a:rPr lang="en-US" sz="3600" spc="0" dirty="0">
                <a:solidFill>
                  <a:schemeClr val="tx1"/>
                </a:solidFill>
              </a:rPr>
              <a:t>Autonomous walking.</a:t>
            </a:r>
          </a:p>
          <a:p>
            <a:pPr marL="571500" indent="-571500">
              <a:buFontTx/>
              <a:buChar char="-"/>
            </a:pPr>
            <a:r>
              <a:rPr lang="en-US" sz="3600" spc="0" dirty="0">
                <a:solidFill>
                  <a:schemeClr val="tx1"/>
                </a:solidFill>
              </a:rPr>
              <a:t>Target following (with help from the CS team). </a:t>
            </a:r>
          </a:p>
          <a:p>
            <a:pPr marL="571500" indent="-571500">
              <a:buFontTx/>
              <a:buChar char="-"/>
            </a:pPr>
            <a:endParaRPr lang="en-US" sz="3600" spc="0" dirty="0">
              <a:gradFill>
                <a:gsLst>
                  <a:gs pos="0">
                    <a:srgbClr val="FF9929">
                      <a:lumMod val="20000"/>
                      <a:lumOff val="80000"/>
                    </a:srgbClr>
                  </a:gs>
                  <a:gs pos="28000">
                    <a:schemeClr val="accent5">
                      <a:lumMod val="40000"/>
                      <a:lumOff val="60000"/>
                    </a:schemeClr>
                  </a:gs>
                  <a:gs pos="62000">
                    <a:schemeClr val="accent5">
                      <a:lumMod val="60000"/>
                      <a:lumOff val="40000"/>
                    </a:schemeClr>
                  </a:gs>
                  <a:gs pos="88000">
                    <a:schemeClr val="accent5">
                      <a:lumMod val="75000"/>
                    </a:schemeClr>
                  </a:gs>
                </a:gsLst>
                <a:lin ang="5400000"/>
              </a:gradFill>
            </a:endParaRPr>
          </a:p>
          <a:p>
            <a:endParaRPr lang="en-US" sz="3600" spc="0" dirty="0"/>
          </a:p>
          <a:p>
            <a:endParaRPr lang="en-US" sz="3600" spc="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7648799"/>
      </p:ext>
    </p:extLst>
  </p:cSld>
  <p:clrMapOvr>
    <a:masterClrMapping/>
  </p:clrMapOvr>
  <p:transition>
    <p:fade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7-00265 Marketing Symposium 2008">
  <a:themeElements>
    <a:clrScheme name="Template-light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2E2A0B-9A21-4D7E-9519-37655056F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Feathered lime green design template</Template>
  <TotalTime>1296</TotalTime>
  <Words>198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Courier New</vt:lpstr>
      <vt:lpstr>Trebuchet MS</vt:lpstr>
      <vt:lpstr>Tw Cen MT</vt:lpstr>
      <vt:lpstr>Wingdings</vt:lpstr>
      <vt:lpstr>7-00265 Marketing Symposium 2008</vt:lpstr>
      <vt:lpstr>White with Courier font for code slides</vt:lpstr>
      <vt:lpstr>Circuit</vt:lpstr>
      <vt:lpstr>ROBOCAT PROJECT</vt:lpstr>
      <vt:lpstr>BACKGROUND</vt:lpstr>
      <vt:lpstr>CURRENT STATUS</vt:lpstr>
      <vt:lpstr>CURRENT STATUS</vt:lpstr>
      <vt:lpstr>Client Requirements</vt:lpstr>
      <vt:lpstr>Client Requirements</vt:lpstr>
      <vt:lpstr>EE-ME Team Goals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ROBOCAT PROJECT</dc:title>
  <dc:creator>MiGuEl</dc:creator>
  <cp:lastModifiedBy>Miguel</cp:lastModifiedBy>
  <cp:revision>53</cp:revision>
  <dcterms:created xsi:type="dcterms:W3CDTF">2014-09-03T22:48:26Z</dcterms:created>
  <dcterms:modified xsi:type="dcterms:W3CDTF">2016-08-30T20:45:33Z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TC102867349990</vt:lpwstr>
  </property>
</Properties>
</file>