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73" r:id="rId4"/>
    <p:sldId id="259" r:id="rId5"/>
    <p:sldId id="270" r:id="rId6"/>
    <p:sldId id="266" r:id="rId7"/>
    <p:sldId id="271" r:id="rId8"/>
    <p:sldId id="288" r:id="rId9"/>
    <p:sldId id="287" r:id="rId10"/>
    <p:sldId id="274" r:id="rId11"/>
    <p:sldId id="277" r:id="rId12"/>
    <p:sldId id="289" r:id="rId13"/>
    <p:sldId id="278" r:id="rId14"/>
    <p:sldId id="279" r:id="rId15"/>
    <p:sldId id="280" r:id="rId16"/>
    <p:sldId id="284" r:id="rId17"/>
    <p:sldId id="281" r:id="rId18"/>
    <p:sldId id="285" r:id="rId19"/>
    <p:sldId id="282" r:id="rId20"/>
    <p:sldId id="283" r:id="rId21"/>
    <p:sldId id="286" r:id="rId22"/>
    <p:sldId id="272" r:id="rId23"/>
    <p:sldId id="276" r:id="rId24"/>
  </p:sldIdLst>
  <p:sldSz cx="18288000" cy="10287000"/>
  <p:notesSz cx="6858000" cy="9144000"/>
  <p:embeddedFontLst>
    <p:embeddedFont>
      <p:font typeface="Bahnschrift" panose="020B0502040204020203" pitchFamily="34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99B"/>
    <a:srgbClr val="2E2E2E"/>
    <a:srgbClr val="236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209A3-EBAA-2840-8501-11372843A267}" v="51" dt="2023-10-27T14:17:29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6" autoAdjust="0"/>
    <p:restoredTop sz="83951" autoAdjust="0"/>
  </p:normalViewPr>
  <p:slideViewPr>
    <p:cSldViewPr>
      <p:cViewPr varScale="1">
        <p:scale>
          <a:sx n="56" d="100"/>
          <a:sy n="56" d="100"/>
        </p:scale>
        <p:origin x="200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 Muhammad Nur Hidayat Che Nawi" userId="b346ded2-1b04-4084-b31a-8b7645018ada" providerId="ADAL" clId="{CEE209A3-EBAA-2840-8501-11372843A267}"/>
    <pc:docChg chg="undo custSel addSld delSld modSld sldOrd">
      <pc:chgData name="Che Muhammad Nur Hidayat Che Nawi" userId="b346ded2-1b04-4084-b31a-8b7645018ada" providerId="ADAL" clId="{CEE209A3-EBAA-2840-8501-11372843A267}" dt="2023-10-27T15:51:03.832" v="5550" actId="404"/>
      <pc:docMkLst>
        <pc:docMk/>
      </pc:docMkLst>
      <pc:sldChg chg="modSp mod">
        <pc:chgData name="Che Muhammad Nur Hidayat Che Nawi" userId="b346ded2-1b04-4084-b31a-8b7645018ada" providerId="ADAL" clId="{CEE209A3-EBAA-2840-8501-11372843A267}" dt="2023-10-20T02:20:57.131" v="21" actId="1076"/>
        <pc:sldMkLst>
          <pc:docMk/>
          <pc:sldMk cId="0" sldId="256"/>
        </pc:sldMkLst>
        <pc:spChg chg="mod">
          <ac:chgData name="Che Muhammad Nur Hidayat Che Nawi" userId="b346ded2-1b04-4084-b31a-8b7645018ada" providerId="ADAL" clId="{CEE209A3-EBAA-2840-8501-11372843A267}" dt="2023-10-20T02:20:57.131" v="21" actId="1076"/>
          <ac:spMkLst>
            <pc:docMk/>
            <pc:sldMk cId="0" sldId="256"/>
            <ac:spMk id="23" creationId="{00000000-0000-0000-0000-000000000000}"/>
          </ac:spMkLst>
        </pc:spChg>
      </pc:sldChg>
      <pc:sldChg chg="del">
        <pc:chgData name="Che Muhammad Nur Hidayat Che Nawi" userId="b346ded2-1b04-4084-b31a-8b7645018ada" providerId="ADAL" clId="{CEE209A3-EBAA-2840-8501-11372843A267}" dt="2023-10-21T08:47:15.994" v="2444" actId="2696"/>
        <pc:sldMkLst>
          <pc:docMk/>
          <pc:sldMk cId="0" sldId="257"/>
        </pc:sldMkLst>
      </pc:sldChg>
      <pc:sldChg chg="addSp delSp modSp mod ord modNotesTx">
        <pc:chgData name="Che Muhammad Nur Hidayat Che Nawi" userId="b346ded2-1b04-4084-b31a-8b7645018ada" providerId="ADAL" clId="{CEE209A3-EBAA-2840-8501-11372843A267}" dt="2023-10-27T01:31:35.549" v="3585" actId="20577"/>
        <pc:sldMkLst>
          <pc:docMk/>
          <pc:sldMk cId="0" sldId="259"/>
        </pc:sldMkLst>
        <pc:spChg chg="add mod">
          <ac:chgData name="Che Muhammad Nur Hidayat Che Nawi" userId="b346ded2-1b04-4084-b31a-8b7645018ada" providerId="ADAL" clId="{CEE209A3-EBAA-2840-8501-11372843A267}" dt="2023-10-26T03:05:17.034" v="2527" actId="207"/>
          <ac:spMkLst>
            <pc:docMk/>
            <pc:sldMk cId="0" sldId="259"/>
            <ac:spMk id="2" creationId="{F9B1E35E-EFFF-353E-862C-A9D78DC56DE0}"/>
          </ac:spMkLst>
        </pc:spChg>
        <pc:spChg chg="add mod">
          <ac:chgData name="Che Muhammad Nur Hidayat Che Nawi" userId="b346ded2-1b04-4084-b31a-8b7645018ada" providerId="ADAL" clId="{CEE209A3-EBAA-2840-8501-11372843A267}" dt="2023-10-26T03:05:17.034" v="2527" actId="207"/>
          <ac:spMkLst>
            <pc:docMk/>
            <pc:sldMk cId="0" sldId="259"/>
            <ac:spMk id="3" creationId="{5C727107-7ACA-6909-A11C-1432669FE04D}"/>
          </ac:spMkLst>
        </pc:spChg>
        <pc:spChg chg="add mod">
          <ac:chgData name="Che Muhammad Nur Hidayat Che Nawi" userId="b346ded2-1b04-4084-b31a-8b7645018ada" providerId="ADAL" clId="{CEE209A3-EBAA-2840-8501-11372843A267}" dt="2023-10-26T03:05:17.034" v="2527" actId="207"/>
          <ac:spMkLst>
            <pc:docMk/>
            <pc:sldMk cId="0" sldId="259"/>
            <ac:spMk id="4" creationId="{1AB55B99-F8BB-4DAB-6522-D3D8B45E49DA}"/>
          </ac:spMkLst>
        </pc:spChg>
        <pc:spChg chg="add mod">
          <ac:chgData name="Che Muhammad Nur Hidayat Che Nawi" userId="b346ded2-1b04-4084-b31a-8b7645018ada" providerId="ADAL" clId="{CEE209A3-EBAA-2840-8501-11372843A267}" dt="2023-10-26T03:05:17.034" v="2527" actId="207"/>
          <ac:spMkLst>
            <pc:docMk/>
            <pc:sldMk cId="0" sldId="259"/>
            <ac:spMk id="5" creationId="{F39DF1BA-AD78-4FAA-36D2-956AC66D3995}"/>
          </ac:spMkLst>
        </pc:spChg>
        <pc:spChg chg="add mod">
          <ac:chgData name="Che Muhammad Nur Hidayat Che Nawi" userId="b346ded2-1b04-4084-b31a-8b7645018ada" providerId="ADAL" clId="{CEE209A3-EBAA-2840-8501-11372843A267}" dt="2023-10-26T03:05:17.034" v="2527" actId="207"/>
          <ac:spMkLst>
            <pc:docMk/>
            <pc:sldMk cId="0" sldId="259"/>
            <ac:spMk id="6" creationId="{FA94DF4F-5783-EB6C-FDAC-928F9A0AE062}"/>
          </ac:spMkLst>
        </pc:spChg>
        <pc:spChg chg="mod">
          <ac:chgData name="Che Muhammad Nur Hidayat Che Nawi" userId="b346ded2-1b04-4084-b31a-8b7645018ada" providerId="ADAL" clId="{CEE209A3-EBAA-2840-8501-11372843A267}" dt="2023-10-20T02:25:01.888" v="128" actId="120"/>
          <ac:spMkLst>
            <pc:docMk/>
            <pc:sldMk cId="0" sldId="259"/>
            <ac:spMk id="12" creationId="{00000000-0000-0000-0000-000000000000}"/>
          </ac:spMkLst>
        </pc:spChg>
        <pc:spChg chg="mod">
          <ac:chgData name="Che Muhammad Nur Hidayat Che Nawi" userId="b346ded2-1b04-4084-b31a-8b7645018ada" providerId="ADAL" clId="{CEE209A3-EBAA-2840-8501-11372843A267}" dt="2023-10-20T02:25:01.888" v="128" actId="120"/>
          <ac:spMkLst>
            <pc:docMk/>
            <pc:sldMk cId="0" sldId="259"/>
            <ac:spMk id="13" creationId="{00000000-0000-0000-0000-000000000000}"/>
          </ac:spMkLst>
        </pc:spChg>
        <pc:spChg chg="add mod">
          <ac:chgData name="Che Muhammad Nur Hidayat Che Nawi" userId="b346ded2-1b04-4084-b31a-8b7645018ada" providerId="ADAL" clId="{CEE209A3-EBAA-2840-8501-11372843A267}" dt="2023-10-26T03:05:17.034" v="2527" actId="207"/>
          <ac:spMkLst>
            <pc:docMk/>
            <pc:sldMk cId="0" sldId="259"/>
            <ac:spMk id="30" creationId="{6006EB4F-C4B2-861C-417A-13EEB744AF17}"/>
          </ac:spMkLst>
        </pc:spChg>
        <pc:spChg chg="add mod">
          <ac:chgData name="Che Muhammad Nur Hidayat Che Nawi" userId="b346ded2-1b04-4084-b31a-8b7645018ada" providerId="ADAL" clId="{CEE209A3-EBAA-2840-8501-11372843A267}" dt="2023-10-26T03:05:17.034" v="2527" actId="207"/>
          <ac:spMkLst>
            <pc:docMk/>
            <pc:sldMk cId="0" sldId="259"/>
            <ac:spMk id="31" creationId="{01A91274-7D45-2F76-88C4-9741AAA83BFC}"/>
          </ac:spMkLst>
        </pc:spChg>
        <pc:spChg chg="add mod">
          <ac:chgData name="Che Muhammad Nur Hidayat Che Nawi" userId="b346ded2-1b04-4084-b31a-8b7645018ada" providerId="ADAL" clId="{CEE209A3-EBAA-2840-8501-11372843A267}" dt="2023-10-26T03:05:17.034" v="2527" actId="207"/>
          <ac:spMkLst>
            <pc:docMk/>
            <pc:sldMk cId="0" sldId="259"/>
            <ac:spMk id="32" creationId="{B50F5E0A-39C5-5927-176C-D3B8C54751FA}"/>
          </ac:spMkLst>
        </pc:spChg>
        <pc:spChg chg="add del mod">
          <ac:chgData name="Che Muhammad Nur Hidayat Che Nawi" userId="b346ded2-1b04-4084-b31a-8b7645018ada" providerId="ADAL" clId="{CEE209A3-EBAA-2840-8501-11372843A267}" dt="2023-10-20T02:35:14.424" v="488" actId="21"/>
          <ac:spMkLst>
            <pc:docMk/>
            <pc:sldMk cId="0" sldId="259"/>
            <ac:spMk id="42" creationId="{00000000-0000-0000-0000-000000000000}"/>
          </ac:spMkLst>
        </pc:spChg>
        <pc:spChg chg="mod">
          <ac:chgData name="Che Muhammad Nur Hidayat Che Nawi" userId="b346ded2-1b04-4084-b31a-8b7645018ada" providerId="ADAL" clId="{CEE209A3-EBAA-2840-8501-11372843A267}" dt="2023-10-26T03:57:01.858" v="3092" actId="207"/>
          <ac:spMkLst>
            <pc:docMk/>
            <pc:sldMk cId="0" sldId="259"/>
            <ac:spMk id="43" creationId="{00000000-0000-0000-0000-000000000000}"/>
          </ac:spMkLst>
        </pc:spChg>
        <pc:spChg chg="add del mod">
          <ac:chgData name="Che Muhammad Nur Hidayat Che Nawi" userId="b346ded2-1b04-4084-b31a-8b7645018ada" providerId="ADAL" clId="{CEE209A3-EBAA-2840-8501-11372843A267}" dt="2023-10-20T02:35:13.089" v="486"/>
          <ac:spMkLst>
            <pc:docMk/>
            <pc:sldMk cId="0" sldId="259"/>
            <ac:spMk id="49" creationId="{96F3CF0F-D655-B80C-0F4A-3E0AD390E801}"/>
          </ac:spMkLst>
        </pc:spChg>
        <pc:spChg chg="add mod">
          <ac:chgData name="Che Muhammad Nur Hidayat Che Nawi" userId="b346ded2-1b04-4084-b31a-8b7645018ada" providerId="ADAL" clId="{CEE209A3-EBAA-2840-8501-11372843A267}" dt="2023-10-26T03:05:17.034" v="2527" actId="207"/>
          <ac:spMkLst>
            <pc:docMk/>
            <pc:sldMk cId="0" sldId="259"/>
            <ac:spMk id="49" creationId="{DC01BF3E-8DC2-7DDF-CB01-E0EDA47C7289}"/>
          </ac:spMkLst>
        </pc:spChg>
        <pc:spChg chg="add mod">
          <ac:chgData name="Che Muhammad Nur Hidayat Che Nawi" userId="b346ded2-1b04-4084-b31a-8b7645018ada" providerId="ADAL" clId="{CEE209A3-EBAA-2840-8501-11372843A267}" dt="2023-10-26T03:05:17.034" v="2527" actId="207"/>
          <ac:spMkLst>
            <pc:docMk/>
            <pc:sldMk cId="0" sldId="259"/>
            <ac:spMk id="50" creationId="{249C353E-E910-3D1E-A308-FE7B60321741}"/>
          </ac:spMkLst>
        </pc:spChg>
        <pc:spChg chg="add mod">
          <ac:chgData name="Che Muhammad Nur Hidayat Che Nawi" userId="b346ded2-1b04-4084-b31a-8b7645018ada" providerId="ADAL" clId="{CEE209A3-EBAA-2840-8501-11372843A267}" dt="2023-10-26T03:05:17.034" v="2527" actId="207"/>
          <ac:spMkLst>
            <pc:docMk/>
            <pc:sldMk cId="0" sldId="259"/>
            <ac:spMk id="51" creationId="{56317691-BBEE-9862-D3A5-B4E949F1E0B6}"/>
          </ac:spMkLst>
        </pc:spChg>
        <pc:spChg chg="add del mod">
          <ac:chgData name="Che Muhammad Nur Hidayat Che Nawi" userId="b346ded2-1b04-4084-b31a-8b7645018ada" providerId="ADAL" clId="{CEE209A3-EBAA-2840-8501-11372843A267}" dt="2023-10-26T03:59:41.623" v="3094" actId="478"/>
          <ac:spMkLst>
            <pc:docMk/>
            <pc:sldMk cId="0" sldId="259"/>
            <ac:spMk id="53" creationId="{415097EB-978C-4A58-34A7-77B6F5DC5A04}"/>
          </ac:spMkLst>
        </pc:spChg>
        <pc:spChg chg="mod">
          <ac:chgData name="Che Muhammad Nur Hidayat Che Nawi" userId="b346ded2-1b04-4084-b31a-8b7645018ada" providerId="ADAL" clId="{CEE209A3-EBAA-2840-8501-11372843A267}" dt="2023-10-26T03:07:06.643" v="2582"/>
          <ac:spMkLst>
            <pc:docMk/>
            <pc:sldMk cId="0" sldId="259"/>
            <ac:spMk id="55" creationId="{4FAE533F-AF54-3C96-B21F-48F7B292782A}"/>
          </ac:spMkLst>
        </pc:spChg>
        <pc:spChg chg="mod">
          <ac:chgData name="Che Muhammad Nur Hidayat Che Nawi" userId="b346ded2-1b04-4084-b31a-8b7645018ada" providerId="ADAL" clId="{CEE209A3-EBAA-2840-8501-11372843A267}" dt="2023-10-26T03:07:06.643" v="2582"/>
          <ac:spMkLst>
            <pc:docMk/>
            <pc:sldMk cId="0" sldId="259"/>
            <ac:spMk id="56" creationId="{0DBE028A-637E-D08C-D76E-766546785CA5}"/>
          </ac:spMkLst>
        </pc:spChg>
        <pc:spChg chg="add mod">
          <ac:chgData name="Che Muhammad Nur Hidayat Che Nawi" userId="b346ded2-1b04-4084-b31a-8b7645018ada" providerId="ADAL" clId="{CEE209A3-EBAA-2840-8501-11372843A267}" dt="2023-10-26T04:01:03.589" v="3380" actId="14861"/>
          <ac:spMkLst>
            <pc:docMk/>
            <pc:sldMk cId="0" sldId="259"/>
            <ac:spMk id="57" creationId="{EB3B79F6-56B9-7508-9B1B-8EFE14BD0223}"/>
          </ac:spMkLst>
        </pc:spChg>
        <pc:grpChg chg="del mod">
          <ac:chgData name="Che Muhammad Nur Hidayat Che Nawi" userId="b346ded2-1b04-4084-b31a-8b7645018ada" providerId="ADAL" clId="{CEE209A3-EBAA-2840-8501-11372843A267}" dt="2023-10-20T02:30:35.872" v="271" actId="478"/>
          <ac:grpSpMkLst>
            <pc:docMk/>
            <pc:sldMk cId="0" sldId="259"/>
            <ac:grpSpMk id="5" creationId="{00000000-0000-0000-0000-000000000000}"/>
          </ac:grpSpMkLst>
        </pc:grpChg>
        <pc:grpChg chg="mod">
          <ac:chgData name="Che Muhammad Nur Hidayat Che Nawi" userId="b346ded2-1b04-4084-b31a-8b7645018ada" providerId="ADAL" clId="{CEE209A3-EBAA-2840-8501-11372843A267}" dt="2023-10-26T03:06:13.665" v="2531" actId="14100"/>
          <ac:grpSpMkLst>
            <pc:docMk/>
            <pc:sldMk cId="0" sldId="259"/>
            <ac:grpSpMk id="11" creationId="{00000000-0000-0000-0000-000000000000}"/>
          </ac:grpSpMkLst>
        </pc:grpChg>
        <pc:grpChg chg="mod">
          <ac:chgData name="Che Muhammad Nur Hidayat Che Nawi" userId="b346ded2-1b04-4084-b31a-8b7645018ada" providerId="ADAL" clId="{CEE209A3-EBAA-2840-8501-11372843A267}" dt="2023-10-26T03:06:20.513" v="2532" actId="14100"/>
          <ac:grpSpMkLst>
            <pc:docMk/>
            <pc:sldMk cId="0" sldId="259"/>
            <ac:grpSpMk id="14" creationId="{00000000-0000-0000-0000-000000000000}"/>
          </ac:grpSpMkLst>
        </pc:grpChg>
        <pc:grpChg chg="del mod">
          <ac:chgData name="Che Muhammad Nur Hidayat Che Nawi" userId="b346ded2-1b04-4084-b31a-8b7645018ada" providerId="ADAL" clId="{CEE209A3-EBAA-2840-8501-11372843A267}" dt="2023-10-20T02:30:38.032" v="272" actId="478"/>
          <ac:grpSpMkLst>
            <pc:docMk/>
            <pc:sldMk cId="0" sldId="259"/>
            <ac:grpSpMk id="30" creationId="{00000000-0000-0000-0000-000000000000}"/>
          </ac:grpSpMkLst>
        </pc:grpChg>
        <pc:grpChg chg="mod">
          <ac:chgData name="Che Muhammad Nur Hidayat Che Nawi" userId="b346ded2-1b04-4084-b31a-8b7645018ada" providerId="ADAL" clId="{CEE209A3-EBAA-2840-8501-11372843A267}" dt="2023-10-26T03:07:16.829" v="2584" actId="1076"/>
          <ac:grpSpMkLst>
            <pc:docMk/>
            <pc:sldMk cId="0" sldId="259"/>
            <ac:grpSpMk id="33" creationId="{00000000-0000-0000-0000-000000000000}"/>
          </ac:grpSpMkLst>
        </pc:grpChg>
        <pc:grpChg chg="del mod">
          <ac:chgData name="Che Muhammad Nur Hidayat Che Nawi" userId="b346ded2-1b04-4084-b31a-8b7645018ada" providerId="ADAL" clId="{CEE209A3-EBAA-2840-8501-11372843A267}" dt="2023-10-26T03:07:05.217" v="2581" actId="21"/>
          <ac:grpSpMkLst>
            <pc:docMk/>
            <pc:sldMk cId="0" sldId="259"/>
            <ac:grpSpMk id="36" creationId="{00000000-0000-0000-0000-000000000000}"/>
          </ac:grpSpMkLst>
        </pc:grpChg>
        <pc:grpChg chg="mod">
          <ac:chgData name="Che Muhammad Nur Hidayat Che Nawi" userId="b346ded2-1b04-4084-b31a-8b7645018ada" providerId="ADAL" clId="{CEE209A3-EBAA-2840-8501-11372843A267}" dt="2023-10-26T03:07:03.348" v="2580" actId="1038"/>
          <ac:grpSpMkLst>
            <pc:docMk/>
            <pc:sldMk cId="0" sldId="259"/>
            <ac:grpSpMk id="39" creationId="{00000000-0000-0000-0000-000000000000}"/>
          </ac:grpSpMkLst>
        </pc:grpChg>
        <pc:grpChg chg="add del mod">
          <ac:chgData name="Che Muhammad Nur Hidayat Che Nawi" userId="b346ded2-1b04-4084-b31a-8b7645018ada" providerId="ADAL" clId="{CEE209A3-EBAA-2840-8501-11372843A267}" dt="2023-10-26T03:05:29.690" v="2528" actId="478"/>
          <ac:grpSpMkLst>
            <pc:docMk/>
            <pc:sldMk cId="0" sldId="259"/>
            <ac:grpSpMk id="52" creationId="{1AD5AFC3-24F9-555E-A03E-04BF0B44A09C}"/>
          </ac:grpSpMkLst>
        </pc:grpChg>
        <pc:grpChg chg="add mod">
          <ac:chgData name="Che Muhammad Nur Hidayat Che Nawi" userId="b346ded2-1b04-4084-b31a-8b7645018ada" providerId="ADAL" clId="{CEE209A3-EBAA-2840-8501-11372843A267}" dt="2023-10-26T03:07:09.878" v="2583" actId="1076"/>
          <ac:grpSpMkLst>
            <pc:docMk/>
            <pc:sldMk cId="0" sldId="259"/>
            <ac:grpSpMk id="54" creationId="{0CF7E41E-6759-987A-EC3F-BB94D43844AE}"/>
          </ac:grpSpMkLst>
        </pc:grpChg>
        <pc:picChg chg="add del mod">
          <ac:chgData name="Che Muhammad Nur Hidayat Che Nawi" userId="b346ded2-1b04-4084-b31a-8b7645018ada" providerId="ADAL" clId="{CEE209A3-EBAA-2840-8501-11372843A267}" dt="2023-10-20T02:30:22.336" v="269" actId="478"/>
          <ac:picMkLst>
            <pc:docMk/>
            <pc:sldMk cId="0" sldId="259"/>
            <ac:picMk id="3" creationId="{76614768-C6B0-FA63-5950-37164D79CDC4}"/>
          </ac:picMkLst>
        </pc:picChg>
        <pc:picChg chg="add del mod">
          <ac:chgData name="Che Muhammad Nur Hidayat Che Nawi" userId="b346ded2-1b04-4084-b31a-8b7645018ada" providerId="ADAL" clId="{CEE209A3-EBAA-2840-8501-11372843A267}" dt="2023-10-26T03:02:38.285" v="2494" actId="478"/>
          <ac:picMkLst>
            <pc:docMk/>
            <pc:sldMk cId="0" sldId="259"/>
            <ac:picMk id="48" creationId="{2381AEDB-891D-5279-5FE6-A3DEF891EF3F}"/>
          </ac:picMkLst>
        </pc:picChg>
      </pc:sldChg>
      <pc:sldChg chg="del">
        <pc:chgData name="Che Muhammad Nur Hidayat Che Nawi" userId="b346ded2-1b04-4084-b31a-8b7645018ada" providerId="ADAL" clId="{CEE209A3-EBAA-2840-8501-11372843A267}" dt="2023-10-21T08:47:15.994" v="2444" actId="2696"/>
        <pc:sldMkLst>
          <pc:docMk/>
          <pc:sldMk cId="0" sldId="260"/>
        </pc:sldMkLst>
      </pc:sldChg>
      <pc:sldChg chg="del">
        <pc:chgData name="Che Muhammad Nur Hidayat Che Nawi" userId="b346ded2-1b04-4084-b31a-8b7645018ada" providerId="ADAL" clId="{CEE209A3-EBAA-2840-8501-11372843A267}" dt="2023-10-21T08:47:15.994" v="2444" actId="2696"/>
        <pc:sldMkLst>
          <pc:docMk/>
          <pc:sldMk cId="0" sldId="263"/>
        </pc:sldMkLst>
      </pc:sldChg>
      <pc:sldChg chg="addSp modSp mod ord modNotesTx">
        <pc:chgData name="Che Muhammad Nur Hidayat Che Nawi" userId="b346ded2-1b04-4084-b31a-8b7645018ada" providerId="ADAL" clId="{CEE209A3-EBAA-2840-8501-11372843A267}" dt="2023-10-27T15:51:03.832" v="5550" actId="404"/>
        <pc:sldMkLst>
          <pc:docMk/>
          <pc:sldMk cId="0" sldId="265"/>
        </pc:sldMkLst>
        <pc:spChg chg="add mod">
          <ac:chgData name="Che Muhammad Nur Hidayat Che Nawi" userId="b346ded2-1b04-4084-b31a-8b7645018ada" providerId="ADAL" clId="{CEE209A3-EBAA-2840-8501-11372843A267}" dt="2023-10-27T15:51:03.832" v="5550" actId="404"/>
          <ac:spMkLst>
            <pc:docMk/>
            <pc:sldMk cId="0" sldId="265"/>
            <ac:spMk id="3" creationId="{9010C8AB-3A5E-FEF8-8586-24E3D9B3BC26}"/>
          </ac:spMkLst>
        </pc:spChg>
        <pc:spChg chg="mod">
          <ac:chgData name="Che Muhammad Nur Hidayat Che Nawi" userId="b346ded2-1b04-4084-b31a-8b7645018ada" providerId="ADAL" clId="{CEE209A3-EBAA-2840-8501-11372843A267}" dt="2023-10-26T04:36:34.867" v="3526" actId="20577"/>
          <ac:spMkLst>
            <pc:docMk/>
            <pc:sldMk cId="0" sldId="265"/>
            <ac:spMk id="31" creationId="{00000000-0000-0000-0000-000000000000}"/>
          </ac:spMkLst>
        </pc:spChg>
      </pc:sldChg>
      <pc:sldChg chg="addSp delSp modSp mod ord modClrScheme chgLayout modNotesTx">
        <pc:chgData name="Che Muhammad Nur Hidayat Che Nawi" userId="b346ded2-1b04-4084-b31a-8b7645018ada" providerId="ADAL" clId="{CEE209A3-EBAA-2840-8501-11372843A267}" dt="2023-10-27T15:41:21.045" v="5415" actId="403"/>
        <pc:sldMkLst>
          <pc:docMk/>
          <pc:sldMk cId="0" sldId="266"/>
        </pc:sldMkLst>
        <pc:spChg chg="mod">
          <ac:chgData name="Che Muhammad Nur Hidayat Che Nawi" userId="b346ded2-1b04-4084-b31a-8b7645018ada" providerId="ADAL" clId="{CEE209A3-EBAA-2840-8501-11372843A267}" dt="2023-10-20T03:20:40.023" v="1263" actId="164"/>
          <ac:spMkLst>
            <pc:docMk/>
            <pc:sldMk cId="0" sldId="266"/>
            <ac:spMk id="12" creationId="{00000000-0000-0000-0000-000000000000}"/>
          </ac:spMkLst>
        </pc:spChg>
        <pc:spChg chg="mod">
          <ac:chgData name="Che Muhammad Nur Hidayat Che Nawi" userId="b346ded2-1b04-4084-b31a-8b7645018ada" providerId="ADAL" clId="{CEE209A3-EBAA-2840-8501-11372843A267}" dt="2023-10-20T03:20:40.023" v="1263" actId="164"/>
          <ac:spMkLst>
            <pc:docMk/>
            <pc:sldMk cId="0" sldId="266"/>
            <ac:spMk id="13" creationId="{00000000-0000-0000-0000-000000000000}"/>
          </ac:spMkLst>
        </pc:spChg>
        <pc:spChg chg="mod">
          <ac:chgData name="Che Muhammad Nur Hidayat Che Nawi" userId="b346ded2-1b04-4084-b31a-8b7645018ada" providerId="ADAL" clId="{CEE209A3-EBAA-2840-8501-11372843A267}" dt="2023-10-20T02:48:18.866" v="986" actId="404"/>
          <ac:spMkLst>
            <pc:docMk/>
            <pc:sldMk cId="0" sldId="266"/>
            <ac:spMk id="14" creationId="{00000000-0000-0000-0000-000000000000}"/>
          </ac:spMkLst>
        </pc:spChg>
        <pc:spChg chg="add del mod ord">
          <ac:chgData name="Che Muhammad Nur Hidayat Che Nawi" userId="b346ded2-1b04-4084-b31a-8b7645018ada" providerId="ADAL" clId="{CEE209A3-EBAA-2840-8501-11372843A267}" dt="2023-10-20T02:53:02.425" v="1055" actId="700"/>
          <ac:spMkLst>
            <pc:docMk/>
            <pc:sldMk cId="0" sldId="266"/>
            <ac:spMk id="15" creationId="{18D22F99-7254-292A-2E95-5C29287BDDFD}"/>
          </ac:spMkLst>
        </pc:spChg>
        <pc:spChg chg="mod">
          <ac:chgData name="Che Muhammad Nur Hidayat Che Nawi" userId="b346ded2-1b04-4084-b31a-8b7645018ada" providerId="ADAL" clId="{CEE209A3-EBAA-2840-8501-11372843A267}" dt="2023-10-27T15:40:57.931" v="5411" actId="403"/>
          <ac:spMkLst>
            <pc:docMk/>
            <pc:sldMk cId="0" sldId="266"/>
            <ac:spMk id="25" creationId="{3BFFBFEC-3E22-2B78-788B-469A03540C30}"/>
          </ac:spMkLst>
        </pc:spChg>
        <pc:spChg chg="add del mod ord">
          <ac:chgData name="Che Muhammad Nur Hidayat Che Nawi" userId="b346ded2-1b04-4084-b31a-8b7645018ada" providerId="ADAL" clId="{CEE209A3-EBAA-2840-8501-11372843A267}" dt="2023-10-20T02:53:02.425" v="1055" actId="700"/>
          <ac:spMkLst>
            <pc:docMk/>
            <pc:sldMk cId="0" sldId="266"/>
            <ac:spMk id="27" creationId="{412C6E41-E23D-EB5E-B884-A1286CBF3744}"/>
          </ac:spMkLst>
        </pc:spChg>
        <pc:spChg chg="add del mod ord">
          <ac:chgData name="Che Muhammad Nur Hidayat Che Nawi" userId="b346ded2-1b04-4084-b31a-8b7645018ada" providerId="ADAL" clId="{CEE209A3-EBAA-2840-8501-11372843A267}" dt="2023-10-20T02:53:02.425" v="1055" actId="700"/>
          <ac:spMkLst>
            <pc:docMk/>
            <pc:sldMk cId="0" sldId="266"/>
            <ac:spMk id="28" creationId="{B8F11DC4-5E66-2D61-1682-40314C11C225}"/>
          </ac:spMkLst>
        </pc:spChg>
        <pc:spChg chg="add del mod">
          <ac:chgData name="Che Muhammad Nur Hidayat Che Nawi" userId="b346ded2-1b04-4084-b31a-8b7645018ada" providerId="ADAL" clId="{CEE209A3-EBAA-2840-8501-11372843A267}" dt="2023-10-20T02:53:31.640" v="1062" actId="478"/>
          <ac:spMkLst>
            <pc:docMk/>
            <pc:sldMk cId="0" sldId="266"/>
            <ac:spMk id="30" creationId="{26FF0011-EF7C-CF0C-DF75-63E241A8AF86}"/>
          </ac:spMkLst>
        </pc:spChg>
        <pc:spChg chg="add del mod">
          <ac:chgData name="Che Muhammad Nur Hidayat Che Nawi" userId="b346ded2-1b04-4084-b31a-8b7645018ada" providerId="ADAL" clId="{CEE209A3-EBAA-2840-8501-11372843A267}" dt="2023-10-20T03:20:39.156" v="1262" actId="47"/>
          <ac:spMkLst>
            <pc:docMk/>
            <pc:sldMk cId="0" sldId="266"/>
            <ac:spMk id="43" creationId="{A9FD23C8-2E87-6018-3C1C-756C15E5F4A3}"/>
          </ac:spMkLst>
        </pc:spChg>
        <pc:spChg chg="add mod">
          <ac:chgData name="Che Muhammad Nur Hidayat Che Nawi" userId="b346ded2-1b04-4084-b31a-8b7645018ada" providerId="ADAL" clId="{CEE209A3-EBAA-2840-8501-11372843A267}" dt="2023-10-27T15:41:06.046" v="5412" actId="403"/>
          <ac:spMkLst>
            <pc:docMk/>
            <pc:sldMk cId="0" sldId="266"/>
            <ac:spMk id="45" creationId="{4E19C156-12D8-3284-C9D3-CD54C4DF58DA}"/>
          </ac:spMkLst>
        </pc:spChg>
        <pc:spChg chg="add mod">
          <ac:chgData name="Che Muhammad Nur Hidayat Che Nawi" userId="b346ded2-1b04-4084-b31a-8b7645018ada" providerId="ADAL" clId="{CEE209A3-EBAA-2840-8501-11372843A267}" dt="2023-10-27T15:41:12.224" v="5413" actId="403"/>
          <ac:spMkLst>
            <pc:docMk/>
            <pc:sldMk cId="0" sldId="266"/>
            <ac:spMk id="46" creationId="{D90EA4F5-C53C-657B-4270-C6C62B1C3D4E}"/>
          </ac:spMkLst>
        </pc:spChg>
        <pc:spChg chg="add mod">
          <ac:chgData name="Che Muhammad Nur Hidayat Che Nawi" userId="b346ded2-1b04-4084-b31a-8b7645018ada" providerId="ADAL" clId="{CEE209A3-EBAA-2840-8501-11372843A267}" dt="2023-10-27T15:41:16.377" v="5414" actId="403"/>
          <ac:spMkLst>
            <pc:docMk/>
            <pc:sldMk cId="0" sldId="266"/>
            <ac:spMk id="47" creationId="{493CCE88-5643-A802-22FB-C03F675A635B}"/>
          </ac:spMkLst>
        </pc:spChg>
        <pc:spChg chg="add mod">
          <ac:chgData name="Che Muhammad Nur Hidayat Che Nawi" userId="b346ded2-1b04-4084-b31a-8b7645018ada" providerId="ADAL" clId="{CEE209A3-EBAA-2840-8501-11372843A267}" dt="2023-10-27T15:41:21.045" v="5415" actId="403"/>
          <ac:spMkLst>
            <pc:docMk/>
            <pc:sldMk cId="0" sldId="266"/>
            <ac:spMk id="48" creationId="{6E193A7C-F567-4110-6833-261B0F7D9213}"/>
          </ac:spMkLst>
        </pc:spChg>
        <pc:spChg chg="add mod">
          <ac:chgData name="Che Muhammad Nur Hidayat Che Nawi" userId="b346ded2-1b04-4084-b31a-8b7645018ada" providerId="ADAL" clId="{CEE209A3-EBAA-2840-8501-11372843A267}" dt="2023-10-20T03:20:40.023" v="1263" actId="164"/>
          <ac:spMkLst>
            <pc:docMk/>
            <pc:sldMk cId="0" sldId="266"/>
            <ac:spMk id="49" creationId="{AA2687AC-9053-FC6F-FDF9-572803FDE333}"/>
          </ac:spMkLst>
        </pc:spChg>
        <pc:grpChg chg="mod">
          <ac:chgData name="Che Muhammad Nur Hidayat Che Nawi" userId="b346ded2-1b04-4084-b31a-8b7645018ada" providerId="ADAL" clId="{CEE209A3-EBAA-2840-8501-11372843A267}" dt="2023-10-20T03:20:40.023" v="1263" actId="164"/>
          <ac:grpSpMkLst>
            <pc:docMk/>
            <pc:sldMk cId="0" sldId="266"/>
            <ac:grpSpMk id="11" creationId="{00000000-0000-0000-0000-000000000000}"/>
          </ac:grpSpMkLst>
        </pc:grpChg>
        <pc:grpChg chg="add mod">
          <ac:chgData name="Che Muhammad Nur Hidayat Che Nawi" userId="b346ded2-1b04-4084-b31a-8b7645018ada" providerId="ADAL" clId="{CEE209A3-EBAA-2840-8501-11372843A267}" dt="2023-10-20T03:20:40.023" v="1263" actId="164"/>
          <ac:grpSpMkLst>
            <pc:docMk/>
            <pc:sldMk cId="0" sldId="266"/>
            <ac:grpSpMk id="50" creationId="{245DFF1D-4E74-DBEC-649B-5469B502D75E}"/>
          </ac:grpSpMkLst>
        </pc:grpChg>
        <pc:picChg chg="add mod">
          <ac:chgData name="Che Muhammad Nur Hidayat Che Nawi" userId="b346ded2-1b04-4084-b31a-8b7645018ada" providerId="ADAL" clId="{CEE209A3-EBAA-2840-8501-11372843A267}" dt="2023-10-20T03:20:40.023" v="1263" actId="164"/>
          <ac:picMkLst>
            <pc:docMk/>
            <pc:sldMk cId="0" sldId="266"/>
            <ac:picMk id="32" creationId="{8C804B88-C7B9-AD2F-CE0F-D5A86DDCDE2A}"/>
          </ac:picMkLst>
        </pc:picChg>
        <pc:picChg chg="add mod">
          <ac:chgData name="Che Muhammad Nur Hidayat Che Nawi" userId="b346ded2-1b04-4084-b31a-8b7645018ada" providerId="ADAL" clId="{CEE209A3-EBAA-2840-8501-11372843A267}" dt="2023-10-20T03:20:40.023" v="1263" actId="164"/>
          <ac:picMkLst>
            <pc:docMk/>
            <pc:sldMk cId="0" sldId="266"/>
            <ac:picMk id="34" creationId="{89A06548-6DA2-4583-8D0C-65DFFD15CC71}"/>
          </ac:picMkLst>
        </pc:picChg>
        <pc:picChg chg="add del mod">
          <ac:chgData name="Che Muhammad Nur Hidayat Che Nawi" userId="b346ded2-1b04-4084-b31a-8b7645018ada" providerId="ADAL" clId="{CEE209A3-EBAA-2840-8501-11372843A267}" dt="2023-10-20T02:56:01.923" v="1071" actId="478"/>
          <ac:picMkLst>
            <pc:docMk/>
            <pc:sldMk cId="0" sldId="266"/>
            <ac:picMk id="36" creationId="{04FA39AC-B404-D9AE-F2DE-041FC2E346F9}"/>
          </ac:picMkLst>
        </pc:picChg>
        <pc:picChg chg="add mod">
          <ac:chgData name="Che Muhammad Nur Hidayat Che Nawi" userId="b346ded2-1b04-4084-b31a-8b7645018ada" providerId="ADAL" clId="{CEE209A3-EBAA-2840-8501-11372843A267}" dt="2023-10-20T03:20:40.023" v="1263" actId="164"/>
          <ac:picMkLst>
            <pc:docMk/>
            <pc:sldMk cId="0" sldId="266"/>
            <ac:picMk id="38" creationId="{C23BA0CA-AD28-307A-BD67-58330412E21F}"/>
          </ac:picMkLst>
        </pc:picChg>
        <pc:picChg chg="add mod">
          <ac:chgData name="Che Muhammad Nur Hidayat Che Nawi" userId="b346ded2-1b04-4084-b31a-8b7645018ada" providerId="ADAL" clId="{CEE209A3-EBAA-2840-8501-11372843A267}" dt="2023-10-20T03:20:40.023" v="1263" actId="164"/>
          <ac:picMkLst>
            <pc:docMk/>
            <pc:sldMk cId="0" sldId="266"/>
            <ac:picMk id="40" creationId="{EA88C2EF-1F53-80E3-9FBC-9C36928DE3C4}"/>
          </ac:picMkLst>
        </pc:picChg>
        <pc:picChg chg="add del mod">
          <ac:chgData name="Che Muhammad Nur Hidayat Che Nawi" userId="b346ded2-1b04-4084-b31a-8b7645018ada" providerId="ADAL" clId="{CEE209A3-EBAA-2840-8501-11372843A267}" dt="2023-10-20T02:58:28.633" v="1077" actId="478"/>
          <ac:picMkLst>
            <pc:docMk/>
            <pc:sldMk cId="0" sldId="266"/>
            <ac:picMk id="42" creationId="{7D0DCC22-4561-AE68-92C9-515B356506C9}"/>
          </ac:picMkLst>
        </pc:picChg>
      </pc:sldChg>
      <pc:sldChg chg="del">
        <pc:chgData name="Che Muhammad Nur Hidayat Che Nawi" userId="b346ded2-1b04-4084-b31a-8b7645018ada" providerId="ADAL" clId="{CEE209A3-EBAA-2840-8501-11372843A267}" dt="2023-10-21T08:47:34.546" v="2447" actId="2696"/>
        <pc:sldMkLst>
          <pc:docMk/>
          <pc:sldMk cId="0" sldId="267"/>
        </pc:sldMkLst>
      </pc:sldChg>
      <pc:sldChg chg="del">
        <pc:chgData name="Che Muhammad Nur Hidayat Che Nawi" userId="b346ded2-1b04-4084-b31a-8b7645018ada" providerId="ADAL" clId="{CEE209A3-EBAA-2840-8501-11372843A267}" dt="2023-10-21T08:47:15.994" v="2444" actId="2696"/>
        <pc:sldMkLst>
          <pc:docMk/>
          <pc:sldMk cId="3365494492" sldId="268"/>
        </pc:sldMkLst>
      </pc:sldChg>
      <pc:sldChg chg="del">
        <pc:chgData name="Che Muhammad Nur Hidayat Che Nawi" userId="b346ded2-1b04-4084-b31a-8b7645018ada" providerId="ADAL" clId="{CEE209A3-EBAA-2840-8501-11372843A267}" dt="2023-10-21T08:47:15.994" v="2444" actId="2696"/>
        <pc:sldMkLst>
          <pc:docMk/>
          <pc:sldMk cId="4161512112" sldId="269"/>
        </pc:sldMkLst>
      </pc:sldChg>
      <pc:sldChg chg="modSp add mod ord">
        <pc:chgData name="Che Muhammad Nur Hidayat Che Nawi" userId="b346ded2-1b04-4084-b31a-8b7645018ada" providerId="ADAL" clId="{CEE209A3-EBAA-2840-8501-11372843A267}" dt="2023-10-20T04:07:31.918" v="1450" actId="20577"/>
        <pc:sldMkLst>
          <pc:docMk/>
          <pc:sldMk cId="1621860900" sldId="270"/>
        </pc:sldMkLst>
        <pc:spChg chg="mod">
          <ac:chgData name="Che Muhammad Nur Hidayat Che Nawi" userId="b346ded2-1b04-4084-b31a-8b7645018ada" providerId="ADAL" clId="{CEE209A3-EBAA-2840-8501-11372843A267}" dt="2023-10-20T04:07:31.918" v="1450" actId="20577"/>
          <ac:spMkLst>
            <pc:docMk/>
            <pc:sldMk cId="1621860900" sldId="270"/>
            <ac:spMk id="31" creationId="{00000000-0000-0000-0000-000000000000}"/>
          </ac:spMkLst>
        </pc:spChg>
      </pc:sldChg>
      <pc:sldChg chg="modSp add mod ord modNotesTx">
        <pc:chgData name="Che Muhammad Nur Hidayat Che Nawi" userId="b346ded2-1b04-4084-b31a-8b7645018ada" providerId="ADAL" clId="{CEE209A3-EBAA-2840-8501-11372843A267}" dt="2023-10-27T15:41:30.575" v="5416" actId="403"/>
        <pc:sldMkLst>
          <pc:docMk/>
          <pc:sldMk cId="3955684967" sldId="271"/>
        </pc:sldMkLst>
        <pc:spChg chg="mod">
          <ac:chgData name="Che Muhammad Nur Hidayat Che Nawi" userId="b346ded2-1b04-4084-b31a-8b7645018ada" providerId="ADAL" clId="{CEE209A3-EBAA-2840-8501-11372843A267}" dt="2023-10-20T02:39:54.993" v="623" actId="404"/>
          <ac:spMkLst>
            <pc:docMk/>
            <pc:sldMk cId="3955684967" sldId="271"/>
            <ac:spMk id="14" creationId="{00000000-0000-0000-0000-000000000000}"/>
          </ac:spMkLst>
        </pc:spChg>
        <pc:spChg chg="mod">
          <ac:chgData name="Che Muhammad Nur Hidayat Che Nawi" userId="b346ded2-1b04-4084-b31a-8b7645018ada" providerId="ADAL" clId="{CEE209A3-EBAA-2840-8501-11372843A267}" dt="2023-10-27T15:41:30.575" v="5416" actId="403"/>
          <ac:spMkLst>
            <pc:docMk/>
            <pc:sldMk cId="3955684967" sldId="271"/>
            <ac:spMk id="25" creationId="{3BFFBFEC-3E22-2B78-788B-469A03540C30}"/>
          </ac:spMkLst>
        </pc:spChg>
      </pc:sldChg>
      <pc:sldChg chg="addSp delSp modSp add mod ord">
        <pc:chgData name="Che Muhammad Nur Hidayat Che Nawi" userId="b346ded2-1b04-4084-b31a-8b7645018ada" providerId="ADAL" clId="{CEE209A3-EBAA-2840-8501-11372843A267}" dt="2023-10-26T04:16:10.081" v="3505" actId="1076"/>
        <pc:sldMkLst>
          <pc:docMk/>
          <pc:sldMk cId="166224473" sldId="272"/>
        </pc:sldMkLst>
        <pc:spChg chg="mod">
          <ac:chgData name="Che Muhammad Nur Hidayat Che Nawi" userId="b346ded2-1b04-4084-b31a-8b7645018ada" providerId="ADAL" clId="{CEE209A3-EBAA-2840-8501-11372843A267}" dt="2023-10-21T08:47:53.085" v="2470" actId="404"/>
          <ac:spMkLst>
            <pc:docMk/>
            <pc:sldMk cId="166224473" sldId="272"/>
            <ac:spMk id="14" creationId="{00000000-0000-0000-0000-000000000000}"/>
          </ac:spMkLst>
        </pc:spChg>
        <pc:spChg chg="del mod">
          <ac:chgData name="Che Muhammad Nur Hidayat Che Nawi" userId="b346ded2-1b04-4084-b31a-8b7645018ada" providerId="ADAL" clId="{CEE209A3-EBAA-2840-8501-11372843A267}" dt="2023-10-26T04:02:45.272" v="3467"/>
          <ac:spMkLst>
            <pc:docMk/>
            <pc:sldMk cId="166224473" sldId="272"/>
            <ac:spMk id="25" creationId="{3BFFBFEC-3E22-2B78-788B-469A03540C30}"/>
          </ac:spMkLst>
        </pc:spChg>
        <pc:spChg chg="add mod">
          <ac:chgData name="Che Muhammad Nur Hidayat Che Nawi" userId="b346ded2-1b04-4084-b31a-8b7645018ada" providerId="ADAL" clId="{CEE209A3-EBAA-2840-8501-11372843A267}" dt="2023-10-26T04:16:10.081" v="3505" actId="1076"/>
          <ac:spMkLst>
            <pc:docMk/>
            <pc:sldMk cId="166224473" sldId="272"/>
            <ac:spMk id="27" creationId="{AC2887E9-73DD-0C3C-5FDF-865F667792C2}"/>
          </ac:spMkLst>
        </pc:spChg>
      </pc:sldChg>
      <pc:sldChg chg="modSp add mod ord modNotesTx">
        <pc:chgData name="Che Muhammad Nur Hidayat Che Nawi" userId="b346ded2-1b04-4084-b31a-8b7645018ada" providerId="ADAL" clId="{CEE209A3-EBAA-2840-8501-11372843A267}" dt="2023-10-27T15:49:33.528" v="5539" actId="20577"/>
        <pc:sldMkLst>
          <pc:docMk/>
          <pc:sldMk cId="4241053632" sldId="273"/>
        </pc:sldMkLst>
        <pc:spChg chg="mod">
          <ac:chgData name="Che Muhammad Nur Hidayat Che Nawi" userId="b346ded2-1b04-4084-b31a-8b7645018ada" providerId="ADAL" clId="{CEE209A3-EBAA-2840-8501-11372843A267}" dt="2023-10-20T04:04:45.249" v="1309" actId="404"/>
          <ac:spMkLst>
            <pc:docMk/>
            <pc:sldMk cId="4241053632" sldId="273"/>
            <ac:spMk id="14" creationId="{00000000-0000-0000-0000-000000000000}"/>
          </ac:spMkLst>
        </pc:spChg>
        <pc:spChg chg="mod">
          <ac:chgData name="Che Muhammad Nur Hidayat Che Nawi" userId="b346ded2-1b04-4084-b31a-8b7645018ada" providerId="ADAL" clId="{CEE209A3-EBAA-2840-8501-11372843A267}" dt="2023-10-27T15:40:49.562" v="5410" actId="403"/>
          <ac:spMkLst>
            <pc:docMk/>
            <pc:sldMk cId="4241053632" sldId="273"/>
            <ac:spMk id="25" creationId="{3BFFBFEC-3E22-2B78-788B-469A03540C30}"/>
          </ac:spMkLst>
        </pc:spChg>
      </pc:sldChg>
      <pc:sldChg chg="modSp add mod ord modNotesTx">
        <pc:chgData name="Che Muhammad Nur Hidayat Che Nawi" userId="b346ded2-1b04-4084-b31a-8b7645018ada" providerId="ADAL" clId="{CEE209A3-EBAA-2840-8501-11372843A267}" dt="2023-10-27T15:42:06.057" v="5418" actId="403"/>
        <pc:sldMkLst>
          <pc:docMk/>
          <pc:sldMk cId="2222412424" sldId="274"/>
        </pc:sldMkLst>
        <pc:spChg chg="mod">
          <ac:chgData name="Che Muhammad Nur Hidayat Che Nawi" userId="b346ded2-1b04-4084-b31a-8b7645018ada" providerId="ADAL" clId="{CEE209A3-EBAA-2840-8501-11372843A267}" dt="2023-10-20T04:08:54.498" v="1480" actId="20577"/>
          <ac:spMkLst>
            <pc:docMk/>
            <pc:sldMk cId="2222412424" sldId="274"/>
            <ac:spMk id="14" creationId="{00000000-0000-0000-0000-000000000000}"/>
          </ac:spMkLst>
        </pc:spChg>
        <pc:spChg chg="mod">
          <ac:chgData name="Che Muhammad Nur Hidayat Che Nawi" userId="b346ded2-1b04-4084-b31a-8b7645018ada" providerId="ADAL" clId="{CEE209A3-EBAA-2840-8501-11372843A267}" dt="2023-10-27T15:42:06.057" v="5418" actId="403"/>
          <ac:spMkLst>
            <pc:docMk/>
            <pc:sldMk cId="2222412424" sldId="274"/>
            <ac:spMk id="25" creationId="{3BFFBFEC-3E22-2B78-788B-469A03540C30}"/>
          </ac:spMkLst>
        </pc:spChg>
      </pc:sldChg>
      <pc:sldChg chg="add del">
        <pc:chgData name="Che Muhammad Nur Hidayat Che Nawi" userId="b346ded2-1b04-4084-b31a-8b7645018ada" providerId="ADAL" clId="{CEE209A3-EBAA-2840-8501-11372843A267}" dt="2023-10-21T08:47:15.994" v="2444" actId="2696"/>
        <pc:sldMkLst>
          <pc:docMk/>
          <pc:sldMk cId="2746344021" sldId="275"/>
        </pc:sldMkLst>
      </pc:sldChg>
      <pc:sldChg chg="modSp add mod">
        <pc:chgData name="Che Muhammad Nur Hidayat Che Nawi" userId="b346ded2-1b04-4084-b31a-8b7645018ada" providerId="ADAL" clId="{CEE209A3-EBAA-2840-8501-11372843A267}" dt="2023-10-21T08:48:06.089" v="2492" actId="20577"/>
        <pc:sldMkLst>
          <pc:docMk/>
          <pc:sldMk cId="3972424790" sldId="276"/>
        </pc:sldMkLst>
        <pc:spChg chg="mod">
          <ac:chgData name="Che Muhammad Nur Hidayat Che Nawi" userId="b346ded2-1b04-4084-b31a-8b7645018ada" providerId="ADAL" clId="{CEE209A3-EBAA-2840-8501-11372843A267}" dt="2023-10-21T08:48:06.089" v="2492" actId="20577"/>
          <ac:spMkLst>
            <pc:docMk/>
            <pc:sldMk cId="3972424790" sldId="276"/>
            <ac:spMk id="31" creationId="{00000000-0000-0000-0000-000000000000}"/>
          </ac:spMkLst>
        </pc:spChg>
      </pc:sldChg>
      <pc:sldChg chg="modSp add mod ord">
        <pc:chgData name="Che Muhammad Nur Hidayat Che Nawi" userId="b346ded2-1b04-4084-b31a-8b7645018ada" providerId="ADAL" clId="{CEE209A3-EBAA-2840-8501-11372843A267}" dt="2023-10-20T04:08:18.771" v="1476" actId="1076"/>
        <pc:sldMkLst>
          <pc:docMk/>
          <pc:sldMk cId="150244363" sldId="277"/>
        </pc:sldMkLst>
        <pc:spChg chg="mod">
          <ac:chgData name="Che Muhammad Nur Hidayat Che Nawi" userId="b346ded2-1b04-4084-b31a-8b7645018ada" providerId="ADAL" clId="{CEE209A3-EBAA-2840-8501-11372843A267}" dt="2023-10-20T04:08:16.052" v="1475" actId="20577"/>
          <ac:spMkLst>
            <pc:docMk/>
            <pc:sldMk cId="150244363" sldId="277"/>
            <ac:spMk id="31" creationId="{00000000-0000-0000-0000-000000000000}"/>
          </ac:spMkLst>
        </pc:spChg>
        <pc:grpChg chg="mod">
          <ac:chgData name="Che Muhammad Nur Hidayat Che Nawi" userId="b346ded2-1b04-4084-b31a-8b7645018ada" providerId="ADAL" clId="{CEE209A3-EBAA-2840-8501-11372843A267}" dt="2023-10-20T04:08:18.771" v="1476" actId="1076"/>
          <ac:grpSpMkLst>
            <pc:docMk/>
            <pc:sldMk cId="150244363" sldId="277"/>
            <ac:grpSpMk id="33" creationId="{5BC2CC30-F529-C97C-7689-AC3B5CB7F8DE}"/>
          </ac:grpSpMkLst>
        </pc:grpChg>
      </pc:sldChg>
      <pc:sldChg chg="modSp add mod ord modShow modNotesTx">
        <pc:chgData name="Che Muhammad Nur Hidayat Che Nawi" userId="b346ded2-1b04-4084-b31a-8b7645018ada" providerId="ADAL" clId="{CEE209A3-EBAA-2840-8501-11372843A267}" dt="2023-10-27T14:18:06.689" v="5337" actId="729"/>
        <pc:sldMkLst>
          <pc:docMk/>
          <pc:sldMk cId="2611990645" sldId="278"/>
        </pc:sldMkLst>
        <pc:spChg chg="mod">
          <ac:chgData name="Che Muhammad Nur Hidayat Che Nawi" userId="b346ded2-1b04-4084-b31a-8b7645018ada" providerId="ADAL" clId="{CEE209A3-EBAA-2840-8501-11372843A267}" dt="2023-10-20T04:09:28.665" v="1497" actId="20577"/>
          <ac:spMkLst>
            <pc:docMk/>
            <pc:sldMk cId="2611990645" sldId="278"/>
            <ac:spMk id="14" creationId="{00000000-0000-0000-0000-000000000000}"/>
          </ac:spMkLst>
        </pc:spChg>
        <pc:spChg chg="mod">
          <ac:chgData name="Che Muhammad Nur Hidayat Che Nawi" userId="b346ded2-1b04-4084-b31a-8b7645018ada" providerId="ADAL" clId="{CEE209A3-EBAA-2840-8501-11372843A267}" dt="2023-10-21T08:01:32.392" v="2252" actId="20577"/>
          <ac:spMkLst>
            <pc:docMk/>
            <pc:sldMk cId="2611990645" sldId="278"/>
            <ac:spMk id="25" creationId="{3BFFBFEC-3E22-2B78-788B-469A03540C30}"/>
          </ac:spMkLst>
        </pc:spChg>
      </pc:sldChg>
      <pc:sldChg chg="modSp add mod modShow modNotesTx">
        <pc:chgData name="Che Muhammad Nur Hidayat Che Nawi" userId="b346ded2-1b04-4084-b31a-8b7645018ada" providerId="ADAL" clId="{CEE209A3-EBAA-2840-8501-11372843A267}" dt="2023-10-27T14:18:19.858" v="5338" actId="729"/>
        <pc:sldMkLst>
          <pc:docMk/>
          <pc:sldMk cId="2181603365" sldId="279"/>
        </pc:sldMkLst>
        <pc:spChg chg="mod">
          <ac:chgData name="Che Muhammad Nur Hidayat Che Nawi" userId="b346ded2-1b04-4084-b31a-8b7645018ada" providerId="ADAL" clId="{CEE209A3-EBAA-2840-8501-11372843A267}" dt="2023-10-20T04:10:59.962" v="1538" actId="20577"/>
          <ac:spMkLst>
            <pc:docMk/>
            <pc:sldMk cId="2181603365" sldId="279"/>
            <ac:spMk id="14" creationId="{00000000-0000-0000-0000-000000000000}"/>
          </ac:spMkLst>
        </pc:spChg>
        <pc:spChg chg="mod">
          <ac:chgData name="Che Muhammad Nur Hidayat Che Nawi" userId="b346ded2-1b04-4084-b31a-8b7645018ada" providerId="ADAL" clId="{CEE209A3-EBAA-2840-8501-11372843A267}" dt="2023-10-21T08:02:59.884" v="2275"/>
          <ac:spMkLst>
            <pc:docMk/>
            <pc:sldMk cId="2181603365" sldId="279"/>
            <ac:spMk id="25" creationId="{3BFFBFEC-3E22-2B78-788B-469A03540C30}"/>
          </ac:spMkLst>
        </pc:spChg>
      </pc:sldChg>
      <pc:sldChg chg="modSp add mod modNotesTx">
        <pc:chgData name="Che Muhammad Nur Hidayat Che Nawi" userId="b346ded2-1b04-4084-b31a-8b7645018ada" providerId="ADAL" clId="{CEE209A3-EBAA-2840-8501-11372843A267}" dt="2023-10-27T15:45:24.583" v="5463" actId="403"/>
        <pc:sldMkLst>
          <pc:docMk/>
          <pc:sldMk cId="1966049987" sldId="280"/>
        </pc:sldMkLst>
        <pc:spChg chg="mod">
          <ac:chgData name="Che Muhammad Nur Hidayat Che Nawi" userId="b346ded2-1b04-4084-b31a-8b7645018ada" providerId="ADAL" clId="{CEE209A3-EBAA-2840-8501-11372843A267}" dt="2023-10-21T08:29:34.668" v="2308" actId="20577"/>
          <ac:spMkLst>
            <pc:docMk/>
            <pc:sldMk cId="1966049987" sldId="280"/>
            <ac:spMk id="14" creationId="{00000000-0000-0000-0000-000000000000}"/>
          </ac:spMkLst>
        </pc:spChg>
        <pc:spChg chg="mod">
          <ac:chgData name="Che Muhammad Nur Hidayat Che Nawi" userId="b346ded2-1b04-4084-b31a-8b7645018ada" providerId="ADAL" clId="{CEE209A3-EBAA-2840-8501-11372843A267}" dt="2023-10-27T15:45:24.583" v="5463" actId="403"/>
          <ac:spMkLst>
            <pc:docMk/>
            <pc:sldMk cId="1966049987" sldId="280"/>
            <ac:spMk id="25" creationId="{3BFFBFEC-3E22-2B78-788B-469A03540C30}"/>
          </ac:spMkLst>
        </pc:spChg>
      </pc:sldChg>
      <pc:sldChg chg="modSp add mod ord">
        <pc:chgData name="Che Muhammad Nur Hidayat Che Nawi" userId="b346ded2-1b04-4084-b31a-8b7645018ada" providerId="ADAL" clId="{CEE209A3-EBAA-2840-8501-11372843A267}" dt="2023-10-27T15:45:37.569" v="5465" actId="403"/>
        <pc:sldMkLst>
          <pc:docMk/>
          <pc:sldMk cId="1024425738" sldId="281"/>
        </pc:sldMkLst>
        <pc:spChg chg="mod">
          <ac:chgData name="Che Muhammad Nur Hidayat Che Nawi" userId="b346ded2-1b04-4084-b31a-8b7645018ada" providerId="ADAL" clId="{CEE209A3-EBAA-2840-8501-11372843A267}" dt="2023-10-27T15:45:37.569" v="5465" actId="403"/>
          <ac:spMkLst>
            <pc:docMk/>
            <pc:sldMk cId="1024425738" sldId="281"/>
            <ac:spMk id="25" creationId="{3BFFBFEC-3E22-2B78-788B-469A03540C30}"/>
          </ac:spMkLst>
        </pc:spChg>
      </pc:sldChg>
      <pc:sldChg chg="modSp add mod modShow">
        <pc:chgData name="Che Muhammad Nur Hidayat Che Nawi" userId="b346ded2-1b04-4084-b31a-8b7645018ada" providerId="ADAL" clId="{CEE209A3-EBAA-2840-8501-11372843A267}" dt="2023-10-27T15:46:24.232" v="5468" actId="729"/>
        <pc:sldMkLst>
          <pc:docMk/>
          <pc:sldMk cId="2480937854" sldId="282"/>
        </pc:sldMkLst>
        <pc:spChg chg="mod">
          <ac:chgData name="Che Muhammad Nur Hidayat Che Nawi" userId="b346ded2-1b04-4084-b31a-8b7645018ada" providerId="ADAL" clId="{CEE209A3-EBAA-2840-8501-11372843A267}" dt="2023-10-21T08:45:52.466" v="2427" actId="20577"/>
          <ac:spMkLst>
            <pc:docMk/>
            <pc:sldMk cId="2480937854" sldId="282"/>
            <ac:spMk id="14" creationId="{00000000-0000-0000-0000-000000000000}"/>
          </ac:spMkLst>
        </pc:spChg>
        <pc:spChg chg="mod">
          <ac:chgData name="Che Muhammad Nur Hidayat Che Nawi" userId="b346ded2-1b04-4084-b31a-8b7645018ada" providerId="ADAL" clId="{CEE209A3-EBAA-2840-8501-11372843A267}" dt="2023-10-27T15:45:58.136" v="5467" actId="403"/>
          <ac:spMkLst>
            <pc:docMk/>
            <pc:sldMk cId="2480937854" sldId="282"/>
            <ac:spMk id="25" creationId="{3BFFBFEC-3E22-2B78-788B-469A03540C30}"/>
          </ac:spMkLst>
        </pc:spChg>
      </pc:sldChg>
      <pc:sldChg chg="modSp add mod">
        <pc:chgData name="Che Muhammad Nur Hidayat Che Nawi" userId="b346ded2-1b04-4084-b31a-8b7645018ada" providerId="ADAL" clId="{CEE209A3-EBAA-2840-8501-11372843A267}" dt="2023-10-27T15:47:09.747" v="5492" actId="1035"/>
        <pc:sldMkLst>
          <pc:docMk/>
          <pc:sldMk cId="3124713358" sldId="283"/>
        </pc:sldMkLst>
        <pc:spChg chg="mod">
          <ac:chgData name="Che Muhammad Nur Hidayat Che Nawi" userId="b346ded2-1b04-4084-b31a-8b7645018ada" providerId="ADAL" clId="{CEE209A3-EBAA-2840-8501-11372843A267}" dt="2023-10-21T08:45:11.558" v="2369" actId="313"/>
          <ac:spMkLst>
            <pc:docMk/>
            <pc:sldMk cId="3124713358" sldId="283"/>
            <ac:spMk id="14" creationId="{00000000-0000-0000-0000-000000000000}"/>
          </ac:spMkLst>
        </pc:spChg>
        <pc:spChg chg="mod">
          <ac:chgData name="Che Muhammad Nur Hidayat Che Nawi" userId="b346ded2-1b04-4084-b31a-8b7645018ada" providerId="ADAL" clId="{CEE209A3-EBAA-2840-8501-11372843A267}" dt="2023-10-27T15:46:37.356" v="5479" actId="1036"/>
          <ac:spMkLst>
            <pc:docMk/>
            <pc:sldMk cId="3124713358" sldId="283"/>
            <ac:spMk id="25" creationId="{3BFFBFEC-3E22-2B78-788B-469A03540C30}"/>
          </ac:spMkLst>
        </pc:spChg>
        <pc:grpChg chg="mod">
          <ac:chgData name="Che Muhammad Nur Hidayat Che Nawi" userId="b346ded2-1b04-4084-b31a-8b7645018ada" providerId="ADAL" clId="{CEE209A3-EBAA-2840-8501-11372843A267}" dt="2023-10-27T15:47:01.193" v="5486" actId="14100"/>
          <ac:grpSpMkLst>
            <pc:docMk/>
            <pc:sldMk cId="3124713358" sldId="283"/>
            <ac:grpSpMk id="11" creationId="{00000000-0000-0000-0000-000000000000}"/>
          </ac:grpSpMkLst>
        </pc:grpChg>
        <pc:grpChg chg="mod">
          <ac:chgData name="Che Muhammad Nur Hidayat Che Nawi" userId="b346ded2-1b04-4084-b31a-8b7645018ada" providerId="ADAL" clId="{CEE209A3-EBAA-2840-8501-11372843A267}" dt="2023-10-27T15:47:09.747" v="5492" actId="1035"/>
          <ac:grpSpMkLst>
            <pc:docMk/>
            <pc:sldMk cId="3124713358" sldId="283"/>
            <ac:grpSpMk id="16" creationId="{00000000-0000-0000-0000-000000000000}"/>
          </ac:grpSpMkLst>
        </pc:grpChg>
        <pc:grpChg chg="mod">
          <ac:chgData name="Che Muhammad Nur Hidayat Che Nawi" userId="b346ded2-1b04-4084-b31a-8b7645018ada" providerId="ADAL" clId="{CEE209A3-EBAA-2840-8501-11372843A267}" dt="2023-10-27T15:47:09.747" v="5492" actId="1035"/>
          <ac:grpSpMkLst>
            <pc:docMk/>
            <pc:sldMk cId="3124713358" sldId="283"/>
            <ac:grpSpMk id="19" creationId="{00000000-0000-0000-0000-000000000000}"/>
          </ac:grpSpMkLst>
        </pc:grpChg>
        <pc:grpChg chg="mod">
          <ac:chgData name="Che Muhammad Nur Hidayat Che Nawi" userId="b346ded2-1b04-4084-b31a-8b7645018ada" providerId="ADAL" clId="{CEE209A3-EBAA-2840-8501-11372843A267}" dt="2023-10-27T15:47:09.747" v="5492" actId="1035"/>
          <ac:grpSpMkLst>
            <pc:docMk/>
            <pc:sldMk cId="3124713358" sldId="283"/>
            <ac:grpSpMk id="22" creationId="{00000000-0000-0000-0000-000000000000}"/>
          </ac:grpSpMkLst>
        </pc:grpChg>
      </pc:sldChg>
      <pc:sldChg chg="add del">
        <pc:chgData name="Che Muhammad Nur Hidayat Che Nawi" userId="b346ded2-1b04-4084-b31a-8b7645018ada" providerId="ADAL" clId="{CEE209A3-EBAA-2840-8501-11372843A267}" dt="2023-10-21T08:47:28.405" v="2446" actId="2696"/>
        <pc:sldMkLst>
          <pc:docMk/>
          <pc:sldMk cId="294391336" sldId="284"/>
        </pc:sldMkLst>
      </pc:sldChg>
      <pc:sldChg chg="modSp add mod">
        <pc:chgData name="Che Muhammad Nur Hidayat Che Nawi" userId="b346ded2-1b04-4084-b31a-8b7645018ada" providerId="ADAL" clId="{CEE209A3-EBAA-2840-8501-11372843A267}" dt="2023-10-27T15:45:29.662" v="5464" actId="403"/>
        <pc:sldMkLst>
          <pc:docMk/>
          <pc:sldMk cId="835530393" sldId="284"/>
        </pc:sldMkLst>
        <pc:spChg chg="mod">
          <ac:chgData name="Che Muhammad Nur Hidayat Che Nawi" userId="b346ded2-1b04-4084-b31a-8b7645018ada" providerId="ADAL" clId="{CEE209A3-EBAA-2840-8501-11372843A267}" dt="2023-10-27T15:45:29.662" v="5464" actId="403"/>
          <ac:spMkLst>
            <pc:docMk/>
            <pc:sldMk cId="835530393" sldId="284"/>
            <ac:spMk id="25" creationId="{3BFFBFEC-3E22-2B78-788B-469A03540C30}"/>
          </ac:spMkLst>
        </pc:spChg>
      </pc:sldChg>
      <pc:sldChg chg="add del replId">
        <pc:chgData name="Che Muhammad Nur Hidayat Che Nawi" userId="b346ded2-1b04-4084-b31a-8b7645018ada" providerId="ADAL" clId="{CEE209A3-EBAA-2840-8501-11372843A267}" dt="2023-10-21T08:47:28.405" v="2446" actId="2696"/>
        <pc:sldMkLst>
          <pc:docMk/>
          <pc:sldMk cId="382827120" sldId="285"/>
        </pc:sldMkLst>
      </pc:sldChg>
      <pc:sldChg chg="modSp add mod">
        <pc:chgData name="Che Muhammad Nur Hidayat Che Nawi" userId="b346ded2-1b04-4084-b31a-8b7645018ada" providerId="ADAL" clId="{CEE209A3-EBAA-2840-8501-11372843A267}" dt="2023-10-27T15:45:49.381" v="5466" actId="403"/>
        <pc:sldMkLst>
          <pc:docMk/>
          <pc:sldMk cId="4246118256" sldId="285"/>
        </pc:sldMkLst>
        <pc:spChg chg="mod">
          <ac:chgData name="Che Muhammad Nur Hidayat Che Nawi" userId="b346ded2-1b04-4084-b31a-8b7645018ada" providerId="ADAL" clId="{CEE209A3-EBAA-2840-8501-11372843A267}" dt="2023-10-27T15:45:49.381" v="5466" actId="403"/>
          <ac:spMkLst>
            <pc:docMk/>
            <pc:sldMk cId="4246118256" sldId="285"/>
            <ac:spMk id="25" creationId="{3BFFBFEC-3E22-2B78-788B-469A03540C30}"/>
          </ac:spMkLst>
        </pc:spChg>
      </pc:sldChg>
      <pc:sldChg chg="modSp add mod ord">
        <pc:chgData name="Che Muhammad Nur Hidayat Che Nawi" userId="b346ded2-1b04-4084-b31a-8b7645018ada" providerId="ADAL" clId="{CEE209A3-EBAA-2840-8501-11372843A267}" dt="2023-10-26T04:16:15.238" v="3506" actId="20578"/>
        <pc:sldMkLst>
          <pc:docMk/>
          <pc:sldMk cId="843346849" sldId="286"/>
        </pc:sldMkLst>
        <pc:spChg chg="mod">
          <ac:chgData name="Che Muhammad Nur Hidayat Che Nawi" userId="b346ded2-1b04-4084-b31a-8b7645018ada" providerId="ADAL" clId="{CEE209A3-EBAA-2840-8501-11372843A267}" dt="2023-10-26T04:15:37.288" v="3501" actId="1076"/>
          <ac:spMkLst>
            <pc:docMk/>
            <pc:sldMk cId="843346849" sldId="286"/>
            <ac:spMk id="27" creationId="{AC2887E9-73DD-0C3C-5FDF-865F667792C2}"/>
          </ac:spMkLst>
        </pc:spChg>
      </pc:sldChg>
      <pc:sldChg chg="addSp delSp modSp add mod modShow">
        <pc:chgData name="Che Muhammad Nur Hidayat Che Nawi" userId="b346ded2-1b04-4084-b31a-8b7645018ada" providerId="ADAL" clId="{CEE209A3-EBAA-2840-8501-11372843A267}" dt="2023-10-27T13:50:56.430" v="4406" actId="729"/>
        <pc:sldMkLst>
          <pc:docMk/>
          <pc:sldMk cId="600849332" sldId="287"/>
        </pc:sldMkLst>
        <pc:spChg chg="del mod">
          <ac:chgData name="Che Muhammad Nur Hidayat Che Nawi" userId="b346ded2-1b04-4084-b31a-8b7645018ada" providerId="ADAL" clId="{CEE209A3-EBAA-2840-8501-11372843A267}" dt="2023-10-27T13:29:12.186" v="4040" actId="478"/>
          <ac:spMkLst>
            <pc:docMk/>
            <pc:sldMk cId="600849332" sldId="287"/>
            <ac:spMk id="25" creationId="{3BFFBFEC-3E22-2B78-788B-469A03540C30}"/>
          </ac:spMkLst>
        </pc:spChg>
        <pc:graphicFrameChg chg="add mod modGraphic">
          <ac:chgData name="Che Muhammad Nur Hidayat Che Nawi" userId="b346ded2-1b04-4084-b31a-8b7645018ada" providerId="ADAL" clId="{CEE209A3-EBAA-2840-8501-11372843A267}" dt="2023-10-27T13:50:51.124" v="4405" actId="20577"/>
          <ac:graphicFrameMkLst>
            <pc:docMk/>
            <pc:sldMk cId="600849332" sldId="287"/>
            <ac:graphicFrameMk id="15" creationId="{3C4AEADF-2B40-5E42-FBF1-CA5D5470D7EA}"/>
          </ac:graphicFrameMkLst>
        </pc:graphicFrameChg>
      </pc:sldChg>
      <pc:sldChg chg="delSp modSp add mod ord">
        <pc:chgData name="Che Muhammad Nur Hidayat Che Nawi" userId="b346ded2-1b04-4084-b31a-8b7645018ada" providerId="ADAL" clId="{CEE209A3-EBAA-2840-8501-11372843A267}" dt="2023-10-27T15:41:40.190" v="5417" actId="403"/>
        <pc:sldMkLst>
          <pc:docMk/>
          <pc:sldMk cId="1742008212" sldId="288"/>
        </pc:sldMkLst>
        <pc:spChg chg="mod">
          <ac:chgData name="Che Muhammad Nur Hidayat Che Nawi" userId="b346ded2-1b04-4084-b31a-8b7645018ada" providerId="ADAL" clId="{CEE209A3-EBAA-2840-8501-11372843A267}" dt="2023-10-27T15:41:40.190" v="5417" actId="403"/>
          <ac:spMkLst>
            <pc:docMk/>
            <pc:sldMk cId="1742008212" sldId="288"/>
            <ac:spMk id="25" creationId="{3BFFBFEC-3E22-2B78-788B-469A03540C30}"/>
          </ac:spMkLst>
        </pc:spChg>
        <pc:graphicFrameChg chg="del">
          <ac:chgData name="Che Muhammad Nur Hidayat Che Nawi" userId="b346ded2-1b04-4084-b31a-8b7645018ada" providerId="ADAL" clId="{CEE209A3-EBAA-2840-8501-11372843A267}" dt="2023-10-27T13:28:55.111" v="4038" actId="478"/>
          <ac:graphicFrameMkLst>
            <pc:docMk/>
            <pc:sldMk cId="1742008212" sldId="288"/>
            <ac:graphicFrameMk id="15" creationId="{3C4AEADF-2B40-5E42-FBF1-CA5D5470D7EA}"/>
          </ac:graphicFrameMkLst>
        </pc:graphicFrameChg>
      </pc:sldChg>
      <pc:sldChg chg="addSp delSp modSp add mod">
        <pc:chgData name="Che Muhammad Nur Hidayat Che Nawi" userId="b346ded2-1b04-4084-b31a-8b7645018ada" providerId="ADAL" clId="{CEE209A3-EBAA-2840-8501-11372843A267}" dt="2023-10-27T15:45:14.003" v="5462" actId="1038"/>
        <pc:sldMkLst>
          <pc:docMk/>
          <pc:sldMk cId="1885686778" sldId="289"/>
        </pc:sldMkLst>
        <pc:spChg chg="add mod">
          <ac:chgData name="Che Muhammad Nur Hidayat Che Nawi" userId="b346ded2-1b04-4084-b31a-8b7645018ada" providerId="ADAL" clId="{CEE209A3-EBAA-2840-8501-11372843A267}" dt="2023-10-27T15:45:03.967" v="5435" actId="255"/>
          <ac:spMkLst>
            <pc:docMk/>
            <pc:sldMk cId="1885686778" sldId="289"/>
            <ac:spMk id="2" creationId="{DD7CF19A-A268-2D0E-B82E-A139B917FB61}"/>
          </ac:spMkLst>
        </pc:spChg>
        <pc:spChg chg="add mod">
          <ac:chgData name="Che Muhammad Nur Hidayat Che Nawi" userId="b346ded2-1b04-4084-b31a-8b7645018ada" providerId="ADAL" clId="{CEE209A3-EBAA-2840-8501-11372843A267}" dt="2023-10-27T15:44:41.694" v="5432" actId="255"/>
          <ac:spMkLst>
            <pc:docMk/>
            <pc:sldMk cId="1885686778" sldId="289"/>
            <ac:spMk id="3" creationId="{5639073A-35BB-6235-1ED3-827596582538}"/>
          </ac:spMkLst>
        </pc:spChg>
        <pc:spChg chg="add mod">
          <ac:chgData name="Che Muhammad Nur Hidayat Che Nawi" userId="b346ded2-1b04-4084-b31a-8b7645018ada" providerId="ADAL" clId="{CEE209A3-EBAA-2840-8501-11372843A267}" dt="2023-10-27T15:44:51.416" v="5433" actId="255"/>
          <ac:spMkLst>
            <pc:docMk/>
            <pc:sldMk cId="1885686778" sldId="289"/>
            <ac:spMk id="4" creationId="{09BA5887-BB76-34B5-8890-85C91ADF6A92}"/>
          </ac:spMkLst>
        </pc:spChg>
        <pc:spChg chg="add del mod">
          <ac:chgData name="Che Muhammad Nur Hidayat Che Nawi" userId="b346ded2-1b04-4084-b31a-8b7645018ada" providerId="ADAL" clId="{CEE209A3-EBAA-2840-8501-11372843A267}" dt="2023-10-27T14:15:10.453" v="5266" actId="478"/>
          <ac:spMkLst>
            <pc:docMk/>
            <pc:sldMk cId="1885686778" sldId="289"/>
            <ac:spMk id="28" creationId="{FD14A1DF-EF33-479F-7588-C83509CD0618}"/>
          </ac:spMkLst>
        </pc:spChg>
        <pc:spChg chg="add mod">
          <ac:chgData name="Che Muhammad Nur Hidayat Che Nawi" userId="b346ded2-1b04-4084-b31a-8b7645018ada" providerId="ADAL" clId="{CEE209A3-EBAA-2840-8501-11372843A267}" dt="2023-10-27T15:44:51.416" v="5433" actId="255"/>
          <ac:spMkLst>
            <pc:docMk/>
            <pc:sldMk cId="1885686778" sldId="289"/>
            <ac:spMk id="29" creationId="{BAF2F799-74A1-306A-E5BD-E3277C7E11D6}"/>
          </ac:spMkLst>
        </pc:spChg>
        <pc:spChg chg="add mod">
          <ac:chgData name="Che Muhammad Nur Hidayat Che Nawi" userId="b346ded2-1b04-4084-b31a-8b7645018ada" providerId="ADAL" clId="{CEE209A3-EBAA-2840-8501-11372843A267}" dt="2023-10-27T14:05:05.628" v="5010"/>
          <ac:spMkLst>
            <pc:docMk/>
            <pc:sldMk cId="1885686778" sldId="289"/>
            <ac:spMk id="30" creationId="{AE05C631-F528-E0A9-CB9C-E3A89D5F1BAB}"/>
          </ac:spMkLst>
        </pc:spChg>
        <pc:spChg chg="del">
          <ac:chgData name="Che Muhammad Nur Hidayat Che Nawi" userId="b346ded2-1b04-4084-b31a-8b7645018ada" providerId="ADAL" clId="{CEE209A3-EBAA-2840-8501-11372843A267}" dt="2023-10-27T13:51:46.119" v="4411" actId="478"/>
          <ac:spMkLst>
            <pc:docMk/>
            <pc:sldMk cId="1885686778" sldId="289"/>
            <ac:spMk id="31" creationId="{00000000-0000-0000-0000-000000000000}"/>
          </ac:spMkLst>
        </pc:spChg>
        <pc:spChg chg="add mod">
          <ac:chgData name="Che Muhammad Nur Hidayat Che Nawi" userId="b346ded2-1b04-4084-b31a-8b7645018ada" providerId="ADAL" clId="{CEE209A3-EBAA-2840-8501-11372843A267}" dt="2023-10-27T15:44:51.416" v="5433" actId="255"/>
          <ac:spMkLst>
            <pc:docMk/>
            <pc:sldMk cId="1885686778" sldId="289"/>
            <ac:spMk id="32" creationId="{245E574C-A32E-A29B-D998-CA4C7D1117B0}"/>
          </ac:spMkLst>
        </pc:spChg>
        <pc:spChg chg="mod">
          <ac:chgData name="Che Muhammad Nur Hidayat Che Nawi" userId="b346ded2-1b04-4084-b31a-8b7645018ada" providerId="ADAL" clId="{CEE209A3-EBAA-2840-8501-11372843A267}" dt="2023-10-27T15:43:52.936" v="5425" actId="404"/>
          <ac:spMkLst>
            <pc:docMk/>
            <pc:sldMk cId="1885686778" sldId="289"/>
            <ac:spMk id="34" creationId="{8E78AA74-9947-58C9-2F32-F4287CE58E8E}"/>
          </ac:spMkLst>
        </pc:spChg>
        <pc:spChg chg="mod">
          <ac:chgData name="Che Muhammad Nur Hidayat Che Nawi" userId="b346ded2-1b04-4084-b31a-8b7645018ada" providerId="ADAL" clId="{CEE209A3-EBAA-2840-8501-11372843A267}" dt="2023-10-27T15:43:52.936" v="5425" actId="404"/>
          <ac:spMkLst>
            <pc:docMk/>
            <pc:sldMk cId="1885686778" sldId="289"/>
            <ac:spMk id="35" creationId="{FB387C23-0F5A-CC59-C37A-BA0B66097E02}"/>
          </ac:spMkLst>
        </pc:spChg>
        <pc:spChg chg="del mod">
          <ac:chgData name="Che Muhammad Nur Hidayat Che Nawi" userId="b346ded2-1b04-4084-b31a-8b7645018ada" providerId="ADAL" clId="{CEE209A3-EBAA-2840-8501-11372843A267}" dt="2023-10-27T14:05:07.613" v="5011" actId="478"/>
          <ac:spMkLst>
            <pc:docMk/>
            <pc:sldMk cId="1885686778" sldId="289"/>
            <ac:spMk id="36" creationId="{F0D3D029-8216-DF08-5951-B29FBEBD29D0}"/>
          </ac:spMkLst>
        </pc:spChg>
        <pc:spChg chg="add mod">
          <ac:chgData name="Che Muhammad Nur Hidayat Che Nawi" userId="b346ded2-1b04-4084-b31a-8b7645018ada" providerId="ADAL" clId="{CEE209A3-EBAA-2840-8501-11372843A267}" dt="2023-10-27T15:44:51.416" v="5433" actId="255"/>
          <ac:spMkLst>
            <pc:docMk/>
            <pc:sldMk cId="1885686778" sldId="289"/>
            <ac:spMk id="37" creationId="{D61F6484-94C2-4D60-C40C-826C2CCC8640}"/>
          </ac:spMkLst>
        </pc:spChg>
        <pc:spChg chg="add mod">
          <ac:chgData name="Che Muhammad Nur Hidayat Che Nawi" userId="b346ded2-1b04-4084-b31a-8b7645018ada" providerId="ADAL" clId="{CEE209A3-EBAA-2840-8501-11372843A267}" dt="2023-10-27T15:45:14.003" v="5462" actId="1038"/>
          <ac:spMkLst>
            <pc:docMk/>
            <pc:sldMk cId="1885686778" sldId="289"/>
            <ac:spMk id="38" creationId="{A2B98DCE-D84D-56AE-E34A-53E7749F51F4}"/>
          </ac:spMkLst>
        </pc:spChg>
        <pc:spChg chg="add del mod">
          <ac:chgData name="Che Muhammad Nur Hidayat Che Nawi" userId="b346ded2-1b04-4084-b31a-8b7645018ada" providerId="ADAL" clId="{CEE209A3-EBAA-2840-8501-11372843A267}" dt="2023-10-27T14:17:22.994" v="5314" actId="478"/>
          <ac:spMkLst>
            <pc:docMk/>
            <pc:sldMk cId="1885686778" sldId="289"/>
            <ac:spMk id="40" creationId="{FD61521F-804A-C7E2-F8EF-95BB86389775}"/>
          </ac:spMkLst>
        </pc:spChg>
        <pc:spChg chg="add mod">
          <ac:chgData name="Che Muhammad Nur Hidayat Che Nawi" userId="b346ded2-1b04-4084-b31a-8b7645018ada" providerId="ADAL" clId="{CEE209A3-EBAA-2840-8501-11372843A267}" dt="2023-10-27T15:45:14.003" v="5462" actId="1038"/>
          <ac:spMkLst>
            <pc:docMk/>
            <pc:sldMk cId="1885686778" sldId="289"/>
            <ac:spMk id="41" creationId="{3AA6D360-DBC4-D424-C676-40DCBF626DE9}"/>
          </ac:spMkLst>
        </pc:spChg>
        <pc:grpChg chg="del">
          <ac:chgData name="Che Muhammad Nur Hidayat Che Nawi" userId="b346ded2-1b04-4084-b31a-8b7645018ada" providerId="ADAL" clId="{CEE209A3-EBAA-2840-8501-11372843A267}" dt="2023-10-27T13:51:43.296" v="4410" actId="478"/>
          <ac:grpSpMkLst>
            <pc:docMk/>
            <pc:sldMk cId="1885686778" sldId="289"/>
            <ac:grpSpMk id="5" creationId="{00000000-0000-0000-0000-000000000000}"/>
          </ac:grpSpMkLst>
        </pc:grpChg>
        <pc:grpChg chg="del">
          <ac:chgData name="Che Muhammad Nur Hidayat Che Nawi" userId="b346ded2-1b04-4084-b31a-8b7645018ada" providerId="ADAL" clId="{CEE209A3-EBAA-2840-8501-11372843A267}" dt="2023-10-27T13:51:40.583" v="4408" actId="478"/>
          <ac:grpSpMkLst>
            <pc:docMk/>
            <pc:sldMk cId="1885686778" sldId="289"/>
            <ac:grpSpMk id="8" creationId="{00000000-0000-0000-0000-000000000000}"/>
          </ac:grpSpMkLst>
        </pc:grpChg>
        <pc:grpChg chg="del">
          <ac:chgData name="Che Muhammad Nur Hidayat Che Nawi" userId="b346ded2-1b04-4084-b31a-8b7645018ada" providerId="ADAL" clId="{CEE209A3-EBAA-2840-8501-11372843A267}" dt="2023-10-27T13:51:42.219" v="4409" actId="478"/>
          <ac:grpSpMkLst>
            <pc:docMk/>
            <pc:sldMk cId="1885686778" sldId="289"/>
            <ac:grpSpMk id="11" creationId="{00000000-0000-0000-0000-000000000000}"/>
          </ac:grpSpMkLst>
        </pc:grpChg>
        <pc:grpChg chg="mod">
          <ac:chgData name="Che Muhammad Nur Hidayat Che Nawi" userId="b346ded2-1b04-4084-b31a-8b7645018ada" providerId="ADAL" clId="{CEE209A3-EBAA-2840-8501-11372843A267}" dt="2023-10-27T15:43:38.769" v="5422" actId="14100"/>
          <ac:grpSpMkLst>
            <pc:docMk/>
            <pc:sldMk cId="1885686778" sldId="289"/>
            <ac:grpSpMk id="33" creationId="{5BC2CC30-F529-C97C-7689-AC3B5CB7F8DE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B3F18-D030-414C-B065-1D4B115EB8DB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1B499-7513-554B-8164-FD38200B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9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Good afternoon, ladies and gentlemen. Today, I have the privilege of presenting my research titled "Stroke Mortality Prediction in Malaysia: Evaluating Survival Rates and Comparing Glasgow Coma Scale, NIH Stroke Scale, and Modified Rankin Scale – A </a:t>
            </a:r>
            <a:r>
              <a:rPr lang="en-MY" b="0" i="0" dirty="0" err="1">
                <a:solidFill>
                  <a:srgbClr val="374151"/>
                </a:solidFill>
                <a:effectLst/>
                <a:latin typeface="Söhne"/>
              </a:rPr>
              <a:t>Multicenter</a:t>
            </a: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 Analysis" at the Malaysia R Conference 2023.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B499-7513-554B-8164-FD38200BAF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Our research journey included several critical </a:t>
            </a:r>
            <a:r>
              <a:rPr lang="en-MY" b="0" i="0" dirty="0" err="1">
                <a:solidFill>
                  <a:srgbClr val="374151"/>
                </a:solidFill>
                <a:effectLst/>
                <a:latin typeface="Söhne"/>
              </a:rPr>
              <a:t>steps:We</a:t>
            </a: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 meticulously pre-processed the data to ensure quality and consistency.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We handled missing values using the multiple imputation by chained equation (MICE) method.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We conducted a descriptive analysis, non-parametric survival analysis with the Kaplan-Meier method, comparative analysis using semi-parametric survival analysis through Cox proportional hazard regression, which we'll demonstrate using 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Finally, we assessed the performance of our models, which we'll showcase with a live R demonstration.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B499-7513-554B-8164-FD38200BAF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4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In conclusion, let's summarize our key </a:t>
            </a:r>
            <a:r>
              <a:rPr lang="en-MY" dirty="0" err="1"/>
              <a:t>findings:</a:t>
            </a:r>
            <a:r>
              <a:rPr lang="en-MY" dirty="0" err="1">
                <a:effectLst/>
              </a:rPr>
              <a:t>We've</a:t>
            </a:r>
            <a:r>
              <a:rPr lang="en-MY" dirty="0">
                <a:effectLst/>
              </a:rPr>
              <a:t> explored trends in stroke incidence and demographics in Malaysia.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>
                <a:effectLst/>
              </a:rPr>
              <a:t>We've uncovered the underutilization of intravascular interventions.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>
                <a:effectLst/>
              </a:rPr>
              <a:t>We've underscored the superior predictive power of the </a:t>
            </a:r>
            <a:r>
              <a:rPr lang="en-MY" dirty="0" err="1">
                <a:effectLst/>
              </a:rPr>
              <a:t>mRS</a:t>
            </a:r>
            <a:r>
              <a:rPr lang="en-MY" dirty="0">
                <a:effectLst/>
              </a:rPr>
              <a:t> scale in forecasting stroke mortality.</a:t>
            </a:r>
          </a:p>
          <a:p>
            <a:r>
              <a:rPr lang="en-MY" dirty="0"/>
              <a:t>This research underscores the critical need for heightened stroke awareness and timely interventions to address the evolving landscape of stroke in Malaysia.</a:t>
            </a:r>
            <a:br>
              <a:rPr lang="en-MY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B499-7513-554B-8164-FD38200BAF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3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B499-7513-554B-8164-FD38200BAF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14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B499-7513-554B-8164-FD38200BAF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22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B499-7513-554B-8164-FD38200BAF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90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B499-7513-554B-8164-FD38200BAF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11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B499-7513-554B-8164-FD38200BAF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1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Let's begin with an overview of our presentation's structure. we'll explore five main sections: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First, we'll introduce our research topic.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Next, we'll dive into the methodology and demonstrate how we conducted our analysis using 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Then, we'll present the results of our study.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Following that, we'll engage in a discussion to interpret our findings.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Finally, we'll conclude by summarizing our key takeaways.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B499-7513-554B-8164-FD38200BAF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7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Before we delve into the research, allow me to introduce myself briefly: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I hold an MBBS degree from IIUM, graduating in 2014.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I completed my MPH at USM in 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Currently, I'm a DrPH candidate at USM, with an expected graduation date in 2024.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My research focuses on predicting mortality among acute stroke patients in Malaysia.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You can connect with me on LinkedIn at [LinkedIn link] or explore my work on GitHub at [GitHub link].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B499-7513-554B-8164-FD38200BAF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05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Ladies and gentleman: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Stroke is a critical public health issue worldwide, causing significant morbidity and mortality (</a:t>
            </a:r>
            <a:r>
              <a:rPr lang="en-MY" b="0" i="0" dirty="0" err="1">
                <a:solidFill>
                  <a:srgbClr val="374151"/>
                </a:solidFill>
                <a:effectLst/>
                <a:latin typeface="Söhne"/>
              </a:rPr>
              <a:t>Feigin</a:t>
            </a: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 et al., 2021).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In Malaysia, it remains a leading cause of mortality and disability (Tan and </a:t>
            </a:r>
            <a:r>
              <a:rPr lang="en-MY" b="0" i="0" dirty="0" err="1">
                <a:solidFill>
                  <a:srgbClr val="374151"/>
                </a:solidFill>
                <a:effectLst/>
                <a:latin typeface="Söhne"/>
              </a:rPr>
              <a:t>Venketasubramanian</a:t>
            </a: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, 2022).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Key statistics indicate an incidence of 47,911, a prevalence of 443,995, 512,726 DALYs lost, and 19,928 deaths attributed to stroke.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B499-7513-554B-8164-FD38200BAF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4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Recent trends show a shift in the average age of stroke diagnosis, with strokes occurring at a younger age (KIM, 2017; Wan-</a:t>
            </a:r>
            <a:r>
              <a:rPr lang="en-MY" b="0" i="0" dirty="0" err="1">
                <a:solidFill>
                  <a:srgbClr val="374151"/>
                </a:solidFill>
                <a:effectLst/>
                <a:latin typeface="Söhne"/>
              </a:rPr>
              <a:t>Arfah</a:t>
            </a: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 et al., 2018).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Using multiple stroke severity scales (GCS, NIHSS, and </a:t>
            </a:r>
            <a:r>
              <a:rPr lang="en-MY" b="0" i="0" dirty="0" err="1">
                <a:solidFill>
                  <a:srgbClr val="374151"/>
                </a:solidFill>
                <a:effectLst/>
                <a:latin typeface="Söhne"/>
              </a:rPr>
              <a:t>mRS</a:t>
            </a: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) often results in highly correlated data, potentially undermining the significance of each scale (</a:t>
            </a:r>
            <a:r>
              <a:rPr lang="en-MY" b="0" i="0" dirty="0" err="1">
                <a:solidFill>
                  <a:srgbClr val="374151"/>
                </a:solidFill>
                <a:effectLst/>
                <a:latin typeface="Söhne"/>
              </a:rPr>
              <a:t>Dusenbury</a:t>
            </a: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 et al., 2023; </a:t>
            </a:r>
            <a:r>
              <a:rPr lang="en-MY" b="0" i="0" dirty="0" err="1">
                <a:solidFill>
                  <a:srgbClr val="374151"/>
                </a:solidFill>
                <a:effectLst/>
                <a:latin typeface="Söhne"/>
              </a:rPr>
              <a:t>Gattringer</a:t>
            </a: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 et al., 2019; Mittal and Goel, 2017).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B499-7513-554B-8164-FD38200BAF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4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Recent trends show a shift in the average age of stroke diagnosis, with strokes occurring at a younger age (KIM, 2017; Wan-</a:t>
            </a:r>
            <a:r>
              <a:rPr lang="en-MY" b="0" i="0" dirty="0" err="1">
                <a:solidFill>
                  <a:srgbClr val="374151"/>
                </a:solidFill>
                <a:effectLst/>
                <a:latin typeface="Söhne"/>
              </a:rPr>
              <a:t>Arfah</a:t>
            </a: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 et al., 2018).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Using multiple stroke severity scales (GCS, NIHSS, and </a:t>
            </a:r>
            <a:r>
              <a:rPr lang="en-MY" b="0" i="0" dirty="0" err="1">
                <a:solidFill>
                  <a:srgbClr val="374151"/>
                </a:solidFill>
                <a:effectLst/>
                <a:latin typeface="Söhne"/>
              </a:rPr>
              <a:t>mRS</a:t>
            </a: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) often results in highly correlated data, potentially undermining the significance of each scale (</a:t>
            </a:r>
            <a:r>
              <a:rPr lang="en-MY" b="0" i="0" dirty="0" err="1">
                <a:solidFill>
                  <a:srgbClr val="374151"/>
                </a:solidFill>
                <a:effectLst/>
                <a:latin typeface="Söhne"/>
              </a:rPr>
              <a:t>Dusenbury</a:t>
            </a: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 et al., 2023; </a:t>
            </a:r>
            <a:r>
              <a:rPr lang="en-MY" b="0" i="0" dirty="0" err="1">
                <a:solidFill>
                  <a:srgbClr val="374151"/>
                </a:solidFill>
                <a:effectLst/>
                <a:latin typeface="Söhne"/>
              </a:rPr>
              <a:t>Gattringer</a:t>
            </a: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 et al., 2019; Mittal and Goel, 2017).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B499-7513-554B-8164-FD38200BAF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86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Recent trends show a shift in the average age of stroke diagnosis, with strokes occurring at a younger age (KIM, 2017; Wan-</a:t>
            </a:r>
            <a:r>
              <a:rPr lang="en-MY" b="0" i="0" dirty="0" err="1">
                <a:solidFill>
                  <a:srgbClr val="374151"/>
                </a:solidFill>
                <a:effectLst/>
                <a:latin typeface="Söhne"/>
              </a:rPr>
              <a:t>Arfah</a:t>
            </a: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 et al., 2018).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Using multiple stroke severity scales (GCS, NIHSS, and </a:t>
            </a:r>
            <a:r>
              <a:rPr lang="en-MY" b="0" i="0" dirty="0" err="1">
                <a:solidFill>
                  <a:srgbClr val="374151"/>
                </a:solidFill>
                <a:effectLst/>
                <a:latin typeface="Söhne"/>
              </a:rPr>
              <a:t>mRS</a:t>
            </a: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) often results in highly correlated data, potentially undermining the significance of each scale (</a:t>
            </a:r>
            <a:r>
              <a:rPr lang="en-MY" b="0" i="0" dirty="0" err="1">
                <a:solidFill>
                  <a:srgbClr val="374151"/>
                </a:solidFill>
                <a:effectLst/>
                <a:latin typeface="Söhne"/>
              </a:rPr>
              <a:t>Dusenbury</a:t>
            </a: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 et al., 2023; </a:t>
            </a:r>
            <a:r>
              <a:rPr lang="en-MY" b="0" i="0" dirty="0" err="1">
                <a:solidFill>
                  <a:srgbClr val="374151"/>
                </a:solidFill>
                <a:effectLst/>
                <a:latin typeface="Söhne"/>
              </a:rPr>
              <a:t>Gattringer</a:t>
            </a: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 et al., 2019; Mittal and Goel, 2017).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B499-7513-554B-8164-FD38200BAF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4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Our research aims to achieve two primary </a:t>
            </a:r>
            <a:r>
              <a:rPr lang="en-MY" b="0" i="0" dirty="0" err="1">
                <a:solidFill>
                  <a:srgbClr val="374151"/>
                </a:solidFill>
                <a:effectLst/>
                <a:latin typeface="Söhne"/>
              </a:rPr>
              <a:t>objectives:First</a:t>
            </a: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, we seek to evaluate survival rates among stroke patients in Malaysia diagnosed between 2016 and 2021.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Second, we </a:t>
            </a:r>
            <a:r>
              <a:rPr lang="en-MY" b="0" i="0" dirty="0" err="1">
                <a:solidFill>
                  <a:srgbClr val="374151"/>
                </a:solidFill>
                <a:effectLst/>
                <a:latin typeface="Söhne"/>
              </a:rPr>
              <a:t>endeavor</a:t>
            </a: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 to compare the predictive capabilities of three widely used assessment scales: the Glasgow Coma Scale (GCS), the National Institute of Health Stroke Scale (NIHSS), and the Modified Rankin Scale (</a:t>
            </a:r>
            <a:r>
              <a:rPr lang="en-MY" b="0" i="0" dirty="0" err="1">
                <a:solidFill>
                  <a:srgbClr val="374151"/>
                </a:solidFill>
                <a:effectLst/>
                <a:latin typeface="Söhne"/>
              </a:rPr>
              <a:t>mRS</a:t>
            </a: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), in the context of stroke-related mortality.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B499-7513-554B-8164-FD38200BAF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3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To address these objectives, we designed a retrospective cohort study.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374151"/>
                </a:solidFill>
                <a:effectLst/>
                <a:latin typeface="Söhne"/>
              </a:rPr>
              <a:t>Our study encompasses acute stroke patients diagnosed between January 1, 2016, and December 31, 2021, across five prominent hospitals in Peninsular Malaysia.</a:t>
            </a:r>
          </a:p>
          <a:p>
            <a:br>
              <a:rPr lang="en-MY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B499-7513-554B-8164-FD38200BAF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3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1.jp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0"/>
            <a:ext cx="18288000" cy="10287000"/>
            <a:chOff x="0" y="0"/>
            <a:chExt cx="32937450" cy="165311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31157" cy="16531157"/>
            </a:xfrm>
            <a:custGeom>
              <a:avLst/>
              <a:gdLst/>
              <a:ahLst/>
              <a:cxnLst/>
              <a:rect l="l" t="t" r="r" b="b"/>
              <a:pathLst>
                <a:path w="16531157" h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MY"/>
            </a:p>
          </p:txBody>
        </p:sp>
        <p:sp>
          <p:nvSpPr>
            <p:cNvPr id="4" name="Freeform 4"/>
            <p:cNvSpPr/>
            <p:nvPr/>
          </p:nvSpPr>
          <p:spPr>
            <a:xfrm>
              <a:off x="16531157" y="0"/>
              <a:ext cx="16406292" cy="16531157"/>
            </a:xfrm>
            <a:custGeom>
              <a:avLst/>
              <a:gdLst/>
              <a:ahLst/>
              <a:cxnLst/>
              <a:rect l="l" t="t" r="r" b="b"/>
              <a:pathLst>
                <a:path w="16406292" h="16531157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/>
              </a:stretch>
            </a:blipFill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884921" y="7017408"/>
            <a:ext cx="10518158" cy="1232664"/>
            <a:chOff x="0" y="0"/>
            <a:chExt cx="2770214" cy="3246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70214" cy="324652"/>
            </a:xfrm>
            <a:custGeom>
              <a:avLst/>
              <a:gdLst/>
              <a:ahLst/>
              <a:cxnLst/>
              <a:rect l="l" t="t" r="r" b="b"/>
              <a:pathLst>
                <a:path w="2770214" h="324652">
                  <a:moveTo>
                    <a:pt x="3680" y="0"/>
                  </a:moveTo>
                  <a:lnTo>
                    <a:pt x="2766534" y="0"/>
                  </a:lnTo>
                  <a:cubicBezTo>
                    <a:pt x="2768567" y="0"/>
                    <a:pt x="2770214" y="1648"/>
                    <a:pt x="2770214" y="3680"/>
                  </a:cubicBezTo>
                  <a:lnTo>
                    <a:pt x="2770214" y="320972"/>
                  </a:lnTo>
                  <a:cubicBezTo>
                    <a:pt x="2770214" y="321948"/>
                    <a:pt x="2769827" y="322884"/>
                    <a:pt x="2769137" y="323574"/>
                  </a:cubicBezTo>
                  <a:cubicBezTo>
                    <a:pt x="2768446" y="324265"/>
                    <a:pt x="2767510" y="324652"/>
                    <a:pt x="2766534" y="324652"/>
                  </a:cubicBezTo>
                  <a:lnTo>
                    <a:pt x="3680" y="324652"/>
                  </a:lnTo>
                  <a:cubicBezTo>
                    <a:pt x="1648" y="324652"/>
                    <a:pt x="0" y="323005"/>
                    <a:pt x="0" y="320972"/>
                  </a:cubicBezTo>
                  <a:lnTo>
                    <a:pt x="0" y="3680"/>
                  </a:lnTo>
                  <a:cubicBezTo>
                    <a:pt x="0" y="1648"/>
                    <a:pt x="1648" y="0"/>
                    <a:pt x="3680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603784" y="3226757"/>
            <a:ext cx="13349288" cy="3086100"/>
            <a:chOff x="0" y="0"/>
            <a:chExt cx="3515862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15862" cy="812800"/>
            </a:xfrm>
            <a:custGeom>
              <a:avLst/>
              <a:gdLst/>
              <a:ahLst/>
              <a:cxnLst/>
              <a:rect l="l" t="t" r="r" b="b"/>
              <a:pathLst>
                <a:path w="3515862" h="812800">
                  <a:moveTo>
                    <a:pt x="2900" y="0"/>
                  </a:moveTo>
                  <a:lnTo>
                    <a:pt x="3512962" y="0"/>
                  </a:lnTo>
                  <a:cubicBezTo>
                    <a:pt x="3513731" y="0"/>
                    <a:pt x="3514469" y="306"/>
                    <a:pt x="3515013" y="849"/>
                  </a:cubicBezTo>
                  <a:cubicBezTo>
                    <a:pt x="3515556" y="1393"/>
                    <a:pt x="3515862" y="2131"/>
                    <a:pt x="3515862" y="2900"/>
                  </a:cubicBezTo>
                  <a:lnTo>
                    <a:pt x="3515862" y="809900"/>
                  </a:lnTo>
                  <a:cubicBezTo>
                    <a:pt x="3515862" y="810669"/>
                    <a:pt x="3515556" y="811407"/>
                    <a:pt x="3515013" y="811951"/>
                  </a:cubicBezTo>
                  <a:cubicBezTo>
                    <a:pt x="3514469" y="812494"/>
                    <a:pt x="3513731" y="812800"/>
                    <a:pt x="3512962" y="812800"/>
                  </a:cubicBezTo>
                  <a:lnTo>
                    <a:pt x="2900" y="812800"/>
                  </a:lnTo>
                  <a:cubicBezTo>
                    <a:pt x="2131" y="812800"/>
                    <a:pt x="1393" y="812494"/>
                    <a:pt x="849" y="811951"/>
                  </a:cubicBezTo>
                  <a:cubicBezTo>
                    <a:pt x="306" y="811407"/>
                    <a:pt x="0" y="810669"/>
                    <a:pt x="0" y="809900"/>
                  </a:cubicBezTo>
                  <a:lnTo>
                    <a:pt x="0" y="2900"/>
                  </a:lnTo>
                  <a:cubicBezTo>
                    <a:pt x="0" y="2131"/>
                    <a:pt x="306" y="1393"/>
                    <a:pt x="849" y="849"/>
                  </a:cubicBezTo>
                  <a:cubicBezTo>
                    <a:pt x="1393" y="306"/>
                    <a:pt x="2131" y="0"/>
                    <a:pt x="2900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334928" y="2888870"/>
            <a:ext cx="13349288" cy="3086100"/>
            <a:chOff x="0" y="0"/>
            <a:chExt cx="3515862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15862" cy="812800"/>
            </a:xfrm>
            <a:custGeom>
              <a:avLst/>
              <a:gdLst/>
              <a:ahLst/>
              <a:cxnLst/>
              <a:rect l="l" t="t" r="r" b="b"/>
              <a:pathLst>
                <a:path w="3515862" h="812800">
                  <a:moveTo>
                    <a:pt x="2900" y="0"/>
                  </a:moveTo>
                  <a:lnTo>
                    <a:pt x="3512962" y="0"/>
                  </a:lnTo>
                  <a:cubicBezTo>
                    <a:pt x="3513731" y="0"/>
                    <a:pt x="3514469" y="306"/>
                    <a:pt x="3515013" y="849"/>
                  </a:cubicBezTo>
                  <a:cubicBezTo>
                    <a:pt x="3515556" y="1393"/>
                    <a:pt x="3515862" y="2131"/>
                    <a:pt x="3515862" y="2900"/>
                  </a:cubicBezTo>
                  <a:lnTo>
                    <a:pt x="3515862" y="809900"/>
                  </a:lnTo>
                  <a:cubicBezTo>
                    <a:pt x="3515862" y="810669"/>
                    <a:pt x="3515556" y="811407"/>
                    <a:pt x="3515013" y="811951"/>
                  </a:cubicBezTo>
                  <a:cubicBezTo>
                    <a:pt x="3514469" y="812494"/>
                    <a:pt x="3513731" y="812800"/>
                    <a:pt x="3512962" y="812800"/>
                  </a:cubicBezTo>
                  <a:lnTo>
                    <a:pt x="2900" y="812800"/>
                  </a:lnTo>
                  <a:cubicBezTo>
                    <a:pt x="2131" y="812800"/>
                    <a:pt x="1393" y="812494"/>
                    <a:pt x="849" y="811951"/>
                  </a:cubicBezTo>
                  <a:cubicBezTo>
                    <a:pt x="306" y="811407"/>
                    <a:pt x="0" y="810669"/>
                    <a:pt x="0" y="809900"/>
                  </a:cubicBezTo>
                  <a:lnTo>
                    <a:pt x="0" y="2900"/>
                  </a:lnTo>
                  <a:cubicBezTo>
                    <a:pt x="0" y="2131"/>
                    <a:pt x="306" y="1393"/>
                    <a:pt x="849" y="849"/>
                  </a:cubicBezTo>
                  <a:cubicBezTo>
                    <a:pt x="1393" y="306"/>
                    <a:pt x="2131" y="0"/>
                    <a:pt x="2900" y="0"/>
                  </a:cubicBezTo>
                  <a:close/>
                </a:path>
              </a:pathLst>
            </a:custGeom>
            <a:solidFill>
              <a:srgbClr val="F1F2F2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622507" y="624315"/>
            <a:ext cx="5675448" cy="1312055"/>
            <a:chOff x="0" y="0"/>
            <a:chExt cx="3515862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15862" cy="812800"/>
            </a:xfrm>
            <a:custGeom>
              <a:avLst/>
              <a:gdLst/>
              <a:ahLst/>
              <a:cxnLst/>
              <a:rect l="l" t="t" r="r" b="b"/>
              <a:pathLst>
                <a:path w="3515862" h="812800">
                  <a:moveTo>
                    <a:pt x="6821" y="0"/>
                  </a:moveTo>
                  <a:lnTo>
                    <a:pt x="3509041" y="0"/>
                  </a:lnTo>
                  <a:cubicBezTo>
                    <a:pt x="3510850" y="0"/>
                    <a:pt x="3512585" y="719"/>
                    <a:pt x="3513864" y="1998"/>
                  </a:cubicBezTo>
                  <a:cubicBezTo>
                    <a:pt x="3515143" y="3277"/>
                    <a:pt x="3515862" y="5012"/>
                    <a:pt x="3515862" y="6821"/>
                  </a:cubicBezTo>
                  <a:lnTo>
                    <a:pt x="3515862" y="805979"/>
                  </a:lnTo>
                  <a:cubicBezTo>
                    <a:pt x="3515862" y="807788"/>
                    <a:pt x="3515143" y="809523"/>
                    <a:pt x="3513864" y="810802"/>
                  </a:cubicBezTo>
                  <a:cubicBezTo>
                    <a:pt x="3512585" y="812081"/>
                    <a:pt x="3510850" y="812800"/>
                    <a:pt x="3509041" y="812800"/>
                  </a:cubicBezTo>
                  <a:lnTo>
                    <a:pt x="6821" y="812800"/>
                  </a:lnTo>
                  <a:cubicBezTo>
                    <a:pt x="5012" y="812800"/>
                    <a:pt x="3277" y="812081"/>
                    <a:pt x="1998" y="810802"/>
                  </a:cubicBezTo>
                  <a:cubicBezTo>
                    <a:pt x="719" y="809523"/>
                    <a:pt x="0" y="807788"/>
                    <a:pt x="0" y="805979"/>
                  </a:cubicBezTo>
                  <a:lnTo>
                    <a:pt x="0" y="6821"/>
                  </a:lnTo>
                  <a:cubicBezTo>
                    <a:pt x="0" y="5012"/>
                    <a:pt x="719" y="3277"/>
                    <a:pt x="1998" y="1998"/>
                  </a:cubicBezTo>
                  <a:cubicBezTo>
                    <a:pt x="3277" y="719"/>
                    <a:pt x="5012" y="0"/>
                    <a:pt x="6821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508203" y="480663"/>
            <a:ext cx="5675448" cy="1312055"/>
            <a:chOff x="0" y="0"/>
            <a:chExt cx="3515862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515862" cy="812800"/>
            </a:xfrm>
            <a:custGeom>
              <a:avLst/>
              <a:gdLst/>
              <a:ahLst/>
              <a:cxnLst/>
              <a:rect l="l" t="t" r="r" b="b"/>
              <a:pathLst>
                <a:path w="3515862" h="812800">
                  <a:moveTo>
                    <a:pt x="6821" y="0"/>
                  </a:moveTo>
                  <a:lnTo>
                    <a:pt x="3509041" y="0"/>
                  </a:lnTo>
                  <a:cubicBezTo>
                    <a:pt x="3510850" y="0"/>
                    <a:pt x="3512585" y="719"/>
                    <a:pt x="3513864" y="1998"/>
                  </a:cubicBezTo>
                  <a:cubicBezTo>
                    <a:pt x="3515143" y="3277"/>
                    <a:pt x="3515862" y="5012"/>
                    <a:pt x="3515862" y="6821"/>
                  </a:cubicBezTo>
                  <a:lnTo>
                    <a:pt x="3515862" y="805979"/>
                  </a:lnTo>
                  <a:cubicBezTo>
                    <a:pt x="3515862" y="807788"/>
                    <a:pt x="3515143" y="809523"/>
                    <a:pt x="3513864" y="810802"/>
                  </a:cubicBezTo>
                  <a:cubicBezTo>
                    <a:pt x="3512585" y="812081"/>
                    <a:pt x="3510850" y="812800"/>
                    <a:pt x="3509041" y="812800"/>
                  </a:cubicBezTo>
                  <a:lnTo>
                    <a:pt x="6821" y="812800"/>
                  </a:lnTo>
                  <a:cubicBezTo>
                    <a:pt x="5012" y="812800"/>
                    <a:pt x="3277" y="812081"/>
                    <a:pt x="1998" y="810802"/>
                  </a:cubicBezTo>
                  <a:cubicBezTo>
                    <a:pt x="719" y="809523"/>
                    <a:pt x="0" y="807788"/>
                    <a:pt x="0" y="805979"/>
                  </a:cubicBezTo>
                  <a:lnTo>
                    <a:pt x="0" y="6821"/>
                  </a:lnTo>
                  <a:cubicBezTo>
                    <a:pt x="0" y="5012"/>
                    <a:pt x="719" y="3277"/>
                    <a:pt x="1998" y="1998"/>
                  </a:cubicBezTo>
                  <a:cubicBezTo>
                    <a:pt x="3277" y="719"/>
                    <a:pt x="5012" y="0"/>
                    <a:pt x="6821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5355709" y="675112"/>
            <a:ext cx="1078184" cy="917693"/>
          </a:xfrm>
          <a:custGeom>
            <a:avLst/>
            <a:gdLst/>
            <a:ahLst/>
            <a:cxnLst/>
            <a:rect l="l" t="t" r="r" b="b"/>
            <a:pathLst>
              <a:path w="1078184" h="917693">
                <a:moveTo>
                  <a:pt x="0" y="0"/>
                </a:moveTo>
                <a:lnTo>
                  <a:pt x="1078184" y="0"/>
                </a:lnTo>
                <a:lnTo>
                  <a:pt x="1078184" y="917693"/>
                </a:lnTo>
                <a:lnTo>
                  <a:pt x="0" y="9176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744" b="-8744"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21" name="Freeform 21"/>
          <p:cNvSpPr/>
          <p:nvPr/>
        </p:nvSpPr>
        <p:spPr>
          <a:xfrm>
            <a:off x="14042733" y="686040"/>
            <a:ext cx="789101" cy="906765"/>
          </a:xfrm>
          <a:custGeom>
            <a:avLst/>
            <a:gdLst/>
            <a:ahLst/>
            <a:cxnLst/>
            <a:rect l="l" t="t" r="r" b="b"/>
            <a:pathLst>
              <a:path w="789101" h="906765">
                <a:moveTo>
                  <a:pt x="0" y="0"/>
                </a:moveTo>
                <a:lnTo>
                  <a:pt x="789101" y="0"/>
                </a:lnTo>
                <a:lnTo>
                  <a:pt x="789101" y="906765"/>
                </a:lnTo>
                <a:lnTo>
                  <a:pt x="0" y="9067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22" name="Freeform 22"/>
          <p:cNvSpPr/>
          <p:nvPr/>
        </p:nvSpPr>
        <p:spPr>
          <a:xfrm>
            <a:off x="12314534" y="677844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23" name="Freeform 23"/>
          <p:cNvSpPr/>
          <p:nvPr/>
        </p:nvSpPr>
        <p:spPr>
          <a:xfrm>
            <a:off x="2978742" y="3683951"/>
            <a:ext cx="12178116" cy="1776377"/>
          </a:xfrm>
          <a:custGeom>
            <a:avLst/>
            <a:gdLst/>
            <a:ahLst/>
            <a:cxnLst/>
            <a:rect l="l" t="t" r="r" b="b"/>
            <a:pathLst>
              <a:path w="12178116" h="1776377">
                <a:moveTo>
                  <a:pt x="0" y="0"/>
                </a:moveTo>
                <a:lnTo>
                  <a:pt x="12178116" y="0"/>
                </a:lnTo>
                <a:lnTo>
                  <a:pt x="12178116" y="1776377"/>
                </a:lnTo>
                <a:lnTo>
                  <a:pt x="0" y="17763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6282" r="-6282"/>
            </a:stretch>
          </a:blipFill>
        </p:spPr>
        <p:txBody>
          <a:bodyPr/>
          <a:lstStyle/>
          <a:p>
            <a:endParaRPr lang="en-MY" dirty="0"/>
          </a:p>
        </p:txBody>
      </p:sp>
      <p:sp>
        <p:nvSpPr>
          <p:cNvPr id="24" name="TextBox 24"/>
          <p:cNvSpPr txBox="1"/>
          <p:nvPr/>
        </p:nvSpPr>
        <p:spPr>
          <a:xfrm>
            <a:off x="4042146" y="7393075"/>
            <a:ext cx="10203708" cy="430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799" b="1" dirty="0">
                <a:solidFill>
                  <a:srgbClr val="000000"/>
                </a:solidFill>
                <a:latin typeface="Bahnschrift" panose="020B0502040204020203" pitchFamily="34" charset="0"/>
              </a:rPr>
              <a:t>ORGANIZED BY MALAYSIAN R USER GROUP (MYRUG)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5993" y="1381337"/>
            <a:ext cx="8751261" cy="1496539"/>
            <a:chOff x="0" y="0"/>
            <a:chExt cx="2524013" cy="4316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13" cy="431627"/>
            </a:xfrm>
            <a:custGeom>
              <a:avLst/>
              <a:gdLst/>
              <a:ahLst/>
              <a:cxnLst/>
              <a:rect l="l" t="t" r="r" b="b"/>
              <a:pathLst>
                <a:path w="2524013" h="431627">
                  <a:moveTo>
                    <a:pt x="4423" y="0"/>
                  </a:moveTo>
                  <a:lnTo>
                    <a:pt x="2519590" y="0"/>
                  </a:lnTo>
                  <a:cubicBezTo>
                    <a:pt x="2520763" y="0"/>
                    <a:pt x="2521888" y="466"/>
                    <a:pt x="2522718" y="1296"/>
                  </a:cubicBezTo>
                  <a:cubicBezTo>
                    <a:pt x="2523547" y="2125"/>
                    <a:pt x="2524013" y="3250"/>
                    <a:pt x="2524013" y="4423"/>
                  </a:cubicBezTo>
                  <a:lnTo>
                    <a:pt x="2524013" y="427204"/>
                  </a:lnTo>
                  <a:cubicBezTo>
                    <a:pt x="2524013" y="428377"/>
                    <a:pt x="2523547" y="429502"/>
                    <a:pt x="2522718" y="430332"/>
                  </a:cubicBezTo>
                  <a:cubicBezTo>
                    <a:pt x="2521888" y="431161"/>
                    <a:pt x="2520763" y="431627"/>
                    <a:pt x="2519590" y="431627"/>
                  </a:cubicBezTo>
                  <a:lnTo>
                    <a:pt x="4423" y="431627"/>
                  </a:lnTo>
                  <a:cubicBezTo>
                    <a:pt x="3250" y="431627"/>
                    <a:pt x="2125" y="431161"/>
                    <a:pt x="1296" y="430332"/>
                  </a:cubicBezTo>
                  <a:cubicBezTo>
                    <a:pt x="466" y="429502"/>
                    <a:pt x="0" y="428377"/>
                    <a:pt x="0" y="427204"/>
                  </a:cubicBezTo>
                  <a:lnTo>
                    <a:pt x="0" y="4423"/>
                  </a:lnTo>
                  <a:cubicBezTo>
                    <a:pt x="0" y="3250"/>
                    <a:pt x="466" y="2125"/>
                    <a:pt x="1296" y="1296"/>
                  </a:cubicBezTo>
                  <a:cubicBezTo>
                    <a:pt x="2125" y="466"/>
                    <a:pt x="3250" y="0"/>
                    <a:pt x="4423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8925021" cy="1612379"/>
            <a:chOff x="0" y="0"/>
            <a:chExt cx="2574128" cy="4650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4128" cy="465038"/>
            </a:xfrm>
            <a:custGeom>
              <a:avLst/>
              <a:gdLst/>
              <a:ahLst/>
              <a:cxnLst/>
              <a:rect l="l" t="t" r="r" b="b"/>
              <a:pathLst>
                <a:path w="2574128" h="465038">
                  <a:moveTo>
                    <a:pt x="4337" y="0"/>
                  </a:moveTo>
                  <a:lnTo>
                    <a:pt x="2569791" y="0"/>
                  </a:lnTo>
                  <a:cubicBezTo>
                    <a:pt x="2572187" y="0"/>
                    <a:pt x="2574128" y="1942"/>
                    <a:pt x="2574128" y="4337"/>
                  </a:cubicBezTo>
                  <a:lnTo>
                    <a:pt x="2574128" y="460700"/>
                  </a:lnTo>
                  <a:cubicBezTo>
                    <a:pt x="2574128" y="463096"/>
                    <a:pt x="2572187" y="465038"/>
                    <a:pt x="2569791" y="465038"/>
                  </a:cubicBezTo>
                  <a:lnTo>
                    <a:pt x="4337" y="465038"/>
                  </a:lnTo>
                  <a:cubicBezTo>
                    <a:pt x="1942" y="465038"/>
                    <a:pt x="0" y="463096"/>
                    <a:pt x="0" y="460700"/>
                  </a:cubicBezTo>
                  <a:lnTo>
                    <a:pt x="0" y="4337"/>
                  </a:lnTo>
                  <a:cubicBezTo>
                    <a:pt x="0" y="1942"/>
                    <a:pt x="1942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7916" y="3560932"/>
            <a:ext cx="16481384" cy="5563266"/>
            <a:chOff x="0" y="0"/>
            <a:chExt cx="4753513" cy="1643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53513" cy="1643218"/>
            </a:xfrm>
            <a:custGeom>
              <a:avLst/>
              <a:gdLst/>
              <a:ahLst/>
              <a:cxnLst/>
              <a:rect l="l" t="t" r="r" b="b"/>
              <a:pathLst>
                <a:path w="4753513" h="1643218">
                  <a:moveTo>
                    <a:pt x="2349" y="0"/>
                  </a:moveTo>
                  <a:lnTo>
                    <a:pt x="4751164" y="0"/>
                  </a:lnTo>
                  <a:cubicBezTo>
                    <a:pt x="4752461" y="0"/>
                    <a:pt x="4753513" y="1052"/>
                    <a:pt x="4753513" y="2349"/>
                  </a:cubicBezTo>
                  <a:lnTo>
                    <a:pt x="4753513" y="1640869"/>
                  </a:lnTo>
                  <a:cubicBezTo>
                    <a:pt x="4753513" y="1642167"/>
                    <a:pt x="4752461" y="1643218"/>
                    <a:pt x="4751164" y="1643218"/>
                  </a:cubicBezTo>
                  <a:lnTo>
                    <a:pt x="2349" y="1643218"/>
                  </a:lnTo>
                  <a:cubicBezTo>
                    <a:pt x="1052" y="1643218"/>
                    <a:pt x="0" y="1642167"/>
                    <a:pt x="0" y="1640869"/>
                  </a:cubicBezTo>
                  <a:lnTo>
                    <a:pt x="0" y="2349"/>
                  </a:lnTo>
                  <a:cubicBezTo>
                    <a:pt x="0" y="1052"/>
                    <a:pt x="1052" y="0"/>
                    <a:pt x="2349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7724" y="3336853"/>
            <a:ext cx="16453609" cy="5568810"/>
            <a:chOff x="0" y="0"/>
            <a:chExt cx="4745502" cy="1643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45502" cy="1643218"/>
            </a:xfrm>
            <a:custGeom>
              <a:avLst/>
              <a:gdLst/>
              <a:ahLst/>
              <a:cxnLst/>
              <a:rect l="l" t="t" r="r" b="b"/>
              <a:pathLst>
                <a:path w="4745502" h="1643218">
                  <a:moveTo>
                    <a:pt x="2353" y="0"/>
                  </a:moveTo>
                  <a:lnTo>
                    <a:pt x="4743149" y="0"/>
                  </a:lnTo>
                  <a:cubicBezTo>
                    <a:pt x="4743773" y="0"/>
                    <a:pt x="4744372" y="248"/>
                    <a:pt x="4744813" y="689"/>
                  </a:cubicBezTo>
                  <a:cubicBezTo>
                    <a:pt x="4745254" y="1130"/>
                    <a:pt x="4745502" y="1729"/>
                    <a:pt x="4745502" y="2353"/>
                  </a:cubicBezTo>
                  <a:lnTo>
                    <a:pt x="4745502" y="1640866"/>
                  </a:lnTo>
                  <a:cubicBezTo>
                    <a:pt x="4745502" y="1641489"/>
                    <a:pt x="4745254" y="1642088"/>
                    <a:pt x="4744813" y="1642529"/>
                  </a:cubicBezTo>
                  <a:cubicBezTo>
                    <a:pt x="4744372" y="1642970"/>
                    <a:pt x="4743773" y="1643218"/>
                    <a:pt x="4743149" y="1643218"/>
                  </a:cubicBezTo>
                  <a:lnTo>
                    <a:pt x="2353" y="1643218"/>
                  </a:lnTo>
                  <a:cubicBezTo>
                    <a:pt x="1053" y="1643218"/>
                    <a:pt x="0" y="1642165"/>
                    <a:pt x="0" y="1640866"/>
                  </a:cubicBezTo>
                  <a:lnTo>
                    <a:pt x="0" y="2353"/>
                  </a:lnTo>
                  <a:cubicBezTo>
                    <a:pt x="0" y="1729"/>
                    <a:pt x="248" y="1130"/>
                    <a:pt x="689" y="689"/>
                  </a:cubicBezTo>
                  <a:cubicBezTo>
                    <a:pt x="1130" y="248"/>
                    <a:pt x="1729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30604" y="1263143"/>
            <a:ext cx="732121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800" b="1" dirty="0">
                <a:solidFill>
                  <a:srgbClr val="242425"/>
                </a:solidFill>
                <a:latin typeface="Bahnschrift" panose="020B0502040204020203" pitchFamily="34" charset="0"/>
              </a:rPr>
              <a:t>Study objective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829163" y="3093117"/>
            <a:ext cx="537626" cy="53762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6E6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37537" y="3093117"/>
            <a:ext cx="537626" cy="53762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8999B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246612" y="3093117"/>
            <a:ext cx="537626" cy="53762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666565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46">
            <a:extLst>
              <a:ext uri="{FF2B5EF4-FFF2-40B4-BE49-F238E27FC236}">
                <a16:creationId xmlns:a16="http://schemas.microsoft.com/office/drawing/2014/main" id="{3BFFBFEC-3E22-2B78-788B-469A03540C30}"/>
              </a:ext>
            </a:extLst>
          </p:cNvPr>
          <p:cNvSpPr txBox="1"/>
          <p:nvPr/>
        </p:nvSpPr>
        <p:spPr>
          <a:xfrm>
            <a:off x="1266667" y="3981759"/>
            <a:ext cx="14963933" cy="2236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To evaluate the survival rates among stroke patients in Malaysia diagnosed between 2016 and 2021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To compare the predictive abilities of three commonly used assessment scales—Glasgow Coma Scale (GCS), National Institute of Health Stroke Scale (NIHSS), and Modified Rankin Scale (</a:t>
            </a:r>
            <a:r>
              <a:rPr lang="en-US" sz="2800" dirty="0" err="1">
                <a:solidFill>
                  <a:srgbClr val="242425"/>
                </a:solidFill>
                <a:latin typeface="Bahnschrift" panose="020B0502040204020203" pitchFamily="34" charset="0"/>
              </a:rPr>
              <a:t>mRS</a:t>
            </a: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)—for stroke-related mortality. 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4FDE57D5-FCC3-D750-9A8E-9A13F5F18ADA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241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">
            <a:extLst>
              <a:ext uri="{FF2B5EF4-FFF2-40B4-BE49-F238E27FC236}">
                <a16:creationId xmlns:a16="http://schemas.microsoft.com/office/drawing/2014/main" id="{5BC2CC30-F529-C97C-7689-AC3B5CB7F8DE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32937450" cy="16531157"/>
          </a:xfrm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8E78AA74-9947-58C9-2F32-F4287CE58E8E}"/>
                </a:ext>
              </a:extLst>
            </p:cNvPr>
            <p:cNvSpPr/>
            <p:nvPr/>
          </p:nvSpPr>
          <p:spPr>
            <a:xfrm>
              <a:off x="0" y="0"/>
              <a:ext cx="16531157" cy="16531157"/>
            </a:xfrm>
            <a:custGeom>
              <a:avLst/>
              <a:gdLst/>
              <a:ahLst/>
              <a:cxnLst/>
              <a:rect l="l" t="t" r="r" b="b"/>
              <a:pathLst>
                <a:path w="16531157" h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MY"/>
            </a:p>
          </p:txBody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FB387C23-0F5A-CC59-C37A-BA0B66097E02}"/>
                </a:ext>
              </a:extLst>
            </p:cNvPr>
            <p:cNvSpPr/>
            <p:nvPr/>
          </p:nvSpPr>
          <p:spPr>
            <a:xfrm>
              <a:off x="16531157" y="0"/>
              <a:ext cx="16406292" cy="16531157"/>
            </a:xfrm>
            <a:custGeom>
              <a:avLst/>
              <a:gdLst/>
              <a:ahLst/>
              <a:cxnLst/>
              <a:rect l="l" t="t" r="r" b="b"/>
              <a:pathLst>
                <a:path w="16406292" h="16531157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/>
              </a:stretch>
            </a:blipFill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738451" y="2762932"/>
            <a:ext cx="11258512" cy="4590368"/>
            <a:chOff x="0" y="0"/>
            <a:chExt cx="2516684" cy="13040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16684" cy="1304071"/>
            </a:xfrm>
            <a:custGeom>
              <a:avLst/>
              <a:gdLst/>
              <a:ahLst/>
              <a:cxnLst/>
              <a:rect l="l" t="t" r="r" b="b"/>
              <a:pathLst>
                <a:path w="2516684" h="1304071">
                  <a:moveTo>
                    <a:pt x="3438" y="0"/>
                  </a:moveTo>
                  <a:lnTo>
                    <a:pt x="2513246" y="0"/>
                  </a:lnTo>
                  <a:cubicBezTo>
                    <a:pt x="2514158" y="0"/>
                    <a:pt x="2515033" y="362"/>
                    <a:pt x="2515677" y="1007"/>
                  </a:cubicBezTo>
                  <a:cubicBezTo>
                    <a:pt x="2516322" y="1652"/>
                    <a:pt x="2516684" y="2526"/>
                    <a:pt x="2516684" y="3438"/>
                  </a:cubicBezTo>
                  <a:lnTo>
                    <a:pt x="2516684" y="1300633"/>
                  </a:lnTo>
                  <a:cubicBezTo>
                    <a:pt x="2516684" y="1302532"/>
                    <a:pt x="2515145" y="1304071"/>
                    <a:pt x="2513246" y="1304071"/>
                  </a:cubicBezTo>
                  <a:lnTo>
                    <a:pt x="3438" y="1304071"/>
                  </a:lnTo>
                  <a:cubicBezTo>
                    <a:pt x="1539" y="1304071"/>
                    <a:pt x="0" y="1302532"/>
                    <a:pt x="0" y="1300633"/>
                  </a:cubicBezTo>
                  <a:lnTo>
                    <a:pt x="0" y="3438"/>
                  </a:lnTo>
                  <a:cubicBezTo>
                    <a:pt x="0" y="1539"/>
                    <a:pt x="1539" y="0"/>
                    <a:pt x="3438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1037" y="3450654"/>
            <a:ext cx="11394997" cy="3547941"/>
            <a:chOff x="0" y="0"/>
            <a:chExt cx="2547194" cy="106762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47194" cy="1067624"/>
            </a:xfrm>
            <a:custGeom>
              <a:avLst/>
              <a:gdLst/>
              <a:ahLst/>
              <a:cxnLst/>
              <a:rect l="l" t="t" r="r" b="b"/>
              <a:pathLst>
                <a:path w="2547194" h="1067624">
                  <a:moveTo>
                    <a:pt x="3397" y="0"/>
                  </a:moveTo>
                  <a:lnTo>
                    <a:pt x="2543796" y="0"/>
                  </a:lnTo>
                  <a:cubicBezTo>
                    <a:pt x="2544697" y="0"/>
                    <a:pt x="2545561" y="358"/>
                    <a:pt x="2546199" y="995"/>
                  </a:cubicBezTo>
                  <a:cubicBezTo>
                    <a:pt x="2546836" y="1632"/>
                    <a:pt x="2547194" y="2496"/>
                    <a:pt x="2547194" y="3397"/>
                  </a:cubicBezTo>
                  <a:lnTo>
                    <a:pt x="2547194" y="1064227"/>
                  </a:lnTo>
                  <a:cubicBezTo>
                    <a:pt x="2547194" y="1065128"/>
                    <a:pt x="2546836" y="1065992"/>
                    <a:pt x="2546199" y="1066629"/>
                  </a:cubicBezTo>
                  <a:cubicBezTo>
                    <a:pt x="2545561" y="1067267"/>
                    <a:pt x="2544697" y="1067624"/>
                    <a:pt x="2543796" y="1067624"/>
                  </a:cubicBezTo>
                  <a:lnTo>
                    <a:pt x="3397" y="1067624"/>
                  </a:lnTo>
                  <a:cubicBezTo>
                    <a:pt x="1521" y="1067624"/>
                    <a:pt x="0" y="1066104"/>
                    <a:pt x="0" y="1064227"/>
                  </a:cubicBezTo>
                  <a:lnTo>
                    <a:pt x="0" y="3397"/>
                  </a:lnTo>
                  <a:cubicBezTo>
                    <a:pt x="0" y="2496"/>
                    <a:pt x="358" y="1632"/>
                    <a:pt x="995" y="995"/>
                  </a:cubicBezTo>
                  <a:cubicBezTo>
                    <a:pt x="1632" y="358"/>
                    <a:pt x="2496" y="0"/>
                    <a:pt x="339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291037" y="2690867"/>
            <a:ext cx="11394997" cy="967699"/>
            <a:chOff x="0" y="0"/>
            <a:chExt cx="15193329" cy="129026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5193329" cy="1290266"/>
              <a:chOff x="0" y="0"/>
              <a:chExt cx="2547194" cy="21631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547194" cy="216316"/>
              </a:xfrm>
              <a:custGeom>
                <a:avLst/>
                <a:gdLst/>
                <a:ahLst/>
                <a:cxnLst/>
                <a:rect l="l" t="t" r="r" b="b"/>
                <a:pathLst>
                  <a:path w="2547194" h="216316">
                    <a:moveTo>
                      <a:pt x="4002" y="0"/>
                    </a:moveTo>
                    <a:lnTo>
                      <a:pt x="2543191" y="0"/>
                    </a:lnTo>
                    <a:cubicBezTo>
                      <a:pt x="2544253" y="0"/>
                      <a:pt x="2545271" y="422"/>
                      <a:pt x="2546021" y="1172"/>
                    </a:cubicBezTo>
                    <a:cubicBezTo>
                      <a:pt x="2546772" y="1923"/>
                      <a:pt x="2547194" y="2941"/>
                      <a:pt x="2547194" y="4002"/>
                    </a:cubicBezTo>
                    <a:lnTo>
                      <a:pt x="2547194" y="212313"/>
                    </a:lnTo>
                    <a:cubicBezTo>
                      <a:pt x="2547194" y="214524"/>
                      <a:pt x="2545402" y="216316"/>
                      <a:pt x="2543191" y="216316"/>
                    </a:cubicBezTo>
                    <a:lnTo>
                      <a:pt x="4002" y="216316"/>
                    </a:lnTo>
                    <a:cubicBezTo>
                      <a:pt x="2941" y="216316"/>
                      <a:pt x="1923" y="215894"/>
                      <a:pt x="1172" y="215143"/>
                    </a:cubicBezTo>
                    <a:cubicBezTo>
                      <a:pt x="422" y="214393"/>
                      <a:pt x="0" y="213375"/>
                      <a:pt x="0" y="212313"/>
                    </a:cubicBezTo>
                    <a:lnTo>
                      <a:pt x="0" y="4002"/>
                    </a:lnTo>
                    <a:cubicBezTo>
                      <a:pt x="0" y="2941"/>
                      <a:pt x="422" y="1923"/>
                      <a:pt x="1172" y="1172"/>
                    </a:cubicBezTo>
                    <a:cubicBezTo>
                      <a:pt x="1923" y="422"/>
                      <a:pt x="2941" y="0"/>
                      <a:pt x="40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3943877" y="202859"/>
              <a:ext cx="956802" cy="884547"/>
              <a:chOff x="0" y="0"/>
              <a:chExt cx="160410" cy="14829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60410" cy="148296"/>
              </a:xfrm>
              <a:custGeom>
                <a:avLst/>
                <a:gdLst/>
                <a:ahLst/>
                <a:cxnLst/>
                <a:rect l="l" t="t" r="r" b="b"/>
                <a:pathLst>
                  <a:path w="160410" h="148296">
                    <a:moveTo>
                      <a:pt x="63557" y="0"/>
                    </a:moveTo>
                    <a:lnTo>
                      <a:pt x="96853" y="0"/>
                    </a:lnTo>
                    <a:cubicBezTo>
                      <a:pt x="113709" y="0"/>
                      <a:pt x="129875" y="6696"/>
                      <a:pt x="141795" y="18615"/>
                    </a:cubicBezTo>
                    <a:cubicBezTo>
                      <a:pt x="153714" y="30535"/>
                      <a:pt x="160410" y="46700"/>
                      <a:pt x="160410" y="63557"/>
                    </a:cubicBezTo>
                    <a:lnTo>
                      <a:pt x="160410" y="84739"/>
                    </a:lnTo>
                    <a:cubicBezTo>
                      <a:pt x="160410" y="119841"/>
                      <a:pt x="131955" y="148296"/>
                      <a:pt x="96853" y="148296"/>
                    </a:cubicBezTo>
                    <a:lnTo>
                      <a:pt x="63557" y="148296"/>
                    </a:lnTo>
                    <a:cubicBezTo>
                      <a:pt x="28455" y="148296"/>
                      <a:pt x="0" y="119841"/>
                      <a:pt x="0" y="84739"/>
                    </a:cubicBezTo>
                    <a:lnTo>
                      <a:pt x="0" y="63557"/>
                    </a:lnTo>
                    <a:cubicBezTo>
                      <a:pt x="0" y="28455"/>
                      <a:pt x="28455" y="0"/>
                      <a:pt x="635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Freeform 18"/>
            <p:cNvSpPr/>
            <p:nvPr/>
          </p:nvSpPr>
          <p:spPr>
            <a:xfrm>
              <a:off x="14170712" y="401800"/>
              <a:ext cx="503133" cy="486667"/>
            </a:xfrm>
            <a:custGeom>
              <a:avLst/>
              <a:gdLst/>
              <a:ahLst/>
              <a:cxnLst/>
              <a:rect l="l" t="t" r="r" b="b"/>
              <a:pathLst>
                <a:path w="503133" h="486667">
                  <a:moveTo>
                    <a:pt x="0" y="0"/>
                  </a:moveTo>
                  <a:lnTo>
                    <a:pt x="503133" y="0"/>
                  </a:lnTo>
                  <a:lnTo>
                    <a:pt x="503133" y="486666"/>
                  </a:lnTo>
                  <a:lnTo>
                    <a:pt x="0" y="486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MY"/>
            </a:p>
          </p:txBody>
        </p:sp>
        <p:grpSp>
          <p:nvGrpSpPr>
            <p:cNvPr id="19" name="Group 19"/>
            <p:cNvGrpSpPr/>
            <p:nvPr/>
          </p:nvGrpSpPr>
          <p:grpSpPr>
            <a:xfrm>
              <a:off x="671293" y="747625"/>
              <a:ext cx="405480" cy="90902"/>
              <a:chOff x="0" y="0"/>
              <a:chExt cx="67979" cy="1524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7979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67979" h="15240">
                    <a:moveTo>
                      <a:pt x="7620" y="0"/>
                    </a:moveTo>
                    <a:lnTo>
                      <a:pt x="60360" y="0"/>
                    </a:lnTo>
                    <a:cubicBezTo>
                      <a:pt x="64568" y="0"/>
                      <a:pt x="67979" y="3412"/>
                      <a:pt x="67979" y="7620"/>
                    </a:cubicBezTo>
                    <a:lnTo>
                      <a:pt x="67979" y="7620"/>
                    </a:lnTo>
                    <a:cubicBezTo>
                      <a:pt x="67979" y="11828"/>
                      <a:pt x="64568" y="15240"/>
                      <a:pt x="60360" y="15240"/>
                    </a:cubicBezTo>
                    <a:lnTo>
                      <a:pt x="7620" y="15240"/>
                    </a:lnTo>
                    <a:cubicBezTo>
                      <a:pt x="3412" y="15240"/>
                      <a:pt x="0" y="11828"/>
                      <a:pt x="0" y="7620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671293" y="599682"/>
              <a:ext cx="405480" cy="90902"/>
              <a:chOff x="0" y="0"/>
              <a:chExt cx="67979" cy="1524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7979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67979" h="15240">
                    <a:moveTo>
                      <a:pt x="7620" y="0"/>
                    </a:moveTo>
                    <a:lnTo>
                      <a:pt x="60360" y="0"/>
                    </a:lnTo>
                    <a:cubicBezTo>
                      <a:pt x="64568" y="0"/>
                      <a:pt x="67979" y="3412"/>
                      <a:pt x="67979" y="7620"/>
                    </a:cubicBezTo>
                    <a:lnTo>
                      <a:pt x="67979" y="7620"/>
                    </a:lnTo>
                    <a:cubicBezTo>
                      <a:pt x="67979" y="11828"/>
                      <a:pt x="64568" y="15240"/>
                      <a:pt x="60360" y="15240"/>
                    </a:cubicBezTo>
                    <a:lnTo>
                      <a:pt x="7620" y="15240"/>
                    </a:lnTo>
                    <a:cubicBezTo>
                      <a:pt x="3412" y="15240"/>
                      <a:pt x="0" y="11828"/>
                      <a:pt x="0" y="7620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671293" y="448927"/>
              <a:ext cx="405480" cy="90902"/>
              <a:chOff x="0" y="0"/>
              <a:chExt cx="67979" cy="1524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7979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67979" h="15240">
                    <a:moveTo>
                      <a:pt x="7620" y="0"/>
                    </a:moveTo>
                    <a:lnTo>
                      <a:pt x="60360" y="0"/>
                    </a:lnTo>
                    <a:cubicBezTo>
                      <a:pt x="64568" y="0"/>
                      <a:pt x="67979" y="3412"/>
                      <a:pt x="67979" y="7620"/>
                    </a:cubicBezTo>
                    <a:lnTo>
                      <a:pt x="67979" y="7620"/>
                    </a:lnTo>
                    <a:cubicBezTo>
                      <a:pt x="67979" y="11828"/>
                      <a:pt x="64568" y="15240"/>
                      <a:pt x="60360" y="15240"/>
                    </a:cubicBezTo>
                    <a:lnTo>
                      <a:pt x="7620" y="15240"/>
                    </a:lnTo>
                    <a:cubicBezTo>
                      <a:pt x="3412" y="15240"/>
                      <a:pt x="0" y="11828"/>
                      <a:pt x="0" y="7620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31" name="TextBox 31"/>
          <p:cNvSpPr txBox="1"/>
          <p:nvPr/>
        </p:nvSpPr>
        <p:spPr>
          <a:xfrm>
            <a:off x="4647302" y="4381500"/>
            <a:ext cx="8682466" cy="1600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10400" b="1" dirty="0">
                <a:solidFill>
                  <a:srgbClr val="242425"/>
                </a:solidFill>
                <a:latin typeface="Bahnschrift" panose="020B0502040204020203" pitchFamily="34" charset="0"/>
              </a:rPr>
              <a:t>Methodology</a:t>
            </a:r>
          </a:p>
        </p:txBody>
      </p:sp>
      <p:sp>
        <p:nvSpPr>
          <p:cNvPr id="36" name="Freeform 22">
            <a:extLst>
              <a:ext uri="{FF2B5EF4-FFF2-40B4-BE49-F238E27FC236}">
                <a16:creationId xmlns:a16="http://schemas.microsoft.com/office/drawing/2014/main" id="{F0D3D029-8216-DF08-5951-B29FBEBD29D0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24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">
            <a:extLst>
              <a:ext uri="{FF2B5EF4-FFF2-40B4-BE49-F238E27FC236}">
                <a16:creationId xmlns:a16="http://schemas.microsoft.com/office/drawing/2014/main" id="{5BC2CC30-F529-C97C-7689-AC3B5CB7F8DE}"/>
              </a:ext>
            </a:extLst>
          </p:cNvPr>
          <p:cNvGrpSpPr/>
          <p:nvPr/>
        </p:nvGrpSpPr>
        <p:grpSpPr>
          <a:xfrm>
            <a:off x="-3786530" y="0"/>
            <a:ext cx="26775461" cy="10287000"/>
            <a:chOff x="0" y="0"/>
            <a:chExt cx="32937450" cy="16531157"/>
          </a:xfrm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8E78AA74-9947-58C9-2F32-F4287CE58E8E}"/>
                </a:ext>
              </a:extLst>
            </p:cNvPr>
            <p:cNvSpPr/>
            <p:nvPr/>
          </p:nvSpPr>
          <p:spPr>
            <a:xfrm>
              <a:off x="0" y="0"/>
              <a:ext cx="16531157" cy="16531157"/>
            </a:xfrm>
            <a:custGeom>
              <a:avLst/>
              <a:gdLst/>
              <a:ahLst/>
              <a:cxnLst/>
              <a:rect l="l" t="t" r="r" b="b"/>
              <a:pathLst>
                <a:path w="16531157" h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MY" sz="2000"/>
            </a:p>
          </p:txBody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FB387C23-0F5A-CC59-C37A-BA0B66097E02}"/>
                </a:ext>
              </a:extLst>
            </p:cNvPr>
            <p:cNvSpPr/>
            <p:nvPr/>
          </p:nvSpPr>
          <p:spPr>
            <a:xfrm>
              <a:off x="16531157" y="0"/>
              <a:ext cx="16406292" cy="16531157"/>
            </a:xfrm>
            <a:custGeom>
              <a:avLst/>
              <a:gdLst/>
              <a:ahLst/>
              <a:cxnLst/>
              <a:rect l="l" t="t" r="r" b="b"/>
              <a:pathLst>
                <a:path w="16406292" h="16531157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/>
              </a:stretch>
            </a:blipFill>
          </p:spPr>
          <p:txBody>
            <a:bodyPr/>
            <a:lstStyle/>
            <a:p>
              <a:endParaRPr lang="en-MY" sz="2000"/>
            </a:p>
          </p:txBody>
        </p:sp>
      </p:grpSp>
      <p:sp>
        <p:nvSpPr>
          <p:cNvPr id="2" name="Off-page Connector 1">
            <a:extLst>
              <a:ext uri="{FF2B5EF4-FFF2-40B4-BE49-F238E27FC236}">
                <a16:creationId xmlns:a16="http://schemas.microsoft.com/office/drawing/2014/main" id="{DD7CF19A-A268-2D0E-B82E-A139B917FB61}"/>
              </a:ext>
            </a:extLst>
          </p:cNvPr>
          <p:cNvSpPr/>
          <p:nvPr/>
        </p:nvSpPr>
        <p:spPr>
          <a:xfrm>
            <a:off x="2966242" y="190500"/>
            <a:ext cx="12577293" cy="1385457"/>
          </a:xfrm>
          <a:prstGeom prst="flowChartOffpage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Retrospective Cohort Study: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Data for acute stroke patients diagnosed between January 1, 2016, and December 31, 2021 were collected from 5 hospitals </a:t>
            </a:r>
          </a:p>
        </p:txBody>
      </p:sp>
      <p:sp>
        <p:nvSpPr>
          <p:cNvPr id="3" name="Off-page Connector 2">
            <a:extLst>
              <a:ext uri="{FF2B5EF4-FFF2-40B4-BE49-F238E27FC236}">
                <a16:creationId xmlns:a16="http://schemas.microsoft.com/office/drawing/2014/main" id="{5639073A-35BB-6235-1ED3-827596582538}"/>
              </a:ext>
            </a:extLst>
          </p:cNvPr>
          <p:cNvSpPr/>
          <p:nvPr/>
        </p:nvSpPr>
        <p:spPr>
          <a:xfrm>
            <a:off x="2966242" y="1745325"/>
            <a:ext cx="12577293" cy="1385457"/>
          </a:xfrm>
          <a:prstGeom prst="flowChartOffpage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Data linkage with National Death Registry to update the status after discharge from hospitals</a:t>
            </a:r>
          </a:p>
        </p:txBody>
      </p:sp>
      <p:sp>
        <p:nvSpPr>
          <p:cNvPr id="4" name="Off-page Connector 3">
            <a:extLst>
              <a:ext uri="{FF2B5EF4-FFF2-40B4-BE49-F238E27FC236}">
                <a16:creationId xmlns:a16="http://schemas.microsoft.com/office/drawing/2014/main" id="{09BA5887-BB76-34B5-8890-85C91ADF6A92}"/>
              </a:ext>
            </a:extLst>
          </p:cNvPr>
          <p:cNvSpPr/>
          <p:nvPr/>
        </p:nvSpPr>
        <p:spPr>
          <a:xfrm>
            <a:off x="2966242" y="3300151"/>
            <a:ext cx="12577293" cy="1385457"/>
          </a:xfrm>
          <a:prstGeom prst="flowChartOffpage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Data preparation: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Data quality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Handle missing data using MICE</a:t>
            </a:r>
          </a:p>
        </p:txBody>
      </p:sp>
      <p:sp>
        <p:nvSpPr>
          <p:cNvPr id="29" name="Off-page Connector 28">
            <a:extLst>
              <a:ext uri="{FF2B5EF4-FFF2-40B4-BE49-F238E27FC236}">
                <a16:creationId xmlns:a16="http://schemas.microsoft.com/office/drawing/2014/main" id="{BAF2F799-74A1-306A-E5BD-E3277C7E11D6}"/>
              </a:ext>
            </a:extLst>
          </p:cNvPr>
          <p:cNvSpPr/>
          <p:nvPr/>
        </p:nvSpPr>
        <p:spPr>
          <a:xfrm>
            <a:off x="2966242" y="4914900"/>
            <a:ext cx="12577293" cy="1385457"/>
          </a:xfrm>
          <a:prstGeom prst="flowChartOffpage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Descriptive analysis: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Stratified based on follow up status</a:t>
            </a:r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AE05C631-F528-E0A9-CB9C-E3A89D5F1BAB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32" name="Off-page Connector 31">
            <a:extLst>
              <a:ext uri="{FF2B5EF4-FFF2-40B4-BE49-F238E27FC236}">
                <a16:creationId xmlns:a16="http://schemas.microsoft.com/office/drawing/2014/main" id="{245E574C-A32E-A29B-D998-CA4C7D1117B0}"/>
              </a:ext>
            </a:extLst>
          </p:cNvPr>
          <p:cNvSpPr/>
          <p:nvPr/>
        </p:nvSpPr>
        <p:spPr>
          <a:xfrm>
            <a:off x="2966242" y="8147381"/>
            <a:ext cx="12577293" cy="1385455"/>
          </a:xfrm>
          <a:prstGeom prst="flowChartOffpage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Comparative Cox analysis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Evaluation of the model </a:t>
            </a:r>
            <a:r>
              <a:rPr lang="en-US" sz="2600" dirty="0" err="1">
                <a:solidFill>
                  <a:schemeClr val="bg1"/>
                </a:solidFill>
                <a:latin typeface="Bahnschrift" panose="020B0502040204020203" pitchFamily="34" charset="0"/>
              </a:rPr>
              <a:t>performnace</a:t>
            </a:r>
            <a:endParaRPr lang="en-US" sz="26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2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7" name="Off-page Connector 36">
            <a:extLst>
              <a:ext uri="{FF2B5EF4-FFF2-40B4-BE49-F238E27FC236}">
                <a16:creationId xmlns:a16="http://schemas.microsoft.com/office/drawing/2014/main" id="{D61F6484-94C2-4D60-C40C-826C2CCC8640}"/>
              </a:ext>
            </a:extLst>
          </p:cNvPr>
          <p:cNvSpPr/>
          <p:nvPr/>
        </p:nvSpPr>
        <p:spPr>
          <a:xfrm>
            <a:off x="2966242" y="6531141"/>
            <a:ext cx="12577293" cy="1385456"/>
          </a:xfrm>
          <a:prstGeom prst="flowChartOffpage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Determine 3-months, 1-year and 3 years survival rate</a:t>
            </a:r>
          </a:p>
          <a:p>
            <a:pPr algn="ctr"/>
            <a:endParaRPr lang="en-US" sz="2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A2B98DCE-D84D-56AE-E34A-53E7749F51F4}"/>
              </a:ext>
            </a:extLst>
          </p:cNvPr>
          <p:cNvSpPr/>
          <p:nvPr/>
        </p:nvSpPr>
        <p:spPr>
          <a:xfrm rot="10800000">
            <a:off x="15773400" y="5448300"/>
            <a:ext cx="596070" cy="3200400"/>
          </a:xfrm>
          <a:prstGeom prst="leftBracket">
            <a:avLst/>
          </a:prstGeom>
          <a:noFill/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22">
            <a:extLst>
              <a:ext uri="{FF2B5EF4-FFF2-40B4-BE49-F238E27FC236}">
                <a16:creationId xmlns:a16="http://schemas.microsoft.com/office/drawing/2014/main" id="{3AA6D360-DBC4-D424-C676-40DCBF626DE9}"/>
              </a:ext>
            </a:extLst>
          </p:cNvPr>
          <p:cNvSpPr/>
          <p:nvPr/>
        </p:nvSpPr>
        <p:spPr>
          <a:xfrm>
            <a:off x="16615892" y="6394706"/>
            <a:ext cx="1824508" cy="1339594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568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5993" y="1381337"/>
            <a:ext cx="8751261" cy="1496539"/>
            <a:chOff x="0" y="0"/>
            <a:chExt cx="2524013" cy="4316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13" cy="431627"/>
            </a:xfrm>
            <a:custGeom>
              <a:avLst/>
              <a:gdLst/>
              <a:ahLst/>
              <a:cxnLst/>
              <a:rect l="l" t="t" r="r" b="b"/>
              <a:pathLst>
                <a:path w="2524013" h="431627">
                  <a:moveTo>
                    <a:pt x="4423" y="0"/>
                  </a:moveTo>
                  <a:lnTo>
                    <a:pt x="2519590" y="0"/>
                  </a:lnTo>
                  <a:cubicBezTo>
                    <a:pt x="2520763" y="0"/>
                    <a:pt x="2521888" y="466"/>
                    <a:pt x="2522718" y="1296"/>
                  </a:cubicBezTo>
                  <a:cubicBezTo>
                    <a:pt x="2523547" y="2125"/>
                    <a:pt x="2524013" y="3250"/>
                    <a:pt x="2524013" y="4423"/>
                  </a:cubicBezTo>
                  <a:lnTo>
                    <a:pt x="2524013" y="427204"/>
                  </a:lnTo>
                  <a:cubicBezTo>
                    <a:pt x="2524013" y="428377"/>
                    <a:pt x="2523547" y="429502"/>
                    <a:pt x="2522718" y="430332"/>
                  </a:cubicBezTo>
                  <a:cubicBezTo>
                    <a:pt x="2521888" y="431161"/>
                    <a:pt x="2520763" y="431627"/>
                    <a:pt x="2519590" y="431627"/>
                  </a:cubicBezTo>
                  <a:lnTo>
                    <a:pt x="4423" y="431627"/>
                  </a:lnTo>
                  <a:cubicBezTo>
                    <a:pt x="3250" y="431627"/>
                    <a:pt x="2125" y="431161"/>
                    <a:pt x="1296" y="430332"/>
                  </a:cubicBezTo>
                  <a:cubicBezTo>
                    <a:pt x="466" y="429502"/>
                    <a:pt x="0" y="428377"/>
                    <a:pt x="0" y="427204"/>
                  </a:cubicBezTo>
                  <a:lnTo>
                    <a:pt x="0" y="4423"/>
                  </a:lnTo>
                  <a:cubicBezTo>
                    <a:pt x="0" y="3250"/>
                    <a:pt x="466" y="2125"/>
                    <a:pt x="1296" y="1296"/>
                  </a:cubicBezTo>
                  <a:cubicBezTo>
                    <a:pt x="2125" y="466"/>
                    <a:pt x="3250" y="0"/>
                    <a:pt x="4423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8925021" cy="1612379"/>
            <a:chOff x="0" y="0"/>
            <a:chExt cx="2574128" cy="4650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4128" cy="465038"/>
            </a:xfrm>
            <a:custGeom>
              <a:avLst/>
              <a:gdLst/>
              <a:ahLst/>
              <a:cxnLst/>
              <a:rect l="l" t="t" r="r" b="b"/>
              <a:pathLst>
                <a:path w="2574128" h="465038">
                  <a:moveTo>
                    <a:pt x="4337" y="0"/>
                  </a:moveTo>
                  <a:lnTo>
                    <a:pt x="2569791" y="0"/>
                  </a:lnTo>
                  <a:cubicBezTo>
                    <a:pt x="2572187" y="0"/>
                    <a:pt x="2574128" y="1942"/>
                    <a:pt x="2574128" y="4337"/>
                  </a:cubicBezTo>
                  <a:lnTo>
                    <a:pt x="2574128" y="460700"/>
                  </a:lnTo>
                  <a:cubicBezTo>
                    <a:pt x="2574128" y="463096"/>
                    <a:pt x="2572187" y="465038"/>
                    <a:pt x="2569791" y="465038"/>
                  </a:cubicBezTo>
                  <a:lnTo>
                    <a:pt x="4337" y="465038"/>
                  </a:lnTo>
                  <a:cubicBezTo>
                    <a:pt x="1942" y="465038"/>
                    <a:pt x="0" y="463096"/>
                    <a:pt x="0" y="460700"/>
                  </a:cubicBezTo>
                  <a:lnTo>
                    <a:pt x="0" y="4337"/>
                  </a:lnTo>
                  <a:cubicBezTo>
                    <a:pt x="0" y="1942"/>
                    <a:pt x="1942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7916" y="3560932"/>
            <a:ext cx="16481384" cy="5563266"/>
            <a:chOff x="0" y="0"/>
            <a:chExt cx="4753513" cy="1643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53513" cy="1643218"/>
            </a:xfrm>
            <a:custGeom>
              <a:avLst/>
              <a:gdLst/>
              <a:ahLst/>
              <a:cxnLst/>
              <a:rect l="l" t="t" r="r" b="b"/>
              <a:pathLst>
                <a:path w="4753513" h="1643218">
                  <a:moveTo>
                    <a:pt x="2349" y="0"/>
                  </a:moveTo>
                  <a:lnTo>
                    <a:pt x="4751164" y="0"/>
                  </a:lnTo>
                  <a:cubicBezTo>
                    <a:pt x="4752461" y="0"/>
                    <a:pt x="4753513" y="1052"/>
                    <a:pt x="4753513" y="2349"/>
                  </a:cubicBezTo>
                  <a:lnTo>
                    <a:pt x="4753513" y="1640869"/>
                  </a:lnTo>
                  <a:cubicBezTo>
                    <a:pt x="4753513" y="1642167"/>
                    <a:pt x="4752461" y="1643218"/>
                    <a:pt x="4751164" y="1643218"/>
                  </a:cubicBezTo>
                  <a:lnTo>
                    <a:pt x="2349" y="1643218"/>
                  </a:lnTo>
                  <a:cubicBezTo>
                    <a:pt x="1052" y="1643218"/>
                    <a:pt x="0" y="1642167"/>
                    <a:pt x="0" y="1640869"/>
                  </a:cubicBezTo>
                  <a:lnTo>
                    <a:pt x="0" y="2349"/>
                  </a:lnTo>
                  <a:cubicBezTo>
                    <a:pt x="0" y="1052"/>
                    <a:pt x="1052" y="0"/>
                    <a:pt x="2349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7724" y="3336853"/>
            <a:ext cx="16453609" cy="5568810"/>
            <a:chOff x="0" y="0"/>
            <a:chExt cx="4745502" cy="1643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45502" cy="1643218"/>
            </a:xfrm>
            <a:custGeom>
              <a:avLst/>
              <a:gdLst/>
              <a:ahLst/>
              <a:cxnLst/>
              <a:rect l="l" t="t" r="r" b="b"/>
              <a:pathLst>
                <a:path w="4745502" h="1643218">
                  <a:moveTo>
                    <a:pt x="2353" y="0"/>
                  </a:moveTo>
                  <a:lnTo>
                    <a:pt x="4743149" y="0"/>
                  </a:lnTo>
                  <a:cubicBezTo>
                    <a:pt x="4743773" y="0"/>
                    <a:pt x="4744372" y="248"/>
                    <a:pt x="4744813" y="689"/>
                  </a:cubicBezTo>
                  <a:cubicBezTo>
                    <a:pt x="4745254" y="1130"/>
                    <a:pt x="4745502" y="1729"/>
                    <a:pt x="4745502" y="2353"/>
                  </a:cubicBezTo>
                  <a:lnTo>
                    <a:pt x="4745502" y="1640866"/>
                  </a:lnTo>
                  <a:cubicBezTo>
                    <a:pt x="4745502" y="1641489"/>
                    <a:pt x="4745254" y="1642088"/>
                    <a:pt x="4744813" y="1642529"/>
                  </a:cubicBezTo>
                  <a:cubicBezTo>
                    <a:pt x="4744372" y="1642970"/>
                    <a:pt x="4743773" y="1643218"/>
                    <a:pt x="4743149" y="1643218"/>
                  </a:cubicBezTo>
                  <a:lnTo>
                    <a:pt x="2353" y="1643218"/>
                  </a:lnTo>
                  <a:cubicBezTo>
                    <a:pt x="1053" y="1643218"/>
                    <a:pt x="0" y="1642165"/>
                    <a:pt x="0" y="1640866"/>
                  </a:cubicBezTo>
                  <a:lnTo>
                    <a:pt x="0" y="2353"/>
                  </a:lnTo>
                  <a:cubicBezTo>
                    <a:pt x="0" y="1729"/>
                    <a:pt x="248" y="1130"/>
                    <a:pt x="689" y="689"/>
                  </a:cubicBezTo>
                  <a:cubicBezTo>
                    <a:pt x="1130" y="248"/>
                    <a:pt x="1729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30604" y="1263143"/>
            <a:ext cx="732121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800" b="1" dirty="0">
                <a:solidFill>
                  <a:srgbClr val="242425"/>
                </a:solidFill>
                <a:latin typeface="Bahnschrift" panose="020B0502040204020203" pitchFamily="34" charset="0"/>
              </a:rPr>
              <a:t>Study design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829163" y="3093117"/>
            <a:ext cx="537626" cy="53762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6E6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37537" y="3093117"/>
            <a:ext cx="537626" cy="53762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8999B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246612" y="3093117"/>
            <a:ext cx="537626" cy="53762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666565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46">
            <a:extLst>
              <a:ext uri="{FF2B5EF4-FFF2-40B4-BE49-F238E27FC236}">
                <a16:creationId xmlns:a16="http://schemas.microsoft.com/office/drawing/2014/main" id="{3BFFBFEC-3E22-2B78-788B-469A03540C30}"/>
              </a:ext>
            </a:extLst>
          </p:cNvPr>
          <p:cNvSpPr txBox="1"/>
          <p:nvPr/>
        </p:nvSpPr>
        <p:spPr>
          <a:xfrm>
            <a:off x="1266667" y="3981759"/>
            <a:ext cx="14963933" cy="3872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5"/>
                </a:solidFill>
                <a:latin typeface="Bahnschrift" panose="020B0502040204020203" pitchFamily="34" charset="0"/>
              </a:rPr>
              <a:t>Retrospective cohort study design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5"/>
                </a:solidFill>
                <a:latin typeface="Bahnschrift" panose="020B0502040204020203" pitchFamily="34" charset="0"/>
              </a:rPr>
              <a:t>Acute stroke patients diagnosed between January 1, 2016, and December 31, 2021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5"/>
                </a:solidFill>
                <a:latin typeface="Bahnschrift" panose="020B0502040204020203" pitchFamily="34" charset="0"/>
              </a:rPr>
              <a:t> Five hospitals in peninsular Malaysia: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42425"/>
                </a:solidFill>
                <a:latin typeface="Bahnschrift" panose="020B0502040204020203" pitchFamily="34" charset="0"/>
              </a:rPr>
              <a:t>Universiti</a:t>
            </a:r>
            <a:r>
              <a:rPr lang="en-US" sz="2000" dirty="0">
                <a:solidFill>
                  <a:srgbClr val="242425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solidFill>
                  <a:srgbClr val="242425"/>
                </a:solidFill>
                <a:latin typeface="Bahnschrift" panose="020B0502040204020203" pitchFamily="34" charset="0"/>
              </a:rPr>
              <a:t>Sains</a:t>
            </a:r>
            <a:r>
              <a:rPr lang="en-US" sz="2000" dirty="0">
                <a:solidFill>
                  <a:srgbClr val="242425"/>
                </a:solidFill>
                <a:latin typeface="Bahnschrift" panose="020B0502040204020203" pitchFamily="34" charset="0"/>
              </a:rPr>
              <a:t> Malaysia, Kelantan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5"/>
                </a:solidFill>
                <a:latin typeface="Bahnschrift" panose="020B0502040204020203" pitchFamily="34" charset="0"/>
              </a:rPr>
              <a:t>Hospital Raja Perempuan Zainab II, Kelantan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5"/>
                </a:solidFill>
                <a:latin typeface="Bahnschrift" panose="020B0502040204020203" pitchFamily="34" charset="0"/>
              </a:rPr>
              <a:t>Hospital </a:t>
            </a:r>
            <a:r>
              <a:rPr lang="en-US" sz="2000" dirty="0" err="1">
                <a:solidFill>
                  <a:srgbClr val="242425"/>
                </a:solidFill>
                <a:latin typeface="Bahnschrift" panose="020B0502040204020203" pitchFamily="34" charset="0"/>
              </a:rPr>
              <a:t>Sultanah</a:t>
            </a:r>
            <a:r>
              <a:rPr lang="en-US" sz="2000" dirty="0">
                <a:solidFill>
                  <a:srgbClr val="242425"/>
                </a:solidFill>
                <a:latin typeface="Bahnschrift" panose="020B0502040204020203" pitchFamily="34" charset="0"/>
              </a:rPr>
              <a:t> Nur </a:t>
            </a:r>
            <a:r>
              <a:rPr lang="en-US" sz="2000" dirty="0" err="1">
                <a:solidFill>
                  <a:srgbClr val="242425"/>
                </a:solidFill>
                <a:latin typeface="Bahnschrift" panose="020B0502040204020203" pitchFamily="34" charset="0"/>
              </a:rPr>
              <a:t>Zahirah</a:t>
            </a:r>
            <a:r>
              <a:rPr lang="en-US" sz="2000" dirty="0">
                <a:solidFill>
                  <a:srgbClr val="242425"/>
                </a:solidFill>
                <a:latin typeface="Bahnschrift" panose="020B0502040204020203" pitchFamily="34" charset="0"/>
              </a:rPr>
              <a:t>, Terengganu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5"/>
                </a:solidFill>
                <a:latin typeface="Bahnschrift" panose="020B0502040204020203" pitchFamily="34" charset="0"/>
              </a:rPr>
              <a:t>Hospital </a:t>
            </a:r>
            <a:r>
              <a:rPr lang="en-US" sz="2000" dirty="0" err="1">
                <a:solidFill>
                  <a:srgbClr val="242425"/>
                </a:solidFill>
                <a:latin typeface="Bahnschrift" panose="020B0502040204020203" pitchFamily="34" charset="0"/>
              </a:rPr>
              <a:t>Canselor</a:t>
            </a:r>
            <a:r>
              <a:rPr lang="en-US" sz="2000" dirty="0">
                <a:solidFill>
                  <a:srgbClr val="242425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solidFill>
                  <a:srgbClr val="242425"/>
                </a:solidFill>
                <a:latin typeface="Bahnschrift" panose="020B0502040204020203" pitchFamily="34" charset="0"/>
              </a:rPr>
              <a:t>Tuanku</a:t>
            </a:r>
            <a:r>
              <a:rPr lang="en-US" sz="2000" dirty="0">
                <a:solidFill>
                  <a:srgbClr val="242425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solidFill>
                  <a:srgbClr val="242425"/>
                </a:solidFill>
                <a:latin typeface="Bahnschrift" panose="020B0502040204020203" pitchFamily="34" charset="0"/>
              </a:rPr>
              <a:t>Muhriz</a:t>
            </a:r>
            <a:r>
              <a:rPr lang="en-US" sz="2000" dirty="0">
                <a:solidFill>
                  <a:srgbClr val="242425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solidFill>
                  <a:srgbClr val="242425"/>
                </a:solidFill>
                <a:latin typeface="Bahnschrift" panose="020B0502040204020203" pitchFamily="34" charset="0"/>
              </a:rPr>
              <a:t>Universiti</a:t>
            </a:r>
            <a:r>
              <a:rPr lang="en-US" sz="2000" dirty="0">
                <a:solidFill>
                  <a:srgbClr val="242425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solidFill>
                  <a:srgbClr val="242425"/>
                </a:solidFill>
                <a:latin typeface="Bahnschrift" panose="020B0502040204020203" pitchFamily="34" charset="0"/>
              </a:rPr>
              <a:t>Kebangsaan</a:t>
            </a:r>
            <a:r>
              <a:rPr lang="en-US" sz="2000" dirty="0">
                <a:solidFill>
                  <a:srgbClr val="242425"/>
                </a:solidFill>
                <a:latin typeface="Bahnschrift" panose="020B0502040204020203" pitchFamily="34" charset="0"/>
              </a:rPr>
              <a:t> Malaysia, Kuala Lumpur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5"/>
                </a:solidFill>
                <a:latin typeface="Bahnschrift" panose="020B0502040204020203" pitchFamily="34" charset="0"/>
              </a:rPr>
              <a:t>Hospital Seberang Jaya, Penang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5"/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4FDE57D5-FCC3-D750-9A8E-9A13F5F18ADA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199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5993" y="1381337"/>
            <a:ext cx="8751261" cy="1496539"/>
            <a:chOff x="0" y="0"/>
            <a:chExt cx="2524013" cy="4316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13" cy="431627"/>
            </a:xfrm>
            <a:custGeom>
              <a:avLst/>
              <a:gdLst/>
              <a:ahLst/>
              <a:cxnLst/>
              <a:rect l="l" t="t" r="r" b="b"/>
              <a:pathLst>
                <a:path w="2524013" h="431627">
                  <a:moveTo>
                    <a:pt x="4423" y="0"/>
                  </a:moveTo>
                  <a:lnTo>
                    <a:pt x="2519590" y="0"/>
                  </a:lnTo>
                  <a:cubicBezTo>
                    <a:pt x="2520763" y="0"/>
                    <a:pt x="2521888" y="466"/>
                    <a:pt x="2522718" y="1296"/>
                  </a:cubicBezTo>
                  <a:cubicBezTo>
                    <a:pt x="2523547" y="2125"/>
                    <a:pt x="2524013" y="3250"/>
                    <a:pt x="2524013" y="4423"/>
                  </a:cubicBezTo>
                  <a:lnTo>
                    <a:pt x="2524013" y="427204"/>
                  </a:lnTo>
                  <a:cubicBezTo>
                    <a:pt x="2524013" y="428377"/>
                    <a:pt x="2523547" y="429502"/>
                    <a:pt x="2522718" y="430332"/>
                  </a:cubicBezTo>
                  <a:cubicBezTo>
                    <a:pt x="2521888" y="431161"/>
                    <a:pt x="2520763" y="431627"/>
                    <a:pt x="2519590" y="431627"/>
                  </a:cubicBezTo>
                  <a:lnTo>
                    <a:pt x="4423" y="431627"/>
                  </a:lnTo>
                  <a:cubicBezTo>
                    <a:pt x="3250" y="431627"/>
                    <a:pt x="2125" y="431161"/>
                    <a:pt x="1296" y="430332"/>
                  </a:cubicBezTo>
                  <a:cubicBezTo>
                    <a:pt x="466" y="429502"/>
                    <a:pt x="0" y="428377"/>
                    <a:pt x="0" y="427204"/>
                  </a:cubicBezTo>
                  <a:lnTo>
                    <a:pt x="0" y="4423"/>
                  </a:lnTo>
                  <a:cubicBezTo>
                    <a:pt x="0" y="3250"/>
                    <a:pt x="466" y="2125"/>
                    <a:pt x="1296" y="1296"/>
                  </a:cubicBezTo>
                  <a:cubicBezTo>
                    <a:pt x="2125" y="466"/>
                    <a:pt x="3250" y="0"/>
                    <a:pt x="4423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8925021" cy="1612379"/>
            <a:chOff x="0" y="0"/>
            <a:chExt cx="2574128" cy="4650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4128" cy="465038"/>
            </a:xfrm>
            <a:custGeom>
              <a:avLst/>
              <a:gdLst/>
              <a:ahLst/>
              <a:cxnLst/>
              <a:rect l="l" t="t" r="r" b="b"/>
              <a:pathLst>
                <a:path w="2574128" h="465038">
                  <a:moveTo>
                    <a:pt x="4337" y="0"/>
                  </a:moveTo>
                  <a:lnTo>
                    <a:pt x="2569791" y="0"/>
                  </a:lnTo>
                  <a:cubicBezTo>
                    <a:pt x="2572187" y="0"/>
                    <a:pt x="2574128" y="1942"/>
                    <a:pt x="2574128" y="4337"/>
                  </a:cubicBezTo>
                  <a:lnTo>
                    <a:pt x="2574128" y="460700"/>
                  </a:lnTo>
                  <a:cubicBezTo>
                    <a:pt x="2574128" y="463096"/>
                    <a:pt x="2572187" y="465038"/>
                    <a:pt x="2569791" y="465038"/>
                  </a:cubicBezTo>
                  <a:lnTo>
                    <a:pt x="4337" y="465038"/>
                  </a:lnTo>
                  <a:cubicBezTo>
                    <a:pt x="1942" y="465038"/>
                    <a:pt x="0" y="463096"/>
                    <a:pt x="0" y="460700"/>
                  </a:cubicBezTo>
                  <a:lnTo>
                    <a:pt x="0" y="4337"/>
                  </a:lnTo>
                  <a:cubicBezTo>
                    <a:pt x="0" y="1942"/>
                    <a:pt x="1942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7916" y="3560932"/>
            <a:ext cx="16481384" cy="5563266"/>
            <a:chOff x="0" y="0"/>
            <a:chExt cx="4753513" cy="1643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53513" cy="1643218"/>
            </a:xfrm>
            <a:custGeom>
              <a:avLst/>
              <a:gdLst/>
              <a:ahLst/>
              <a:cxnLst/>
              <a:rect l="l" t="t" r="r" b="b"/>
              <a:pathLst>
                <a:path w="4753513" h="1643218">
                  <a:moveTo>
                    <a:pt x="2349" y="0"/>
                  </a:moveTo>
                  <a:lnTo>
                    <a:pt x="4751164" y="0"/>
                  </a:lnTo>
                  <a:cubicBezTo>
                    <a:pt x="4752461" y="0"/>
                    <a:pt x="4753513" y="1052"/>
                    <a:pt x="4753513" y="2349"/>
                  </a:cubicBezTo>
                  <a:lnTo>
                    <a:pt x="4753513" y="1640869"/>
                  </a:lnTo>
                  <a:cubicBezTo>
                    <a:pt x="4753513" y="1642167"/>
                    <a:pt x="4752461" y="1643218"/>
                    <a:pt x="4751164" y="1643218"/>
                  </a:cubicBezTo>
                  <a:lnTo>
                    <a:pt x="2349" y="1643218"/>
                  </a:lnTo>
                  <a:cubicBezTo>
                    <a:pt x="1052" y="1643218"/>
                    <a:pt x="0" y="1642167"/>
                    <a:pt x="0" y="1640869"/>
                  </a:cubicBezTo>
                  <a:lnTo>
                    <a:pt x="0" y="2349"/>
                  </a:lnTo>
                  <a:cubicBezTo>
                    <a:pt x="0" y="1052"/>
                    <a:pt x="1052" y="0"/>
                    <a:pt x="2349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7724" y="3336853"/>
            <a:ext cx="16453609" cy="5568810"/>
            <a:chOff x="0" y="0"/>
            <a:chExt cx="4745502" cy="1643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45502" cy="1643218"/>
            </a:xfrm>
            <a:custGeom>
              <a:avLst/>
              <a:gdLst/>
              <a:ahLst/>
              <a:cxnLst/>
              <a:rect l="l" t="t" r="r" b="b"/>
              <a:pathLst>
                <a:path w="4745502" h="1643218">
                  <a:moveTo>
                    <a:pt x="2353" y="0"/>
                  </a:moveTo>
                  <a:lnTo>
                    <a:pt x="4743149" y="0"/>
                  </a:lnTo>
                  <a:cubicBezTo>
                    <a:pt x="4743773" y="0"/>
                    <a:pt x="4744372" y="248"/>
                    <a:pt x="4744813" y="689"/>
                  </a:cubicBezTo>
                  <a:cubicBezTo>
                    <a:pt x="4745254" y="1130"/>
                    <a:pt x="4745502" y="1729"/>
                    <a:pt x="4745502" y="2353"/>
                  </a:cubicBezTo>
                  <a:lnTo>
                    <a:pt x="4745502" y="1640866"/>
                  </a:lnTo>
                  <a:cubicBezTo>
                    <a:pt x="4745502" y="1641489"/>
                    <a:pt x="4745254" y="1642088"/>
                    <a:pt x="4744813" y="1642529"/>
                  </a:cubicBezTo>
                  <a:cubicBezTo>
                    <a:pt x="4744372" y="1642970"/>
                    <a:pt x="4743773" y="1643218"/>
                    <a:pt x="4743149" y="1643218"/>
                  </a:cubicBezTo>
                  <a:lnTo>
                    <a:pt x="2353" y="1643218"/>
                  </a:lnTo>
                  <a:cubicBezTo>
                    <a:pt x="1053" y="1643218"/>
                    <a:pt x="0" y="1642165"/>
                    <a:pt x="0" y="1640866"/>
                  </a:cubicBezTo>
                  <a:lnTo>
                    <a:pt x="0" y="2353"/>
                  </a:lnTo>
                  <a:cubicBezTo>
                    <a:pt x="0" y="1729"/>
                    <a:pt x="248" y="1130"/>
                    <a:pt x="689" y="689"/>
                  </a:cubicBezTo>
                  <a:cubicBezTo>
                    <a:pt x="1130" y="248"/>
                    <a:pt x="1729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30604" y="1263143"/>
            <a:ext cx="732121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800" b="1" dirty="0">
                <a:solidFill>
                  <a:srgbClr val="242425"/>
                </a:solidFill>
                <a:latin typeface="Bahnschrift" panose="020B0502040204020203" pitchFamily="34" charset="0"/>
              </a:rPr>
              <a:t>Statistical analysis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829163" y="3093117"/>
            <a:ext cx="537626" cy="53762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6E6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37537" y="3093117"/>
            <a:ext cx="537626" cy="53762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8999B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246612" y="3093117"/>
            <a:ext cx="537626" cy="53762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666565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46">
            <a:extLst>
              <a:ext uri="{FF2B5EF4-FFF2-40B4-BE49-F238E27FC236}">
                <a16:creationId xmlns:a16="http://schemas.microsoft.com/office/drawing/2014/main" id="{3BFFBFEC-3E22-2B78-788B-469A03540C30}"/>
              </a:ext>
            </a:extLst>
          </p:cNvPr>
          <p:cNvSpPr txBox="1"/>
          <p:nvPr/>
        </p:nvSpPr>
        <p:spPr>
          <a:xfrm>
            <a:off x="1266667" y="3981759"/>
            <a:ext cx="14963933" cy="49428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5"/>
                </a:solidFill>
                <a:latin typeface="Bahnschrift" panose="020B0502040204020203" pitchFamily="34" charset="0"/>
              </a:rPr>
              <a:t>Data Pre-processing</a:t>
            </a:r>
          </a:p>
          <a:p>
            <a:pPr marL="800100" lvl="1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5"/>
                </a:solidFill>
                <a:latin typeface="Bahnschrift" panose="020B0502040204020203" pitchFamily="34" charset="0"/>
              </a:rPr>
              <a:t>Data quality and consistency</a:t>
            </a:r>
          </a:p>
          <a:p>
            <a:pPr marL="800100" lvl="1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5"/>
                </a:solidFill>
                <a:latin typeface="Bahnschrift" panose="020B0502040204020203" pitchFamily="34" charset="0"/>
              </a:rPr>
              <a:t>Handling missing value using multiple imputation by chained equation (MICE)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5"/>
                </a:solidFill>
                <a:latin typeface="Bahnschrift" panose="020B0502040204020203" pitchFamily="34" charset="0"/>
              </a:rPr>
              <a:t>Descriptive analysis-Demo in R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5"/>
                </a:solidFill>
                <a:latin typeface="Bahnschrift" panose="020B0502040204020203" pitchFamily="34" charset="0"/>
              </a:rPr>
              <a:t>Non-parametric survival analysis (Kaplan-Meier)- Demo in R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5"/>
                </a:solidFill>
                <a:latin typeface="Bahnschrift" panose="020B0502040204020203" pitchFamily="34" charset="0"/>
              </a:rPr>
              <a:t>Comparative analysis using semi-parametric survival analysis (Cox proportional hazard regression)- Demo in R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5"/>
                </a:solidFill>
                <a:latin typeface="Bahnschrift" panose="020B0502040204020203" pitchFamily="34" charset="0"/>
              </a:rPr>
              <a:t>Performance evaluation- Demo in R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5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5"/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4FDE57D5-FCC3-D750-9A8E-9A13F5F18ADA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160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5993" y="1381337"/>
            <a:ext cx="8751261" cy="1496539"/>
            <a:chOff x="0" y="0"/>
            <a:chExt cx="2524013" cy="4316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13" cy="431627"/>
            </a:xfrm>
            <a:custGeom>
              <a:avLst/>
              <a:gdLst/>
              <a:ahLst/>
              <a:cxnLst/>
              <a:rect l="l" t="t" r="r" b="b"/>
              <a:pathLst>
                <a:path w="2524013" h="431627">
                  <a:moveTo>
                    <a:pt x="4423" y="0"/>
                  </a:moveTo>
                  <a:lnTo>
                    <a:pt x="2519590" y="0"/>
                  </a:lnTo>
                  <a:cubicBezTo>
                    <a:pt x="2520763" y="0"/>
                    <a:pt x="2521888" y="466"/>
                    <a:pt x="2522718" y="1296"/>
                  </a:cubicBezTo>
                  <a:cubicBezTo>
                    <a:pt x="2523547" y="2125"/>
                    <a:pt x="2524013" y="3250"/>
                    <a:pt x="2524013" y="4423"/>
                  </a:cubicBezTo>
                  <a:lnTo>
                    <a:pt x="2524013" y="427204"/>
                  </a:lnTo>
                  <a:cubicBezTo>
                    <a:pt x="2524013" y="428377"/>
                    <a:pt x="2523547" y="429502"/>
                    <a:pt x="2522718" y="430332"/>
                  </a:cubicBezTo>
                  <a:cubicBezTo>
                    <a:pt x="2521888" y="431161"/>
                    <a:pt x="2520763" y="431627"/>
                    <a:pt x="2519590" y="431627"/>
                  </a:cubicBezTo>
                  <a:lnTo>
                    <a:pt x="4423" y="431627"/>
                  </a:lnTo>
                  <a:cubicBezTo>
                    <a:pt x="3250" y="431627"/>
                    <a:pt x="2125" y="431161"/>
                    <a:pt x="1296" y="430332"/>
                  </a:cubicBezTo>
                  <a:cubicBezTo>
                    <a:pt x="466" y="429502"/>
                    <a:pt x="0" y="428377"/>
                    <a:pt x="0" y="427204"/>
                  </a:cubicBezTo>
                  <a:lnTo>
                    <a:pt x="0" y="4423"/>
                  </a:lnTo>
                  <a:cubicBezTo>
                    <a:pt x="0" y="3250"/>
                    <a:pt x="466" y="2125"/>
                    <a:pt x="1296" y="1296"/>
                  </a:cubicBezTo>
                  <a:cubicBezTo>
                    <a:pt x="2125" y="466"/>
                    <a:pt x="3250" y="0"/>
                    <a:pt x="4423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8925021" cy="1612379"/>
            <a:chOff x="0" y="0"/>
            <a:chExt cx="2574128" cy="4650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4128" cy="465038"/>
            </a:xfrm>
            <a:custGeom>
              <a:avLst/>
              <a:gdLst/>
              <a:ahLst/>
              <a:cxnLst/>
              <a:rect l="l" t="t" r="r" b="b"/>
              <a:pathLst>
                <a:path w="2574128" h="465038">
                  <a:moveTo>
                    <a:pt x="4337" y="0"/>
                  </a:moveTo>
                  <a:lnTo>
                    <a:pt x="2569791" y="0"/>
                  </a:lnTo>
                  <a:cubicBezTo>
                    <a:pt x="2572187" y="0"/>
                    <a:pt x="2574128" y="1942"/>
                    <a:pt x="2574128" y="4337"/>
                  </a:cubicBezTo>
                  <a:lnTo>
                    <a:pt x="2574128" y="460700"/>
                  </a:lnTo>
                  <a:cubicBezTo>
                    <a:pt x="2574128" y="463096"/>
                    <a:pt x="2572187" y="465038"/>
                    <a:pt x="2569791" y="465038"/>
                  </a:cubicBezTo>
                  <a:lnTo>
                    <a:pt x="4337" y="465038"/>
                  </a:lnTo>
                  <a:cubicBezTo>
                    <a:pt x="1942" y="465038"/>
                    <a:pt x="0" y="463096"/>
                    <a:pt x="0" y="460700"/>
                  </a:cubicBezTo>
                  <a:lnTo>
                    <a:pt x="0" y="4337"/>
                  </a:lnTo>
                  <a:cubicBezTo>
                    <a:pt x="0" y="1942"/>
                    <a:pt x="1942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7916" y="3560932"/>
            <a:ext cx="16481384" cy="5563266"/>
            <a:chOff x="0" y="0"/>
            <a:chExt cx="4753513" cy="1643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53513" cy="1643218"/>
            </a:xfrm>
            <a:custGeom>
              <a:avLst/>
              <a:gdLst/>
              <a:ahLst/>
              <a:cxnLst/>
              <a:rect l="l" t="t" r="r" b="b"/>
              <a:pathLst>
                <a:path w="4753513" h="1643218">
                  <a:moveTo>
                    <a:pt x="2349" y="0"/>
                  </a:moveTo>
                  <a:lnTo>
                    <a:pt x="4751164" y="0"/>
                  </a:lnTo>
                  <a:cubicBezTo>
                    <a:pt x="4752461" y="0"/>
                    <a:pt x="4753513" y="1052"/>
                    <a:pt x="4753513" y="2349"/>
                  </a:cubicBezTo>
                  <a:lnTo>
                    <a:pt x="4753513" y="1640869"/>
                  </a:lnTo>
                  <a:cubicBezTo>
                    <a:pt x="4753513" y="1642167"/>
                    <a:pt x="4752461" y="1643218"/>
                    <a:pt x="4751164" y="1643218"/>
                  </a:cubicBezTo>
                  <a:lnTo>
                    <a:pt x="2349" y="1643218"/>
                  </a:lnTo>
                  <a:cubicBezTo>
                    <a:pt x="1052" y="1643218"/>
                    <a:pt x="0" y="1642167"/>
                    <a:pt x="0" y="1640869"/>
                  </a:cubicBezTo>
                  <a:lnTo>
                    <a:pt x="0" y="2349"/>
                  </a:lnTo>
                  <a:cubicBezTo>
                    <a:pt x="0" y="1052"/>
                    <a:pt x="1052" y="0"/>
                    <a:pt x="2349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7724" y="3336853"/>
            <a:ext cx="16453609" cy="5568810"/>
            <a:chOff x="0" y="0"/>
            <a:chExt cx="4745502" cy="1643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45502" cy="1643218"/>
            </a:xfrm>
            <a:custGeom>
              <a:avLst/>
              <a:gdLst/>
              <a:ahLst/>
              <a:cxnLst/>
              <a:rect l="l" t="t" r="r" b="b"/>
              <a:pathLst>
                <a:path w="4745502" h="1643218">
                  <a:moveTo>
                    <a:pt x="2353" y="0"/>
                  </a:moveTo>
                  <a:lnTo>
                    <a:pt x="4743149" y="0"/>
                  </a:lnTo>
                  <a:cubicBezTo>
                    <a:pt x="4743773" y="0"/>
                    <a:pt x="4744372" y="248"/>
                    <a:pt x="4744813" y="689"/>
                  </a:cubicBezTo>
                  <a:cubicBezTo>
                    <a:pt x="4745254" y="1130"/>
                    <a:pt x="4745502" y="1729"/>
                    <a:pt x="4745502" y="2353"/>
                  </a:cubicBezTo>
                  <a:lnTo>
                    <a:pt x="4745502" y="1640866"/>
                  </a:lnTo>
                  <a:cubicBezTo>
                    <a:pt x="4745502" y="1641489"/>
                    <a:pt x="4745254" y="1642088"/>
                    <a:pt x="4744813" y="1642529"/>
                  </a:cubicBezTo>
                  <a:cubicBezTo>
                    <a:pt x="4744372" y="1642970"/>
                    <a:pt x="4743773" y="1643218"/>
                    <a:pt x="4743149" y="1643218"/>
                  </a:cubicBezTo>
                  <a:lnTo>
                    <a:pt x="2353" y="1643218"/>
                  </a:lnTo>
                  <a:cubicBezTo>
                    <a:pt x="1053" y="1643218"/>
                    <a:pt x="0" y="1642165"/>
                    <a:pt x="0" y="1640866"/>
                  </a:cubicBezTo>
                  <a:lnTo>
                    <a:pt x="0" y="2353"/>
                  </a:lnTo>
                  <a:cubicBezTo>
                    <a:pt x="0" y="1729"/>
                    <a:pt x="248" y="1130"/>
                    <a:pt x="689" y="689"/>
                  </a:cubicBezTo>
                  <a:cubicBezTo>
                    <a:pt x="1130" y="248"/>
                    <a:pt x="1729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30604" y="1263143"/>
            <a:ext cx="732121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800" b="1" dirty="0">
                <a:solidFill>
                  <a:srgbClr val="242425"/>
                </a:solidFill>
                <a:latin typeface="Bahnschrift" panose="020B0502040204020203" pitchFamily="34" charset="0"/>
              </a:rPr>
              <a:t>Discussion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829163" y="3093117"/>
            <a:ext cx="537626" cy="53762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6E6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37537" y="3093117"/>
            <a:ext cx="537626" cy="53762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8999B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246612" y="3093117"/>
            <a:ext cx="537626" cy="53762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666565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46">
            <a:extLst>
              <a:ext uri="{FF2B5EF4-FFF2-40B4-BE49-F238E27FC236}">
                <a16:creationId xmlns:a16="http://schemas.microsoft.com/office/drawing/2014/main" id="{3BFFBFEC-3E22-2B78-788B-469A03540C30}"/>
              </a:ext>
            </a:extLst>
          </p:cNvPr>
          <p:cNvSpPr txBox="1"/>
          <p:nvPr/>
        </p:nvSpPr>
        <p:spPr>
          <a:xfrm>
            <a:off x="1266667" y="3981759"/>
            <a:ext cx="14963933" cy="2814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Notably, our findings revealed that the mean age of stroke onset among study participants fell within the older age group. 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Stroke incidence was notably higher among males and individuals of Malay ethnicity. 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Ischemic stroke emerged as the predominant subtype, with only a small proportion of patients receiving intravascular interventions. 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42425"/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4FDE57D5-FCC3-D750-9A8E-9A13F5F18ADA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604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5993" y="1381337"/>
            <a:ext cx="8751261" cy="1496539"/>
            <a:chOff x="0" y="0"/>
            <a:chExt cx="2524013" cy="4316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13" cy="431627"/>
            </a:xfrm>
            <a:custGeom>
              <a:avLst/>
              <a:gdLst/>
              <a:ahLst/>
              <a:cxnLst/>
              <a:rect l="l" t="t" r="r" b="b"/>
              <a:pathLst>
                <a:path w="2524013" h="431627">
                  <a:moveTo>
                    <a:pt x="4423" y="0"/>
                  </a:moveTo>
                  <a:lnTo>
                    <a:pt x="2519590" y="0"/>
                  </a:lnTo>
                  <a:cubicBezTo>
                    <a:pt x="2520763" y="0"/>
                    <a:pt x="2521888" y="466"/>
                    <a:pt x="2522718" y="1296"/>
                  </a:cubicBezTo>
                  <a:cubicBezTo>
                    <a:pt x="2523547" y="2125"/>
                    <a:pt x="2524013" y="3250"/>
                    <a:pt x="2524013" y="4423"/>
                  </a:cubicBezTo>
                  <a:lnTo>
                    <a:pt x="2524013" y="427204"/>
                  </a:lnTo>
                  <a:cubicBezTo>
                    <a:pt x="2524013" y="428377"/>
                    <a:pt x="2523547" y="429502"/>
                    <a:pt x="2522718" y="430332"/>
                  </a:cubicBezTo>
                  <a:cubicBezTo>
                    <a:pt x="2521888" y="431161"/>
                    <a:pt x="2520763" y="431627"/>
                    <a:pt x="2519590" y="431627"/>
                  </a:cubicBezTo>
                  <a:lnTo>
                    <a:pt x="4423" y="431627"/>
                  </a:lnTo>
                  <a:cubicBezTo>
                    <a:pt x="3250" y="431627"/>
                    <a:pt x="2125" y="431161"/>
                    <a:pt x="1296" y="430332"/>
                  </a:cubicBezTo>
                  <a:cubicBezTo>
                    <a:pt x="466" y="429502"/>
                    <a:pt x="0" y="428377"/>
                    <a:pt x="0" y="427204"/>
                  </a:cubicBezTo>
                  <a:lnTo>
                    <a:pt x="0" y="4423"/>
                  </a:lnTo>
                  <a:cubicBezTo>
                    <a:pt x="0" y="3250"/>
                    <a:pt x="466" y="2125"/>
                    <a:pt x="1296" y="1296"/>
                  </a:cubicBezTo>
                  <a:cubicBezTo>
                    <a:pt x="2125" y="466"/>
                    <a:pt x="3250" y="0"/>
                    <a:pt x="4423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8925021" cy="1612379"/>
            <a:chOff x="0" y="0"/>
            <a:chExt cx="2574128" cy="4650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4128" cy="465038"/>
            </a:xfrm>
            <a:custGeom>
              <a:avLst/>
              <a:gdLst/>
              <a:ahLst/>
              <a:cxnLst/>
              <a:rect l="l" t="t" r="r" b="b"/>
              <a:pathLst>
                <a:path w="2574128" h="465038">
                  <a:moveTo>
                    <a:pt x="4337" y="0"/>
                  </a:moveTo>
                  <a:lnTo>
                    <a:pt x="2569791" y="0"/>
                  </a:lnTo>
                  <a:cubicBezTo>
                    <a:pt x="2572187" y="0"/>
                    <a:pt x="2574128" y="1942"/>
                    <a:pt x="2574128" y="4337"/>
                  </a:cubicBezTo>
                  <a:lnTo>
                    <a:pt x="2574128" y="460700"/>
                  </a:lnTo>
                  <a:cubicBezTo>
                    <a:pt x="2574128" y="463096"/>
                    <a:pt x="2572187" y="465038"/>
                    <a:pt x="2569791" y="465038"/>
                  </a:cubicBezTo>
                  <a:lnTo>
                    <a:pt x="4337" y="465038"/>
                  </a:lnTo>
                  <a:cubicBezTo>
                    <a:pt x="1942" y="465038"/>
                    <a:pt x="0" y="463096"/>
                    <a:pt x="0" y="460700"/>
                  </a:cubicBezTo>
                  <a:lnTo>
                    <a:pt x="0" y="4337"/>
                  </a:lnTo>
                  <a:cubicBezTo>
                    <a:pt x="0" y="1942"/>
                    <a:pt x="1942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7916" y="3560932"/>
            <a:ext cx="16481384" cy="5563266"/>
            <a:chOff x="0" y="0"/>
            <a:chExt cx="4753513" cy="1643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53513" cy="1643218"/>
            </a:xfrm>
            <a:custGeom>
              <a:avLst/>
              <a:gdLst/>
              <a:ahLst/>
              <a:cxnLst/>
              <a:rect l="l" t="t" r="r" b="b"/>
              <a:pathLst>
                <a:path w="4753513" h="1643218">
                  <a:moveTo>
                    <a:pt x="2349" y="0"/>
                  </a:moveTo>
                  <a:lnTo>
                    <a:pt x="4751164" y="0"/>
                  </a:lnTo>
                  <a:cubicBezTo>
                    <a:pt x="4752461" y="0"/>
                    <a:pt x="4753513" y="1052"/>
                    <a:pt x="4753513" y="2349"/>
                  </a:cubicBezTo>
                  <a:lnTo>
                    <a:pt x="4753513" y="1640869"/>
                  </a:lnTo>
                  <a:cubicBezTo>
                    <a:pt x="4753513" y="1642167"/>
                    <a:pt x="4752461" y="1643218"/>
                    <a:pt x="4751164" y="1643218"/>
                  </a:cubicBezTo>
                  <a:lnTo>
                    <a:pt x="2349" y="1643218"/>
                  </a:lnTo>
                  <a:cubicBezTo>
                    <a:pt x="1052" y="1643218"/>
                    <a:pt x="0" y="1642167"/>
                    <a:pt x="0" y="1640869"/>
                  </a:cubicBezTo>
                  <a:lnTo>
                    <a:pt x="0" y="2349"/>
                  </a:lnTo>
                  <a:cubicBezTo>
                    <a:pt x="0" y="1052"/>
                    <a:pt x="1052" y="0"/>
                    <a:pt x="2349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7724" y="3336853"/>
            <a:ext cx="16453609" cy="5568810"/>
            <a:chOff x="0" y="0"/>
            <a:chExt cx="4745502" cy="1643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45502" cy="1643218"/>
            </a:xfrm>
            <a:custGeom>
              <a:avLst/>
              <a:gdLst/>
              <a:ahLst/>
              <a:cxnLst/>
              <a:rect l="l" t="t" r="r" b="b"/>
              <a:pathLst>
                <a:path w="4745502" h="1643218">
                  <a:moveTo>
                    <a:pt x="2353" y="0"/>
                  </a:moveTo>
                  <a:lnTo>
                    <a:pt x="4743149" y="0"/>
                  </a:lnTo>
                  <a:cubicBezTo>
                    <a:pt x="4743773" y="0"/>
                    <a:pt x="4744372" y="248"/>
                    <a:pt x="4744813" y="689"/>
                  </a:cubicBezTo>
                  <a:cubicBezTo>
                    <a:pt x="4745254" y="1130"/>
                    <a:pt x="4745502" y="1729"/>
                    <a:pt x="4745502" y="2353"/>
                  </a:cubicBezTo>
                  <a:lnTo>
                    <a:pt x="4745502" y="1640866"/>
                  </a:lnTo>
                  <a:cubicBezTo>
                    <a:pt x="4745502" y="1641489"/>
                    <a:pt x="4745254" y="1642088"/>
                    <a:pt x="4744813" y="1642529"/>
                  </a:cubicBezTo>
                  <a:cubicBezTo>
                    <a:pt x="4744372" y="1642970"/>
                    <a:pt x="4743773" y="1643218"/>
                    <a:pt x="4743149" y="1643218"/>
                  </a:cubicBezTo>
                  <a:lnTo>
                    <a:pt x="2353" y="1643218"/>
                  </a:lnTo>
                  <a:cubicBezTo>
                    <a:pt x="1053" y="1643218"/>
                    <a:pt x="0" y="1642165"/>
                    <a:pt x="0" y="1640866"/>
                  </a:cubicBezTo>
                  <a:lnTo>
                    <a:pt x="0" y="2353"/>
                  </a:lnTo>
                  <a:cubicBezTo>
                    <a:pt x="0" y="1729"/>
                    <a:pt x="248" y="1130"/>
                    <a:pt x="689" y="689"/>
                  </a:cubicBezTo>
                  <a:cubicBezTo>
                    <a:pt x="1130" y="248"/>
                    <a:pt x="1729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30604" y="1263143"/>
            <a:ext cx="732121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800" b="1" dirty="0">
                <a:solidFill>
                  <a:srgbClr val="242425"/>
                </a:solidFill>
                <a:latin typeface="Bahnschrift" panose="020B0502040204020203" pitchFamily="34" charset="0"/>
              </a:rPr>
              <a:t>Discussion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829163" y="3093117"/>
            <a:ext cx="537626" cy="53762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6E6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37537" y="3093117"/>
            <a:ext cx="537626" cy="53762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8999B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246612" y="3093117"/>
            <a:ext cx="537626" cy="53762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666565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46">
            <a:extLst>
              <a:ext uri="{FF2B5EF4-FFF2-40B4-BE49-F238E27FC236}">
                <a16:creationId xmlns:a16="http://schemas.microsoft.com/office/drawing/2014/main" id="{3BFFBFEC-3E22-2B78-788B-469A03540C30}"/>
              </a:ext>
            </a:extLst>
          </p:cNvPr>
          <p:cNvSpPr txBox="1"/>
          <p:nvPr/>
        </p:nvSpPr>
        <p:spPr>
          <a:xfrm>
            <a:off x="1266667" y="3981759"/>
            <a:ext cx="14963933" cy="41990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Remarkably, nearly two-thirds of the patients survived for at least three years following diagnosis, with males, those of Indian ethnicity, and those diagnosed with ischemic stroke displaying notably higher survival rates. </a:t>
            </a:r>
          </a:p>
          <a:p>
            <a:pPr marL="800100" lvl="1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In contrast to a prior local study (Wan-</a:t>
            </a:r>
            <a:r>
              <a:rPr lang="en-US" sz="2800" dirty="0" err="1">
                <a:solidFill>
                  <a:srgbClr val="242425"/>
                </a:solidFill>
                <a:latin typeface="Bahnschrift" panose="020B0502040204020203" pitchFamily="34" charset="0"/>
              </a:rPr>
              <a:t>Arfah</a:t>
            </a: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 et al., 2018), our study population exhibited lower long-term survival at the three-year </a:t>
            </a:r>
            <a:r>
              <a:rPr lang="en-US" sz="2800" dirty="0" err="1">
                <a:solidFill>
                  <a:srgbClr val="242425"/>
                </a:solidFill>
                <a:latin typeface="Bahnschrift" panose="020B0502040204020203" pitchFamily="34" charset="0"/>
              </a:rPr>
              <a:t>markIt</a:t>
            </a: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 is due to</a:t>
            </a:r>
          </a:p>
          <a:p>
            <a:pPr marL="800100" lvl="1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This decline in survival can be attributed to a shift in the mean age at diagnosis, increasing from 59 (13.5) years to 63.15 (13.09) years.</a:t>
            </a:r>
          </a:p>
          <a:p>
            <a:pPr marL="800100" lvl="1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It's noteworthy that as age increases, survival rates tend to decrease.</a:t>
            </a:r>
          </a:p>
          <a:p>
            <a:pPr algn="just">
              <a:lnSpc>
                <a:spcPts val="3400"/>
              </a:lnSpc>
              <a:spcAft>
                <a:spcPts val="600"/>
              </a:spcAft>
            </a:pPr>
            <a:endParaRPr lang="en-US" sz="2800" dirty="0">
              <a:solidFill>
                <a:srgbClr val="242425"/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4FDE57D5-FCC3-D750-9A8E-9A13F5F18ADA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553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5993" y="1381337"/>
            <a:ext cx="8751261" cy="1496539"/>
            <a:chOff x="0" y="0"/>
            <a:chExt cx="2524013" cy="4316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13" cy="431627"/>
            </a:xfrm>
            <a:custGeom>
              <a:avLst/>
              <a:gdLst/>
              <a:ahLst/>
              <a:cxnLst/>
              <a:rect l="l" t="t" r="r" b="b"/>
              <a:pathLst>
                <a:path w="2524013" h="431627">
                  <a:moveTo>
                    <a:pt x="4423" y="0"/>
                  </a:moveTo>
                  <a:lnTo>
                    <a:pt x="2519590" y="0"/>
                  </a:lnTo>
                  <a:cubicBezTo>
                    <a:pt x="2520763" y="0"/>
                    <a:pt x="2521888" y="466"/>
                    <a:pt x="2522718" y="1296"/>
                  </a:cubicBezTo>
                  <a:cubicBezTo>
                    <a:pt x="2523547" y="2125"/>
                    <a:pt x="2524013" y="3250"/>
                    <a:pt x="2524013" y="4423"/>
                  </a:cubicBezTo>
                  <a:lnTo>
                    <a:pt x="2524013" y="427204"/>
                  </a:lnTo>
                  <a:cubicBezTo>
                    <a:pt x="2524013" y="428377"/>
                    <a:pt x="2523547" y="429502"/>
                    <a:pt x="2522718" y="430332"/>
                  </a:cubicBezTo>
                  <a:cubicBezTo>
                    <a:pt x="2521888" y="431161"/>
                    <a:pt x="2520763" y="431627"/>
                    <a:pt x="2519590" y="431627"/>
                  </a:cubicBezTo>
                  <a:lnTo>
                    <a:pt x="4423" y="431627"/>
                  </a:lnTo>
                  <a:cubicBezTo>
                    <a:pt x="3250" y="431627"/>
                    <a:pt x="2125" y="431161"/>
                    <a:pt x="1296" y="430332"/>
                  </a:cubicBezTo>
                  <a:cubicBezTo>
                    <a:pt x="466" y="429502"/>
                    <a:pt x="0" y="428377"/>
                    <a:pt x="0" y="427204"/>
                  </a:cubicBezTo>
                  <a:lnTo>
                    <a:pt x="0" y="4423"/>
                  </a:lnTo>
                  <a:cubicBezTo>
                    <a:pt x="0" y="3250"/>
                    <a:pt x="466" y="2125"/>
                    <a:pt x="1296" y="1296"/>
                  </a:cubicBezTo>
                  <a:cubicBezTo>
                    <a:pt x="2125" y="466"/>
                    <a:pt x="3250" y="0"/>
                    <a:pt x="4423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8925021" cy="1612379"/>
            <a:chOff x="0" y="0"/>
            <a:chExt cx="2574128" cy="4650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4128" cy="465038"/>
            </a:xfrm>
            <a:custGeom>
              <a:avLst/>
              <a:gdLst/>
              <a:ahLst/>
              <a:cxnLst/>
              <a:rect l="l" t="t" r="r" b="b"/>
              <a:pathLst>
                <a:path w="2574128" h="465038">
                  <a:moveTo>
                    <a:pt x="4337" y="0"/>
                  </a:moveTo>
                  <a:lnTo>
                    <a:pt x="2569791" y="0"/>
                  </a:lnTo>
                  <a:cubicBezTo>
                    <a:pt x="2572187" y="0"/>
                    <a:pt x="2574128" y="1942"/>
                    <a:pt x="2574128" y="4337"/>
                  </a:cubicBezTo>
                  <a:lnTo>
                    <a:pt x="2574128" y="460700"/>
                  </a:lnTo>
                  <a:cubicBezTo>
                    <a:pt x="2574128" y="463096"/>
                    <a:pt x="2572187" y="465038"/>
                    <a:pt x="2569791" y="465038"/>
                  </a:cubicBezTo>
                  <a:lnTo>
                    <a:pt x="4337" y="465038"/>
                  </a:lnTo>
                  <a:cubicBezTo>
                    <a:pt x="1942" y="465038"/>
                    <a:pt x="0" y="463096"/>
                    <a:pt x="0" y="460700"/>
                  </a:cubicBezTo>
                  <a:lnTo>
                    <a:pt x="0" y="4337"/>
                  </a:lnTo>
                  <a:cubicBezTo>
                    <a:pt x="0" y="1942"/>
                    <a:pt x="1942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7916" y="3560932"/>
            <a:ext cx="16481384" cy="5563266"/>
            <a:chOff x="0" y="0"/>
            <a:chExt cx="4753513" cy="1643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53513" cy="1643218"/>
            </a:xfrm>
            <a:custGeom>
              <a:avLst/>
              <a:gdLst/>
              <a:ahLst/>
              <a:cxnLst/>
              <a:rect l="l" t="t" r="r" b="b"/>
              <a:pathLst>
                <a:path w="4753513" h="1643218">
                  <a:moveTo>
                    <a:pt x="2349" y="0"/>
                  </a:moveTo>
                  <a:lnTo>
                    <a:pt x="4751164" y="0"/>
                  </a:lnTo>
                  <a:cubicBezTo>
                    <a:pt x="4752461" y="0"/>
                    <a:pt x="4753513" y="1052"/>
                    <a:pt x="4753513" y="2349"/>
                  </a:cubicBezTo>
                  <a:lnTo>
                    <a:pt x="4753513" y="1640869"/>
                  </a:lnTo>
                  <a:cubicBezTo>
                    <a:pt x="4753513" y="1642167"/>
                    <a:pt x="4752461" y="1643218"/>
                    <a:pt x="4751164" y="1643218"/>
                  </a:cubicBezTo>
                  <a:lnTo>
                    <a:pt x="2349" y="1643218"/>
                  </a:lnTo>
                  <a:cubicBezTo>
                    <a:pt x="1052" y="1643218"/>
                    <a:pt x="0" y="1642167"/>
                    <a:pt x="0" y="1640869"/>
                  </a:cubicBezTo>
                  <a:lnTo>
                    <a:pt x="0" y="2349"/>
                  </a:lnTo>
                  <a:cubicBezTo>
                    <a:pt x="0" y="1052"/>
                    <a:pt x="1052" y="0"/>
                    <a:pt x="2349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7724" y="3336853"/>
            <a:ext cx="16453609" cy="5568810"/>
            <a:chOff x="0" y="0"/>
            <a:chExt cx="4745502" cy="1643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45502" cy="1643218"/>
            </a:xfrm>
            <a:custGeom>
              <a:avLst/>
              <a:gdLst/>
              <a:ahLst/>
              <a:cxnLst/>
              <a:rect l="l" t="t" r="r" b="b"/>
              <a:pathLst>
                <a:path w="4745502" h="1643218">
                  <a:moveTo>
                    <a:pt x="2353" y="0"/>
                  </a:moveTo>
                  <a:lnTo>
                    <a:pt x="4743149" y="0"/>
                  </a:lnTo>
                  <a:cubicBezTo>
                    <a:pt x="4743773" y="0"/>
                    <a:pt x="4744372" y="248"/>
                    <a:pt x="4744813" y="689"/>
                  </a:cubicBezTo>
                  <a:cubicBezTo>
                    <a:pt x="4745254" y="1130"/>
                    <a:pt x="4745502" y="1729"/>
                    <a:pt x="4745502" y="2353"/>
                  </a:cubicBezTo>
                  <a:lnTo>
                    <a:pt x="4745502" y="1640866"/>
                  </a:lnTo>
                  <a:cubicBezTo>
                    <a:pt x="4745502" y="1641489"/>
                    <a:pt x="4745254" y="1642088"/>
                    <a:pt x="4744813" y="1642529"/>
                  </a:cubicBezTo>
                  <a:cubicBezTo>
                    <a:pt x="4744372" y="1642970"/>
                    <a:pt x="4743773" y="1643218"/>
                    <a:pt x="4743149" y="1643218"/>
                  </a:cubicBezTo>
                  <a:lnTo>
                    <a:pt x="2353" y="1643218"/>
                  </a:lnTo>
                  <a:cubicBezTo>
                    <a:pt x="1053" y="1643218"/>
                    <a:pt x="0" y="1642165"/>
                    <a:pt x="0" y="1640866"/>
                  </a:cubicBezTo>
                  <a:lnTo>
                    <a:pt x="0" y="2353"/>
                  </a:lnTo>
                  <a:cubicBezTo>
                    <a:pt x="0" y="1729"/>
                    <a:pt x="248" y="1130"/>
                    <a:pt x="689" y="689"/>
                  </a:cubicBezTo>
                  <a:cubicBezTo>
                    <a:pt x="1130" y="248"/>
                    <a:pt x="1729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30604" y="1263143"/>
            <a:ext cx="732121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800" b="1" dirty="0">
                <a:solidFill>
                  <a:srgbClr val="242425"/>
                </a:solidFill>
                <a:latin typeface="Bahnschrift" panose="020B0502040204020203" pitchFamily="34" charset="0"/>
              </a:rPr>
              <a:t>Discussion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829163" y="3093117"/>
            <a:ext cx="537626" cy="53762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6E6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37537" y="3093117"/>
            <a:ext cx="537626" cy="53762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8999B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246612" y="3093117"/>
            <a:ext cx="537626" cy="53762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666565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46">
            <a:extLst>
              <a:ext uri="{FF2B5EF4-FFF2-40B4-BE49-F238E27FC236}">
                <a16:creationId xmlns:a16="http://schemas.microsoft.com/office/drawing/2014/main" id="{3BFFBFEC-3E22-2B78-788B-469A03540C30}"/>
              </a:ext>
            </a:extLst>
          </p:cNvPr>
          <p:cNvSpPr txBox="1"/>
          <p:nvPr/>
        </p:nvSpPr>
        <p:spPr>
          <a:xfrm>
            <a:off x="1266667" y="3981759"/>
            <a:ext cx="14963933" cy="3108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2800" b="0" i="0" dirty="0">
                <a:solidFill>
                  <a:srgbClr val="374151"/>
                </a:solidFill>
                <a:effectLst/>
                <a:latin typeface="Bahnschrift" panose="020B0502040204020203" pitchFamily="34" charset="0"/>
              </a:rPr>
              <a:t>Our analysis found that higher scores on GCS, NIHSS, and </a:t>
            </a:r>
            <a:r>
              <a:rPr lang="en-MY" sz="2800" b="0" i="0" dirty="0" err="1">
                <a:solidFill>
                  <a:srgbClr val="374151"/>
                </a:solidFill>
                <a:effectLst/>
                <a:latin typeface="Bahnschrift" panose="020B0502040204020203" pitchFamily="34" charset="0"/>
              </a:rPr>
              <a:t>mRS</a:t>
            </a:r>
            <a:r>
              <a:rPr lang="en-MY" sz="2800" b="0" i="0" dirty="0">
                <a:solidFill>
                  <a:srgbClr val="374151"/>
                </a:solidFill>
                <a:effectLst/>
                <a:latin typeface="Bahnschrift" panose="020B0502040204020203" pitchFamily="34" charset="0"/>
              </a:rPr>
              <a:t> were linked to a greater risk of stroke-related mortality. Notably, the Cox proportional hazard regression model using the </a:t>
            </a:r>
            <a:r>
              <a:rPr lang="en-MY" sz="2800" b="0" i="0" dirty="0" err="1">
                <a:solidFill>
                  <a:srgbClr val="374151"/>
                </a:solidFill>
                <a:effectLst/>
                <a:latin typeface="Bahnschrift" panose="020B0502040204020203" pitchFamily="34" charset="0"/>
              </a:rPr>
              <a:t>mRS</a:t>
            </a:r>
            <a:r>
              <a:rPr lang="en-MY" sz="2800" b="0" i="0" dirty="0">
                <a:solidFill>
                  <a:srgbClr val="374151"/>
                </a:solidFill>
                <a:effectLst/>
                <a:latin typeface="Bahnschrift" panose="020B0502040204020203" pitchFamily="34" charset="0"/>
              </a:rPr>
              <a:t> scale performed better in predicting stroke mortality compared to the other scales.</a:t>
            </a:r>
            <a:endParaRPr lang="en-US" sz="2800" b="0" i="0" dirty="0">
              <a:solidFill>
                <a:srgbClr val="242425"/>
              </a:solidFill>
              <a:effectLst/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2800" b="0" i="0" dirty="0">
                <a:solidFill>
                  <a:srgbClr val="374151"/>
                </a:solidFill>
                <a:effectLst/>
                <a:latin typeface="Bahnschrift" panose="020B0502040204020203" pitchFamily="34" charset="0"/>
              </a:rPr>
              <a:t>This conclusion is supported by multiple key indicators, including statistical significance, lower values of the Akaike Information Criterion (AIC), a higher C-Index, and a more gradual decline in the Kaplan-Meier survival curve (Royston and Altman, 2013). 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4FDE57D5-FCC3-D750-9A8E-9A13F5F18ADA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4425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5993" y="1381337"/>
            <a:ext cx="8751261" cy="1496539"/>
            <a:chOff x="0" y="0"/>
            <a:chExt cx="2524013" cy="4316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13" cy="431627"/>
            </a:xfrm>
            <a:custGeom>
              <a:avLst/>
              <a:gdLst/>
              <a:ahLst/>
              <a:cxnLst/>
              <a:rect l="l" t="t" r="r" b="b"/>
              <a:pathLst>
                <a:path w="2524013" h="431627">
                  <a:moveTo>
                    <a:pt x="4423" y="0"/>
                  </a:moveTo>
                  <a:lnTo>
                    <a:pt x="2519590" y="0"/>
                  </a:lnTo>
                  <a:cubicBezTo>
                    <a:pt x="2520763" y="0"/>
                    <a:pt x="2521888" y="466"/>
                    <a:pt x="2522718" y="1296"/>
                  </a:cubicBezTo>
                  <a:cubicBezTo>
                    <a:pt x="2523547" y="2125"/>
                    <a:pt x="2524013" y="3250"/>
                    <a:pt x="2524013" y="4423"/>
                  </a:cubicBezTo>
                  <a:lnTo>
                    <a:pt x="2524013" y="427204"/>
                  </a:lnTo>
                  <a:cubicBezTo>
                    <a:pt x="2524013" y="428377"/>
                    <a:pt x="2523547" y="429502"/>
                    <a:pt x="2522718" y="430332"/>
                  </a:cubicBezTo>
                  <a:cubicBezTo>
                    <a:pt x="2521888" y="431161"/>
                    <a:pt x="2520763" y="431627"/>
                    <a:pt x="2519590" y="431627"/>
                  </a:cubicBezTo>
                  <a:lnTo>
                    <a:pt x="4423" y="431627"/>
                  </a:lnTo>
                  <a:cubicBezTo>
                    <a:pt x="3250" y="431627"/>
                    <a:pt x="2125" y="431161"/>
                    <a:pt x="1296" y="430332"/>
                  </a:cubicBezTo>
                  <a:cubicBezTo>
                    <a:pt x="466" y="429502"/>
                    <a:pt x="0" y="428377"/>
                    <a:pt x="0" y="427204"/>
                  </a:cubicBezTo>
                  <a:lnTo>
                    <a:pt x="0" y="4423"/>
                  </a:lnTo>
                  <a:cubicBezTo>
                    <a:pt x="0" y="3250"/>
                    <a:pt x="466" y="2125"/>
                    <a:pt x="1296" y="1296"/>
                  </a:cubicBezTo>
                  <a:cubicBezTo>
                    <a:pt x="2125" y="466"/>
                    <a:pt x="3250" y="0"/>
                    <a:pt x="4423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8925021" cy="1612379"/>
            <a:chOff x="0" y="0"/>
            <a:chExt cx="2574128" cy="4650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4128" cy="465038"/>
            </a:xfrm>
            <a:custGeom>
              <a:avLst/>
              <a:gdLst/>
              <a:ahLst/>
              <a:cxnLst/>
              <a:rect l="l" t="t" r="r" b="b"/>
              <a:pathLst>
                <a:path w="2574128" h="465038">
                  <a:moveTo>
                    <a:pt x="4337" y="0"/>
                  </a:moveTo>
                  <a:lnTo>
                    <a:pt x="2569791" y="0"/>
                  </a:lnTo>
                  <a:cubicBezTo>
                    <a:pt x="2572187" y="0"/>
                    <a:pt x="2574128" y="1942"/>
                    <a:pt x="2574128" y="4337"/>
                  </a:cubicBezTo>
                  <a:lnTo>
                    <a:pt x="2574128" y="460700"/>
                  </a:lnTo>
                  <a:cubicBezTo>
                    <a:pt x="2574128" y="463096"/>
                    <a:pt x="2572187" y="465038"/>
                    <a:pt x="2569791" y="465038"/>
                  </a:cubicBezTo>
                  <a:lnTo>
                    <a:pt x="4337" y="465038"/>
                  </a:lnTo>
                  <a:cubicBezTo>
                    <a:pt x="1942" y="465038"/>
                    <a:pt x="0" y="463096"/>
                    <a:pt x="0" y="460700"/>
                  </a:cubicBezTo>
                  <a:lnTo>
                    <a:pt x="0" y="4337"/>
                  </a:lnTo>
                  <a:cubicBezTo>
                    <a:pt x="0" y="1942"/>
                    <a:pt x="1942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7916" y="3560932"/>
            <a:ext cx="16481384" cy="5563266"/>
            <a:chOff x="0" y="0"/>
            <a:chExt cx="4753513" cy="1643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53513" cy="1643218"/>
            </a:xfrm>
            <a:custGeom>
              <a:avLst/>
              <a:gdLst/>
              <a:ahLst/>
              <a:cxnLst/>
              <a:rect l="l" t="t" r="r" b="b"/>
              <a:pathLst>
                <a:path w="4753513" h="1643218">
                  <a:moveTo>
                    <a:pt x="2349" y="0"/>
                  </a:moveTo>
                  <a:lnTo>
                    <a:pt x="4751164" y="0"/>
                  </a:lnTo>
                  <a:cubicBezTo>
                    <a:pt x="4752461" y="0"/>
                    <a:pt x="4753513" y="1052"/>
                    <a:pt x="4753513" y="2349"/>
                  </a:cubicBezTo>
                  <a:lnTo>
                    <a:pt x="4753513" y="1640869"/>
                  </a:lnTo>
                  <a:cubicBezTo>
                    <a:pt x="4753513" y="1642167"/>
                    <a:pt x="4752461" y="1643218"/>
                    <a:pt x="4751164" y="1643218"/>
                  </a:cubicBezTo>
                  <a:lnTo>
                    <a:pt x="2349" y="1643218"/>
                  </a:lnTo>
                  <a:cubicBezTo>
                    <a:pt x="1052" y="1643218"/>
                    <a:pt x="0" y="1642167"/>
                    <a:pt x="0" y="1640869"/>
                  </a:cubicBezTo>
                  <a:lnTo>
                    <a:pt x="0" y="2349"/>
                  </a:lnTo>
                  <a:cubicBezTo>
                    <a:pt x="0" y="1052"/>
                    <a:pt x="1052" y="0"/>
                    <a:pt x="2349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7724" y="3336853"/>
            <a:ext cx="16453609" cy="5568810"/>
            <a:chOff x="0" y="0"/>
            <a:chExt cx="4745502" cy="1643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45502" cy="1643218"/>
            </a:xfrm>
            <a:custGeom>
              <a:avLst/>
              <a:gdLst/>
              <a:ahLst/>
              <a:cxnLst/>
              <a:rect l="l" t="t" r="r" b="b"/>
              <a:pathLst>
                <a:path w="4745502" h="1643218">
                  <a:moveTo>
                    <a:pt x="2353" y="0"/>
                  </a:moveTo>
                  <a:lnTo>
                    <a:pt x="4743149" y="0"/>
                  </a:lnTo>
                  <a:cubicBezTo>
                    <a:pt x="4743773" y="0"/>
                    <a:pt x="4744372" y="248"/>
                    <a:pt x="4744813" y="689"/>
                  </a:cubicBezTo>
                  <a:cubicBezTo>
                    <a:pt x="4745254" y="1130"/>
                    <a:pt x="4745502" y="1729"/>
                    <a:pt x="4745502" y="2353"/>
                  </a:cubicBezTo>
                  <a:lnTo>
                    <a:pt x="4745502" y="1640866"/>
                  </a:lnTo>
                  <a:cubicBezTo>
                    <a:pt x="4745502" y="1641489"/>
                    <a:pt x="4745254" y="1642088"/>
                    <a:pt x="4744813" y="1642529"/>
                  </a:cubicBezTo>
                  <a:cubicBezTo>
                    <a:pt x="4744372" y="1642970"/>
                    <a:pt x="4743773" y="1643218"/>
                    <a:pt x="4743149" y="1643218"/>
                  </a:cubicBezTo>
                  <a:lnTo>
                    <a:pt x="2353" y="1643218"/>
                  </a:lnTo>
                  <a:cubicBezTo>
                    <a:pt x="1053" y="1643218"/>
                    <a:pt x="0" y="1642165"/>
                    <a:pt x="0" y="1640866"/>
                  </a:cubicBezTo>
                  <a:lnTo>
                    <a:pt x="0" y="2353"/>
                  </a:lnTo>
                  <a:cubicBezTo>
                    <a:pt x="0" y="1729"/>
                    <a:pt x="248" y="1130"/>
                    <a:pt x="689" y="689"/>
                  </a:cubicBezTo>
                  <a:cubicBezTo>
                    <a:pt x="1130" y="248"/>
                    <a:pt x="1729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30604" y="1263143"/>
            <a:ext cx="732121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800" b="1" dirty="0">
                <a:solidFill>
                  <a:srgbClr val="242425"/>
                </a:solidFill>
                <a:latin typeface="Bahnschrift" panose="020B0502040204020203" pitchFamily="34" charset="0"/>
              </a:rPr>
              <a:t>Discussion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829163" y="3093117"/>
            <a:ext cx="537626" cy="53762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6E6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37537" y="3093117"/>
            <a:ext cx="537626" cy="53762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8999B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246612" y="3093117"/>
            <a:ext cx="537626" cy="53762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666565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46">
            <a:extLst>
              <a:ext uri="{FF2B5EF4-FFF2-40B4-BE49-F238E27FC236}">
                <a16:creationId xmlns:a16="http://schemas.microsoft.com/office/drawing/2014/main" id="{3BFFBFEC-3E22-2B78-788B-469A03540C30}"/>
              </a:ext>
            </a:extLst>
          </p:cNvPr>
          <p:cNvSpPr txBox="1"/>
          <p:nvPr/>
        </p:nvSpPr>
        <p:spPr>
          <a:xfrm>
            <a:off x="1266667" y="3981759"/>
            <a:ext cx="14963933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800" b="0" i="0" dirty="0">
                <a:solidFill>
                  <a:srgbClr val="374151"/>
                </a:solidFill>
                <a:effectLst/>
                <a:latin typeface="Bahnschrift" panose="020B0502040204020203" pitchFamily="34" charset="0"/>
              </a:rPr>
              <a:t>The </a:t>
            </a:r>
            <a:r>
              <a:rPr lang="en-MY" sz="2800" b="0" i="0" dirty="0" err="1">
                <a:solidFill>
                  <a:srgbClr val="374151"/>
                </a:solidFill>
                <a:effectLst/>
                <a:latin typeface="Bahnschrift" panose="020B0502040204020203" pitchFamily="34" charset="0"/>
              </a:rPr>
              <a:t>mRS</a:t>
            </a:r>
            <a:r>
              <a:rPr lang="en-MY" sz="2800" b="0" i="0" dirty="0">
                <a:solidFill>
                  <a:srgbClr val="374151"/>
                </a:solidFill>
                <a:effectLst/>
                <a:latin typeface="Bahnschrift" panose="020B0502040204020203" pitchFamily="34" charset="0"/>
              </a:rPr>
              <a:t> scale offers a holistic evaluation by assessing a patient's functional outcome and disability at discharge.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800" b="0" i="0" dirty="0">
                <a:solidFill>
                  <a:srgbClr val="374151"/>
                </a:solidFill>
                <a:effectLst/>
                <a:latin typeface="Bahnschrift" panose="020B0502040204020203" pitchFamily="34" charset="0"/>
              </a:rPr>
              <a:t>This comprehensive approach is supported by studies (Banks and Marotta, 2007; </a:t>
            </a:r>
            <a:r>
              <a:rPr lang="en-MY" sz="2800" b="0" i="0" dirty="0" err="1">
                <a:solidFill>
                  <a:srgbClr val="374151"/>
                </a:solidFill>
                <a:effectLst/>
                <a:latin typeface="Bahnschrift" panose="020B0502040204020203" pitchFamily="34" charset="0"/>
              </a:rPr>
              <a:t>Elhabr</a:t>
            </a:r>
            <a:r>
              <a:rPr lang="en-MY" sz="2800" b="0" i="0" dirty="0">
                <a:solidFill>
                  <a:srgbClr val="374151"/>
                </a:solidFill>
                <a:effectLst/>
                <a:latin typeface="Bahnschrift" panose="020B0502040204020203" pitchFamily="34" charset="0"/>
              </a:rPr>
              <a:t> et al., 2021; Huybrechts et al., 2008).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800" b="0" i="0" dirty="0">
                <a:solidFill>
                  <a:srgbClr val="374151"/>
                </a:solidFill>
                <a:effectLst/>
                <a:latin typeface="Bahnschrift" panose="020B0502040204020203" pitchFamily="34" charset="0"/>
              </a:rPr>
              <a:t>In contrast, the GCS and NIHSS scales focus primarily on neurological signs and stroke severity.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800" b="0" i="0" dirty="0">
                <a:solidFill>
                  <a:srgbClr val="374151"/>
                </a:solidFill>
                <a:effectLst/>
                <a:latin typeface="Bahnschrift" panose="020B0502040204020203" pitchFamily="34" charset="0"/>
              </a:rPr>
              <a:t>These scales may not fully capture the breadth of functional impairment and disability (Imran Musa, 2017; </a:t>
            </a:r>
            <a:r>
              <a:rPr lang="en-MY" sz="2800" b="0" i="0" dirty="0" err="1">
                <a:solidFill>
                  <a:srgbClr val="374151"/>
                </a:solidFill>
                <a:effectLst/>
                <a:latin typeface="Bahnschrift" panose="020B0502040204020203" pitchFamily="34" charset="0"/>
              </a:rPr>
              <a:t>Siniscalchi</a:t>
            </a:r>
            <a:r>
              <a:rPr lang="en-MY" sz="2800" b="0" i="0" dirty="0">
                <a:solidFill>
                  <a:srgbClr val="374151"/>
                </a:solidFill>
                <a:effectLst/>
                <a:latin typeface="Bahnschrift" panose="020B0502040204020203" pitchFamily="34" charset="0"/>
              </a:rPr>
              <a:t> et al., 2017).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4FDE57D5-FCC3-D750-9A8E-9A13F5F18ADA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611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5993" y="1381337"/>
            <a:ext cx="8751261" cy="1496539"/>
            <a:chOff x="0" y="0"/>
            <a:chExt cx="2524013" cy="4316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13" cy="431627"/>
            </a:xfrm>
            <a:custGeom>
              <a:avLst/>
              <a:gdLst/>
              <a:ahLst/>
              <a:cxnLst/>
              <a:rect l="l" t="t" r="r" b="b"/>
              <a:pathLst>
                <a:path w="2524013" h="431627">
                  <a:moveTo>
                    <a:pt x="4423" y="0"/>
                  </a:moveTo>
                  <a:lnTo>
                    <a:pt x="2519590" y="0"/>
                  </a:lnTo>
                  <a:cubicBezTo>
                    <a:pt x="2520763" y="0"/>
                    <a:pt x="2521888" y="466"/>
                    <a:pt x="2522718" y="1296"/>
                  </a:cubicBezTo>
                  <a:cubicBezTo>
                    <a:pt x="2523547" y="2125"/>
                    <a:pt x="2524013" y="3250"/>
                    <a:pt x="2524013" y="4423"/>
                  </a:cubicBezTo>
                  <a:lnTo>
                    <a:pt x="2524013" y="427204"/>
                  </a:lnTo>
                  <a:cubicBezTo>
                    <a:pt x="2524013" y="428377"/>
                    <a:pt x="2523547" y="429502"/>
                    <a:pt x="2522718" y="430332"/>
                  </a:cubicBezTo>
                  <a:cubicBezTo>
                    <a:pt x="2521888" y="431161"/>
                    <a:pt x="2520763" y="431627"/>
                    <a:pt x="2519590" y="431627"/>
                  </a:cubicBezTo>
                  <a:lnTo>
                    <a:pt x="4423" y="431627"/>
                  </a:lnTo>
                  <a:cubicBezTo>
                    <a:pt x="3250" y="431627"/>
                    <a:pt x="2125" y="431161"/>
                    <a:pt x="1296" y="430332"/>
                  </a:cubicBezTo>
                  <a:cubicBezTo>
                    <a:pt x="466" y="429502"/>
                    <a:pt x="0" y="428377"/>
                    <a:pt x="0" y="427204"/>
                  </a:cubicBezTo>
                  <a:lnTo>
                    <a:pt x="0" y="4423"/>
                  </a:lnTo>
                  <a:cubicBezTo>
                    <a:pt x="0" y="3250"/>
                    <a:pt x="466" y="2125"/>
                    <a:pt x="1296" y="1296"/>
                  </a:cubicBezTo>
                  <a:cubicBezTo>
                    <a:pt x="2125" y="466"/>
                    <a:pt x="3250" y="0"/>
                    <a:pt x="4423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8925021" cy="1612379"/>
            <a:chOff x="0" y="0"/>
            <a:chExt cx="2574128" cy="4650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4128" cy="465038"/>
            </a:xfrm>
            <a:custGeom>
              <a:avLst/>
              <a:gdLst/>
              <a:ahLst/>
              <a:cxnLst/>
              <a:rect l="l" t="t" r="r" b="b"/>
              <a:pathLst>
                <a:path w="2574128" h="465038">
                  <a:moveTo>
                    <a:pt x="4337" y="0"/>
                  </a:moveTo>
                  <a:lnTo>
                    <a:pt x="2569791" y="0"/>
                  </a:lnTo>
                  <a:cubicBezTo>
                    <a:pt x="2572187" y="0"/>
                    <a:pt x="2574128" y="1942"/>
                    <a:pt x="2574128" y="4337"/>
                  </a:cubicBezTo>
                  <a:lnTo>
                    <a:pt x="2574128" y="460700"/>
                  </a:lnTo>
                  <a:cubicBezTo>
                    <a:pt x="2574128" y="463096"/>
                    <a:pt x="2572187" y="465038"/>
                    <a:pt x="2569791" y="465038"/>
                  </a:cubicBezTo>
                  <a:lnTo>
                    <a:pt x="4337" y="465038"/>
                  </a:lnTo>
                  <a:cubicBezTo>
                    <a:pt x="1942" y="465038"/>
                    <a:pt x="0" y="463096"/>
                    <a:pt x="0" y="460700"/>
                  </a:cubicBezTo>
                  <a:lnTo>
                    <a:pt x="0" y="4337"/>
                  </a:lnTo>
                  <a:cubicBezTo>
                    <a:pt x="0" y="1942"/>
                    <a:pt x="1942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7916" y="3560932"/>
            <a:ext cx="16481384" cy="5563266"/>
            <a:chOff x="0" y="0"/>
            <a:chExt cx="4753513" cy="1643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53513" cy="1643218"/>
            </a:xfrm>
            <a:custGeom>
              <a:avLst/>
              <a:gdLst/>
              <a:ahLst/>
              <a:cxnLst/>
              <a:rect l="l" t="t" r="r" b="b"/>
              <a:pathLst>
                <a:path w="4753513" h="1643218">
                  <a:moveTo>
                    <a:pt x="2349" y="0"/>
                  </a:moveTo>
                  <a:lnTo>
                    <a:pt x="4751164" y="0"/>
                  </a:lnTo>
                  <a:cubicBezTo>
                    <a:pt x="4752461" y="0"/>
                    <a:pt x="4753513" y="1052"/>
                    <a:pt x="4753513" y="2349"/>
                  </a:cubicBezTo>
                  <a:lnTo>
                    <a:pt x="4753513" y="1640869"/>
                  </a:lnTo>
                  <a:cubicBezTo>
                    <a:pt x="4753513" y="1642167"/>
                    <a:pt x="4752461" y="1643218"/>
                    <a:pt x="4751164" y="1643218"/>
                  </a:cubicBezTo>
                  <a:lnTo>
                    <a:pt x="2349" y="1643218"/>
                  </a:lnTo>
                  <a:cubicBezTo>
                    <a:pt x="1052" y="1643218"/>
                    <a:pt x="0" y="1642167"/>
                    <a:pt x="0" y="1640869"/>
                  </a:cubicBezTo>
                  <a:lnTo>
                    <a:pt x="0" y="2349"/>
                  </a:lnTo>
                  <a:cubicBezTo>
                    <a:pt x="0" y="1052"/>
                    <a:pt x="1052" y="0"/>
                    <a:pt x="2349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7724" y="3336853"/>
            <a:ext cx="16453609" cy="5568810"/>
            <a:chOff x="0" y="0"/>
            <a:chExt cx="4745502" cy="1643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45502" cy="1643218"/>
            </a:xfrm>
            <a:custGeom>
              <a:avLst/>
              <a:gdLst/>
              <a:ahLst/>
              <a:cxnLst/>
              <a:rect l="l" t="t" r="r" b="b"/>
              <a:pathLst>
                <a:path w="4745502" h="1643218">
                  <a:moveTo>
                    <a:pt x="2353" y="0"/>
                  </a:moveTo>
                  <a:lnTo>
                    <a:pt x="4743149" y="0"/>
                  </a:lnTo>
                  <a:cubicBezTo>
                    <a:pt x="4743773" y="0"/>
                    <a:pt x="4744372" y="248"/>
                    <a:pt x="4744813" y="689"/>
                  </a:cubicBezTo>
                  <a:cubicBezTo>
                    <a:pt x="4745254" y="1130"/>
                    <a:pt x="4745502" y="1729"/>
                    <a:pt x="4745502" y="2353"/>
                  </a:cubicBezTo>
                  <a:lnTo>
                    <a:pt x="4745502" y="1640866"/>
                  </a:lnTo>
                  <a:cubicBezTo>
                    <a:pt x="4745502" y="1641489"/>
                    <a:pt x="4745254" y="1642088"/>
                    <a:pt x="4744813" y="1642529"/>
                  </a:cubicBezTo>
                  <a:cubicBezTo>
                    <a:pt x="4744372" y="1642970"/>
                    <a:pt x="4743773" y="1643218"/>
                    <a:pt x="4743149" y="1643218"/>
                  </a:cubicBezTo>
                  <a:lnTo>
                    <a:pt x="2353" y="1643218"/>
                  </a:lnTo>
                  <a:cubicBezTo>
                    <a:pt x="1053" y="1643218"/>
                    <a:pt x="0" y="1642165"/>
                    <a:pt x="0" y="1640866"/>
                  </a:cubicBezTo>
                  <a:lnTo>
                    <a:pt x="0" y="2353"/>
                  </a:lnTo>
                  <a:cubicBezTo>
                    <a:pt x="0" y="1729"/>
                    <a:pt x="248" y="1130"/>
                    <a:pt x="689" y="689"/>
                  </a:cubicBezTo>
                  <a:cubicBezTo>
                    <a:pt x="1130" y="248"/>
                    <a:pt x="1729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30604" y="1263143"/>
            <a:ext cx="732121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800" b="1" dirty="0">
                <a:solidFill>
                  <a:srgbClr val="242425"/>
                </a:solidFill>
                <a:latin typeface="Bahnschrift" panose="020B0502040204020203" pitchFamily="34" charset="0"/>
              </a:rPr>
              <a:t>Strength and limitation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829163" y="3093117"/>
            <a:ext cx="537626" cy="53762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6E6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37537" y="3093117"/>
            <a:ext cx="537626" cy="53762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8999B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246612" y="3093117"/>
            <a:ext cx="537626" cy="53762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666565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46">
            <a:extLst>
              <a:ext uri="{FF2B5EF4-FFF2-40B4-BE49-F238E27FC236}">
                <a16:creationId xmlns:a16="http://schemas.microsoft.com/office/drawing/2014/main" id="{3BFFBFEC-3E22-2B78-788B-469A03540C30}"/>
              </a:ext>
            </a:extLst>
          </p:cNvPr>
          <p:cNvSpPr txBox="1"/>
          <p:nvPr/>
        </p:nvSpPr>
        <p:spPr>
          <a:xfrm>
            <a:off x="1266667" y="3981759"/>
            <a:ext cx="14963933" cy="3544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The strengths of our study lie in its comprehensive analysis of stroke patients in Malaysia between 2016 and 2021, encompassing a diverse patient population and conducting detailed survival analyses, which identified the </a:t>
            </a:r>
            <a:r>
              <a:rPr lang="en-US" sz="2800" dirty="0" err="1">
                <a:solidFill>
                  <a:srgbClr val="242425"/>
                </a:solidFill>
                <a:latin typeface="Bahnschrift" panose="020B0502040204020203" pitchFamily="34" charset="0"/>
              </a:rPr>
              <a:t>mRS</a:t>
            </a: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 scale as a superior predictor of stroke mortality and aligned with global stroke data trends. 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However, limitations include the retrospective design, potential data quality issues, a single-country focus, limited information on interventions, and the absence of causal relationships and in-depth exploration of certain factors, such as temporal shifts in diagnosis or healthcare resource availability. 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4FDE57D5-FCC3-D750-9A8E-9A13F5F18ADA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093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">
            <a:extLst>
              <a:ext uri="{FF2B5EF4-FFF2-40B4-BE49-F238E27FC236}">
                <a16:creationId xmlns:a16="http://schemas.microsoft.com/office/drawing/2014/main" id="{5BC2CC30-F529-C97C-7689-AC3B5CB7F8DE}"/>
              </a:ext>
            </a:extLst>
          </p:cNvPr>
          <p:cNvGrpSpPr/>
          <p:nvPr/>
        </p:nvGrpSpPr>
        <p:grpSpPr>
          <a:xfrm>
            <a:off x="1" y="0"/>
            <a:ext cx="18288000" cy="10287000"/>
            <a:chOff x="0" y="0"/>
            <a:chExt cx="32937450" cy="16531157"/>
          </a:xfrm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8E78AA74-9947-58C9-2F32-F4287CE58E8E}"/>
                </a:ext>
              </a:extLst>
            </p:cNvPr>
            <p:cNvSpPr/>
            <p:nvPr/>
          </p:nvSpPr>
          <p:spPr>
            <a:xfrm>
              <a:off x="0" y="0"/>
              <a:ext cx="16531157" cy="16531157"/>
            </a:xfrm>
            <a:custGeom>
              <a:avLst/>
              <a:gdLst/>
              <a:ahLst/>
              <a:cxnLst/>
              <a:rect l="l" t="t" r="r" b="b"/>
              <a:pathLst>
                <a:path w="16531157" h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39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MY"/>
            </a:p>
          </p:txBody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FB387C23-0F5A-CC59-C37A-BA0B66097E02}"/>
                </a:ext>
              </a:extLst>
            </p:cNvPr>
            <p:cNvSpPr/>
            <p:nvPr/>
          </p:nvSpPr>
          <p:spPr>
            <a:xfrm>
              <a:off x="16531157" y="0"/>
              <a:ext cx="16406292" cy="16531157"/>
            </a:xfrm>
            <a:custGeom>
              <a:avLst/>
              <a:gdLst/>
              <a:ahLst/>
              <a:cxnLst/>
              <a:rect l="l" t="t" r="r" b="b"/>
              <a:pathLst>
                <a:path w="16406292" h="16531157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39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761"/>
              </a:stretch>
            </a:blipFill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738451" y="2762932"/>
            <a:ext cx="11258512" cy="4590368"/>
            <a:chOff x="0" y="0"/>
            <a:chExt cx="2516684" cy="13040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16684" cy="1304071"/>
            </a:xfrm>
            <a:custGeom>
              <a:avLst/>
              <a:gdLst/>
              <a:ahLst/>
              <a:cxnLst/>
              <a:rect l="l" t="t" r="r" b="b"/>
              <a:pathLst>
                <a:path w="2516684" h="1304071">
                  <a:moveTo>
                    <a:pt x="3438" y="0"/>
                  </a:moveTo>
                  <a:lnTo>
                    <a:pt x="2513246" y="0"/>
                  </a:lnTo>
                  <a:cubicBezTo>
                    <a:pt x="2514158" y="0"/>
                    <a:pt x="2515033" y="362"/>
                    <a:pt x="2515677" y="1007"/>
                  </a:cubicBezTo>
                  <a:cubicBezTo>
                    <a:pt x="2516322" y="1652"/>
                    <a:pt x="2516684" y="2526"/>
                    <a:pt x="2516684" y="3438"/>
                  </a:cubicBezTo>
                  <a:lnTo>
                    <a:pt x="2516684" y="1300633"/>
                  </a:lnTo>
                  <a:cubicBezTo>
                    <a:pt x="2516684" y="1302532"/>
                    <a:pt x="2515145" y="1304071"/>
                    <a:pt x="2513246" y="1304071"/>
                  </a:cubicBezTo>
                  <a:lnTo>
                    <a:pt x="3438" y="1304071"/>
                  </a:lnTo>
                  <a:cubicBezTo>
                    <a:pt x="1539" y="1304071"/>
                    <a:pt x="0" y="1302532"/>
                    <a:pt x="0" y="1300633"/>
                  </a:cubicBezTo>
                  <a:lnTo>
                    <a:pt x="0" y="3438"/>
                  </a:lnTo>
                  <a:cubicBezTo>
                    <a:pt x="0" y="1539"/>
                    <a:pt x="1539" y="0"/>
                    <a:pt x="3438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1037" y="3450654"/>
            <a:ext cx="11394997" cy="3547941"/>
            <a:chOff x="0" y="0"/>
            <a:chExt cx="2547194" cy="106762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47194" cy="1067624"/>
            </a:xfrm>
            <a:custGeom>
              <a:avLst/>
              <a:gdLst/>
              <a:ahLst/>
              <a:cxnLst/>
              <a:rect l="l" t="t" r="r" b="b"/>
              <a:pathLst>
                <a:path w="2547194" h="1067624">
                  <a:moveTo>
                    <a:pt x="3397" y="0"/>
                  </a:moveTo>
                  <a:lnTo>
                    <a:pt x="2543796" y="0"/>
                  </a:lnTo>
                  <a:cubicBezTo>
                    <a:pt x="2544697" y="0"/>
                    <a:pt x="2545561" y="358"/>
                    <a:pt x="2546199" y="995"/>
                  </a:cubicBezTo>
                  <a:cubicBezTo>
                    <a:pt x="2546836" y="1632"/>
                    <a:pt x="2547194" y="2496"/>
                    <a:pt x="2547194" y="3397"/>
                  </a:cubicBezTo>
                  <a:lnTo>
                    <a:pt x="2547194" y="1064227"/>
                  </a:lnTo>
                  <a:cubicBezTo>
                    <a:pt x="2547194" y="1065128"/>
                    <a:pt x="2546836" y="1065992"/>
                    <a:pt x="2546199" y="1066629"/>
                  </a:cubicBezTo>
                  <a:cubicBezTo>
                    <a:pt x="2545561" y="1067267"/>
                    <a:pt x="2544697" y="1067624"/>
                    <a:pt x="2543796" y="1067624"/>
                  </a:cubicBezTo>
                  <a:lnTo>
                    <a:pt x="3397" y="1067624"/>
                  </a:lnTo>
                  <a:cubicBezTo>
                    <a:pt x="1521" y="1067624"/>
                    <a:pt x="0" y="1066104"/>
                    <a:pt x="0" y="1064227"/>
                  </a:cubicBezTo>
                  <a:lnTo>
                    <a:pt x="0" y="3397"/>
                  </a:lnTo>
                  <a:cubicBezTo>
                    <a:pt x="0" y="2496"/>
                    <a:pt x="358" y="1632"/>
                    <a:pt x="995" y="995"/>
                  </a:cubicBezTo>
                  <a:cubicBezTo>
                    <a:pt x="1632" y="358"/>
                    <a:pt x="2496" y="0"/>
                    <a:pt x="339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291037" y="2690867"/>
            <a:ext cx="11394997" cy="967699"/>
            <a:chOff x="0" y="0"/>
            <a:chExt cx="15193329" cy="129026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5193329" cy="1290266"/>
              <a:chOff x="0" y="0"/>
              <a:chExt cx="2547194" cy="21631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547194" cy="216316"/>
              </a:xfrm>
              <a:custGeom>
                <a:avLst/>
                <a:gdLst/>
                <a:ahLst/>
                <a:cxnLst/>
                <a:rect l="l" t="t" r="r" b="b"/>
                <a:pathLst>
                  <a:path w="2547194" h="216316">
                    <a:moveTo>
                      <a:pt x="4002" y="0"/>
                    </a:moveTo>
                    <a:lnTo>
                      <a:pt x="2543191" y="0"/>
                    </a:lnTo>
                    <a:cubicBezTo>
                      <a:pt x="2544253" y="0"/>
                      <a:pt x="2545271" y="422"/>
                      <a:pt x="2546021" y="1172"/>
                    </a:cubicBezTo>
                    <a:cubicBezTo>
                      <a:pt x="2546772" y="1923"/>
                      <a:pt x="2547194" y="2941"/>
                      <a:pt x="2547194" y="4002"/>
                    </a:cubicBezTo>
                    <a:lnTo>
                      <a:pt x="2547194" y="212313"/>
                    </a:lnTo>
                    <a:cubicBezTo>
                      <a:pt x="2547194" y="214524"/>
                      <a:pt x="2545402" y="216316"/>
                      <a:pt x="2543191" y="216316"/>
                    </a:cubicBezTo>
                    <a:lnTo>
                      <a:pt x="4002" y="216316"/>
                    </a:lnTo>
                    <a:cubicBezTo>
                      <a:pt x="2941" y="216316"/>
                      <a:pt x="1923" y="215894"/>
                      <a:pt x="1172" y="215143"/>
                    </a:cubicBezTo>
                    <a:cubicBezTo>
                      <a:pt x="422" y="214393"/>
                      <a:pt x="0" y="213375"/>
                      <a:pt x="0" y="212313"/>
                    </a:cubicBezTo>
                    <a:lnTo>
                      <a:pt x="0" y="4002"/>
                    </a:lnTo>
                    <a:cubicBezTo>
                      <a:pt x="0" y="2941"/>
                      <a:pt x="422" y="1923"/>
                      <a:pt x="1172" y="1172"/>
                    </a:cubicBezTo>
                    <a:cubicBezTo>
                      <a:pt x="1923" y="422"/>
                      <a:pt x="2941" y="0"/>
                      <a:pt x="40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3943877" y="202859"/>
              <a:ext cx="956802" cy="884547"/>
              <a:chOff x="0" y="0"/>
              <a:chExt cx="160410" cy="14829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60410" cy="148296"/>
              </a:xfrm>
              <a:custGeom>
                <a:avLst/>
                <a:gdLst/>
                <a:ahLst/>
                <a:cxnLst/>
                <a:rect l="l" t="t" r="r" b="b"/>
                <a:pathLst>
                  <a:path w="160410" h="148296">
                    <a:moveTo>
                      <a:pt x="63557" y="0"/>
                    </a:moveTo>
                    <a:lnTo>
                      <a:pt x="96853" y="0"/>
                    </a:lnTo>
                    <a:cubicBezTo>
                      <a:pt x="113709" y="0"/>
                      <a:pt x="129875" y="6696"/>
                      <a:pt x="141795" y="18615"/>
                    </a:cubicBezTo>
                    <a:cubicBezTo>
                      <a:pt x="153714" y="30535"/>
                      <a:pt x="160410" y="46700"/>
                      <a:pt x="160410" y="63557"/>
                    </a:cubicBezTo>
                    <a:lnTo>
                      <a:pt x="160410" y="84739"/>
                    </a:lnTo>
                    <a:cubicBezTo>
                      <a:pt x="160410" y="119841"/>
                      <a:pt x="131955" y="148296"/>
                      <a:pt x="96853" y="148296"/>
                    </a:cubicBezTo>
                    <a:lnTo>
                      <a:pt x="63557" y="148296"/>
                    </a:lnTo>
                    <a:cubicBezTo>
                      <a:pt x="28455" y="148296"/>
                      <a:pt x="0" y="119841"/>
                      <a:pt x="0" y="84739"/>
                    </a:cubicBezTo>
                    <a:lnTo>
                      <a:pt x="0" y="63557"/>
                    </a:lnTo>
                    <a:cubicBezTo>
                      <a:pt x="0" y="28455"/>
                      <a:pt x="28455" y="0"/>
                      <a:pt x="635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Freeform 18"/>
            <p:cNvSpPr/>
            <p:nvPr/>
          </p:nvSpPr>
          <p:spPr>
            <a:xfrm>
              <a:off x="14170712" y="401800"/>
              <a:ext cx="503133" cy="486667"/>
            </a:xfrm>
            <a:custGeom>
              <a:avLst/>
              <a:gdLst/>
              <a:ahLst/>
              <a:cxnLst/>
              <a:rect l="l" t="t" r="r" b="b"/>
              <a:pathLst>
                <a:path w="503133" h="486667">
                  <a:moveTo>
                    <a:pt x="0" y="0"/>
                  </a:moveTo>
                  <a:lnTo>
                    <a:pt x="503133" y="0"/>
                  </a:lnTo>
                  <a:lnTo>
                    <a:pt x="503133" y="486666"/>
                  </a:lnTo>
                  <a:lnTo>
                    <a:pt x="0" y="486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MY"/>
            </a:p>
          </p:txBody>
        </p:sp>
        <p:grpSp>
          <p:nvGrpSpPr>
            <p:cNvPr id="19" name="Group 19"/>
            <p:cNvGrpSpPr/>
            <p:nvPr/>
          </p:nvGrpSpPr>
          <p:grpSpPr>
            <a:xfrm>
              <a:off x="671293" y="747625"/>
              <a:ext cx="405480" cy="90902"/>
              <a:chOff x="0" y="0"/>
              <a:chExt cx="67979" cy="1524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7979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67979" h="15240">
                    <a:moveTo>
                      <a:pt x="7620" y="0"/>
                    </a:moveTo>
                    <a:lnTo>
                      <a:pt x="60360" y="0"/>
                    </a:lnTo>
                    <a:cubicBezTo>
                      <a:pt x="64568" y="0"/>
                      <a:pt x="67979" y="3412"/>
                      <a:pt x="67979" y="7620"/>
                    </a:cubicBezTo>
                    <a:lnTo>
                      <a:pt x="67979" y="7620"/>
                    </a:lnTo>
                    <a:cubicBezTo>
                      <a:pt x="67979" y="11828"/>
                      <a:pt x="64568" y="15240"/>
                      <a:pt x="60360" y="15240"/>
                    </a:cubicBezTo>
                    <a:lnTo>
                      <a:pt x="7620" y="15240"/>
                    </a:lnTo>
                    <a:cubicBezTo>
                      <a:pt x="3412" y="15240"/>
                      <a:pt x="0" y="11828"/>
                      <a:pt x="0" y="7620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671293" y="599682"/>
              <a:ext cx="405480" cy="90902"/>
              <a:chOff x="0" y="0"/>
              <a:chExt cx="67979" cy="1524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7979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67979" h="15240">
                    <a:moveTo>
                      <a:pt x="7620" y="0"/>
                    </a:moveTo>
                    <a:lnTo>
                      <a:pt x="60360" y="0"/>
                    </a:lnTo>
                    <a:cubicBezTo>
                      <a:pt x="64568" y="0"/>
                      <a:pt x="67979" y="3412"/>
                      <a:pt x="67979" y="7620"/>
                    </a:cubicBezTo>
                    <a:lnTo>
                      <a:pt x="67979" y="7620"/>
                    </a:lnTo>
                    <a:cubicBezTo>
                      <a:pt x="67979" y="11828"/>
                      <a:pt x="64568" y="15240"/>
                      <a:pt x="60360" y="15240"/>
                    </a:cubicBezTo>
                    <a:lnTo>
                      <a:pt x="7620" y="15240"/>
                    </a:lnTo>
                    <a:cubicBezTo>
                      <a:pt x="3412" y="15240"/>
                      <a:pt x="0" y="11828"/>
                      <a:pt x="0" y="7620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671293" y="448927"/>
              <a:ext cx="405480" cy="90902"/>
              <a:chOff x="0" y="0"/>
              <a:chExt cx="67979" cy="1524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7979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67979" h="15240">
                    <a:moveTo>
                      <a:pt x="7620" y="0"/>
                    </a:moveTo>
                    <a:lnTo>
                      <a:pt x="60360" y="0"/>
                    </a:lnTo>
                    <a:cubicBezTo>
                      <a:pt x="64568" y="0"/>
                      <a:pt x="67979" y="3412"/>
                      <a:pt x="67979" y="7620"/>
                    </a:cubicBezTo>
                    <a:lnTo>
                      <a:pt x="67979" y="7620"/>
                    </a:lnTo>
                    <a:cubicBezTo>
                      <a:pt x="67979" y="11828"/>
                      <a:pt x="64568" y="15240"/>
                      <a:pt x="60360" y="15240"/>
                    </a:cubicBezTo>
                    <a:lnTo>
                      <a:pt x="7620" y="15240"/>
                    </a:lnTo>
                    <a:cubicBezTo>
                      <a:pt x="3412" y="15240"/>
                      <a:pt x="0" y="11828"/>
                      <a:pt x="0" y="7620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31" name="TextBox 31"/>
          <p:cNvSpPr txBox="1"/>
          <p:nvPr/>
        </p:nvSpPr>
        <p:spPr>
          <a:xfrm>
            <a:off x="4647302" y="3924300"/>
            <a:ext cx="8682466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242425"/>
                </a:solidFill>
                <a:latin typeface="Bahnschrift" panose="020B0502040204020203" pitchFamily="34" charset="0"/>
              </a:rPr>
              <a:t>Stroke Mortality Prediction in Malaysia: Evaluating Survival Rates and Comparing Glasgow Coma Scale, NIH Stroke Scale, and Modified Rankin Scale – </a:t>
            </a:r>
          </a:p>
          <a:p>
            <a:pPr algn="ctr"/>
            <a:r>
              <a:rPr lang="en-US" sz="3600" b="1" dirty="0">
                <a:solidFill>
                  <a:srgbClr val="242425"/>
                </a:solidFill>
                <a:latin typeface="Bahnschrift" panose="020B0502040204020203" pitchFamily="34" charset="0"/>
              </a:rPr>
              <a:t>A Multicenter Analysis</a:t>
            </a:r>
          </a:p>
        </p:txBody>
      </p:sp>
      <p:sp>
        <p:nvSpPr>
          <p:cNvPr id="36" name="Freeform 22">
            <a:extLst>
              <a:ext uri="{FF2B5EF4-FFF2-40B4-BE49-F238E27FC236}">
                <a16:creationId xmlns:a16="http://schemas.microsoft.com/office/drawing/2014/main" id="{F0D3D029-8216-DF08-5951-B29FBEBD29D0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0C8AB-3A5E-FEF8-8586-24E3D9B3BC26}"/>
              </a:ext>
            </a:extLst>
          </p:cNvPr>
          <p:cNvSpPr txBox="1"/>
          <p:nvPr/>
        </p:nvSpPr>
        <p:spPr>
          <a:xfrm>
            <a:off x="1524000" y="7548828"/>
            <a:ext cx="156816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 Muhammad Nur </a:t>
            </a:r>
            <a:r>
              <a:rPr lang="en-MY" kern="1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Hidayat</a:t>
            </a:r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Che Nawi</a:t>
            </a:r>
            <a:r>
              <a:rPr lang="en-MY" kern="100" baseline="30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MY" kern="1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Suhaily</a:t>
            </a:r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MY" kern="1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Mohd</a:t>
            </a:r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Hairon</a:t>
            </a:r>
            <a:r>
              <a:rPr lang="en-MY" kern="100" baseline="30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Wan Nur </a:t>
            </a:r>
            <a:r>
              <a:rPr lang="en-MY" kern="1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Nafisah</a:t>
            </a:r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Wan Yahya</a:t>
            </a:r>
            <a:r>
              <a:rPr lang="en-MY" kern="100" baseline="30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Wan </a:t>
            </a:r>
            <a:r>
              <a:rPr lang="en-MY" kern="1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Asyraf</a:t>
            </a:r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Wan Zaidi</a:t>
            </a:r>
            <a:r>
              <a:rPr lang="en-MY" kern="100" baseline="30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MY" kern="1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Mohd</a:t>
            </a:r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MY" kern="1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Rohaizat</a:t>
            </a:r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Hassan</a:t>
            </a:r>
            <a:r>
              <a:rPr lang="en-MY" kern="100" baseline="30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MY" kern="1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Kamarul</a:t>
            </a:r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Imran Musa</a:t>
            </a:r>
            <a:r>
              <a:rPr lang="en-MY" kern="100" baseline="30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MY" kern="1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MY" kern="1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kern="100" baseline="30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of Community Medicine, School of Medical Sciences, </a:t>
            </a:r>
            <a:r>
              <a:rPr lang="en-GB" kern="1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Universiti</a:t>
            </a:r>
            <a:r>
              <a:rPr lang="en-GB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Sains Malaysia, 16150 Kubang </a:t>
            </a:r>
            <a:r>
              <a:rPr lang="en-GB" kern="1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Kerian</a:t>
            </a:r>
            <a:r>
              <a:rPr lang="en-GB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Kelantan, Malaysia</a:t>
            </a:r>
            <a:endParaRPr lang="en-MY" kern="1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MY" kern="100" baseline="30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of Internal Medicine, </a:t>
            </a:r>
            <a:r>
              <a:rPr lang="en-MY" kern="1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Universiti</a:t>
            </a:r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MY" kern="1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Kebangsaan</a:t>
            </a:r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Malaysia Medical Centre (UKMMC), Jalan Yaacob Latif, </a:t>
            </a:r>
            <a:r>
              <a:rPr lang="en-MY" kern="1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Cheras</a:t>
            </a:r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56000 Kuala Lumpur, Malaysia.</a:t>
            </a:r>
            <a:endParaRPr lang="en-MY" kern="1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MY" kern="100" baseline="30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MY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of Community Health, Faculty of Medicine, National University of Malaysia, Kuala Lumpur, Malaysia</a:t>
            </a:r>
            <a:endParaRPr lang="en-MY" kern="1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5993" y="1381337"/>
            <a:ext cx="8751261" cy="1496539"/>
            <a:chOff x="0" y="0"/>
            <a:chExt cx="2524013" cy="4316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13" cy="431627"/>
            </a:xfrm>
            <a:custGeom>
              <a:avLst/>
              <a:gdLst/>
              <a:ahLst/>
              <a:cxnLst/>
              <a:rect l="l" t="t" r="r" b="b"/>
              <a:pathLst>
                <a:path w="2524013" h="431627">
                  <a:moveTo>
                    <a:pt x="4423" y="0"/>
                  </a:moveTo>
                  <a:lnTo>
                    <a:pt x="2519590" y="0"/>
                  </a:lnTo>
                  <a:cubicBezTo>
                    <a:pt x="2520763" y="0"/>
                    <a:pt x="2521888" y="466"/>
                    <a:pt x="2522718" y="1296"/>
                  </a:cubicBezTo>
                  <a:cubicBezTo>
                    <a:pt x="2523547" y="2125"/>
                    <a:pt x="2524013" y="3250"/>
                    <a:pt x="2524013" y="4423"/>
                  </a:cubicBezTo>
                  <a:lnTo>
                    <a:pt x="2524013" y="427204"/>
                  </a:lnTo>
                  <a:cubicBezTo>
                    <a:pt x="2524013" y="428377"/>
                    <a:pt x="2523547" y="429502"/>
                    <a:pt x="2522718" y="430332"/>
                  </a:cubicBezTo>
                  <a:cubicBezTo>
                    <a:pt x="2521888" y="431161"/>
                    <a:pt x="2520763" y="431627"/>
                    <a:pt x="2519590" y="431627"/>
                  </a:cubicBezTo>
                  <a:lnTo>
                    <a:pt x="4423" y="431627"/>
                  </a:lnTo>
                  <a:cubicBezTo>
                    <a:pt x="3250" y="431627"/>
                    <a:pt x="2125" y="431161"/>
                    <a:pt x="1296" y="430332"/>
                  </a:cubicBezTo>
                  <a:cubicBezTo>
                    <a:pt x="466" y="429502"/>
                    <a:pt x="0" y="428377"/>
                    <a:pt x="0" y="427204"/>
                  </a:cubicBezTo>
                  <a:lnTo>
                    <a:pt x="0" y="4423"/>
                  </a:lnTo>
                  <a:cubicBezTo>
                    <a:pt x="0" y="3250"/>
                    <a:pt x="466" y="2125"/>
                    <a:pt x="1296" y="1296"/>
                  </a:cubicBezTo>
                  <a:cubicBezTo>
                    <a:pt x="2125" y="466"/>
                    <a:pt x="3250" y="0"/>
                    <a:pt x="4423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8925021" cy="1612379"/>
            <a:chOff x="0" y="0"/>
            <a:chExt cx="2574128" cy="4650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4128" cy="465038"/>
            </a:xfrm>
            <a:custGeom>
              <a:avLst/>
              <a:gdLst/>
              <a:ahLst/>
              <a:cxnLst/>
              <a:rect l="l" t="t" r="r" b="b"/>
              <a:pathLst>
                <a:path w="2574128" h="465038">
                  <a:moveTo>
                    <a:pt x="4337" y="0"/>
                  </a:moveTo>
                  <a:lnTo>
                    <a:pt x="2569791" y="0"/>
                  </a:lnTo>
                  <a:cubicBezTo>
                    <a:pt x="2572187" y="0"/>
                    <a:pt x="2574128" y="1942"/>
                    <a:pt x="2574128" y="4337"/>
                  </a:cubicBezTo>
                  <a:lnTo>
                    <a:pt x="2574128" y="460700"/>
                  </a:lnTo>
                  <a:cubicBezTo>
                    <a:pt x="2574128" y="463096"/>
                    <a:pt x="2572187" y="465038"/>
                    <a:pt x="2569791" y="465038"/>
                  </a:cubicBezTo>
                  <a:lnTo>
                    <a:pt x="4337" y="465038"/>
                  </a:lnTo>
                  <a:cubicBezTo>
                    <a:pt x="1942" y="465038"/>
                    <a:pt x="0" y="463096"/>
                    <a:pt x="0" y="460700"/>
                  </a:cubicBezTo>
                  <a:lnTo>
                    <a:pt x="0" y="4337"/>
                  </a:lnTo>
                  <a:cubicBezTo>
                    <a:pt x="0" y="1942"/>
                    <a:pt x="1942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7916" y="3560932"/>
            <a:ext cx="16481384" cy="5563266"/>
            <a:chOff x="0" y="0"/>
            <a:chExt cx="4753513" cy="1643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53513" cy="1643218"/>
            </a:xfrm>
            <a:custGeom>
              <a:avLst/>
              <a:gdLst/>
              <a:ahLst/>
              <a:cxnLst/>
              <a:rect l="l" t="t" r="r" b="b"/>
              <a:pathLst>
                <a:path w="4753513" h="1643218">
                  <a:moveTo>
                    <a:pt x="2349" y="0"/>
                  </a:moveTo>
                  <a:lnTo>
                    <a:pt x="4751164" y="0"/>
                  </a:lnTo>
                  <a:cubicBezTo>
                    <a:pt x="4752461" y="0"/>
                    <a:pt x="4753513" y="1052"/>
                    <a:pt x="4753513" y="2349"/>
                  </a:cubicBezTo>
                  <a:lnTo>
                    <a:pt x="4753513" y="1640869"/>
                  </a:lnTo>
                  <a:cubicBezTo>
                    <a:pt x="4753513" y="1642167"/>
                    <a:pt x="4752461" y="1643218"/>
                    <a:pt x="4751164" y="1643218"/>
                  </a:cubicBezTo>
                  <a:lnTo>
                    <a:pt x="2349" y="1643218"/>
                  </a:lnTo>
                  <a:cubicBezTo>
                    <a:pt x="1052" y="1643218"/>
                    <a:pt x="0" y="1642167"/>
                    <a:pt x="0" y="1640869"/>
                  </a:cubicBezTo>
                  <a:lnTo>
                    <a:pt x="0" y="2349"/>
                  </a:lnTo>
                  <a:cubicBezTo>
                    <a:pt x="0" y="1052"/>
                    <a:pt x="1052" y="0"/>
                    <a:pt x="2349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7724" y="3058412"/>
            <a:ext cx="16453609" cy="6125692"/>
            <a:chOff x="0" y="0"/>
            <a:chExt cx="4745502" cy="1643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45502" cy="1643218"/>
            </a:xfrm>
            <a:custGeom>
              <a:avLst/>
              <a:gdLst/>
              <a:ahLst/>
              <a:cxnLst/>
              <a:rect l="l" t="t" r="r" b="b"/>
              <a:pathLst>
                <a:path w="4745502" h="1643218">
                  <a:moveTo>
                    <a:pt x="2353" y="0"/>
                  </a:moveTo>
                  <a:lnTo>
                    <a:pt x="4743149" y="0"/>
                  </a:lnTo>
                  <a:cubicBezTo>
                    <a:pt x="4743773" y="0"/>
                    <a:pt x="4744372" y="248"/>
                    <a:pt x="4744813" y="689"/>
                  </a:cubicBezTo>
                  <a:cubicBezTo>
                    <a:pt x="4745254" y="1130"/>
                    <a:pt x="4745502" y="1729"/>
                    <a:pt x="4745502" y="2353"/>
                  </a:cubicBezTo>
                  <a:lnTo>
                    <a:pt x="4745502" y="1640866"/>
                  </a:lnTo>
                  <a:cubicBezTo>
                    <a:pt x="4745502" y="1641489"/>
                    <a:pt x="4745254" y="1642088"/>
                    <a:pt x="4744813" y="1642529"/>
                  </a:cubicBezTo>
                  <a:cubicBezTo>
                    <a:pt x="4744372" y="1642970"/>
                    <a:pt x="4743773" y="1643218"/>
                    <a:pt x="4743149" y="1643218"/>
                  </a:cubicBezTo>
                  <a:lnTo>
                    <a:pt x="2353" y="1643218"/>
                  </a:lnTo>
                  <a:cubicBezTo>
                    <a:pt x="1053" y="1643218"/>
                    <a:pt x="0" y="1642165"/>
                    <a:pt x="0" y="1640866"/>
                  </a:cubicBezTo>
                  <a:lnTo>
                    <a:pt x="0" y="2353"/>
                  </a:lnTo>
                  <a:cubicBezTo>
                    <a:pt x="0" y="1729"/>
                    <a:pt x="248" y="1130"/>
                    <a:pt x="689" y="689"/>
                  </a:cubicBezTo>
                  <a:cubicBezTo>
                    <a:pt x="1130" y="248"/>
                    <a:pt x="1729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30604" y="1263143"/>
            <a:ext cx="732121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800" b="1" dirty="0">
                <a:solidFill>
                  <a:srgbClr val="242425"/>
                </a:solidFill>
                <a:latin typeface="Bahnschrift" panose="020B0502040204020203" pitchFamily="34" charset="0"/>
              </a:rPr>
              <a:t>Conclusion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829163" y="2628900"/>
            <a:ext cx="537626" cy="53762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6E6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37537" y="2628900"/>
            <a:ext cx="537626" cy="53762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8999B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246612" y="2628900"/>
            <a:ext cx="537626" cy="53762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666565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46">
            <a:extLst>
              <a:ext uri="{FF2B5EF4-FFF2-40B4-BE49-F238E27FC236}">
                <a16:creationId xmlns:a16="http://schemas.microsoft.com/office/drawing/2014/main" id="{3BFFBFEC-3E22-2B78-788B-469A03540C30}"/>
              </a:ext>
            </a:extLst>
          </p:cNvPr>
          <p:cNvSpPr txBox="1"/>
          <p:nvPr/>
        </p:nvSpPr>
        <p:spPr>
          <a:xfrm>
            <a:off x="1266667" y="3398462"/>
            <a:ext cx="14963933" cy="6545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In summary, our study of stroke patients in Malaysia between 2016 and 2021 has shed light on several crucial aspects of stroke incidence, patient demographics, and predictive assessment scales. 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We observed a notable trend of strokes occurring at a younger age, with a higher incidence among males and individuals of Malay ethnicity. 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While intravascular interventions remain underutilized due to delayed patient presentation and resource limitations, nearly two-thirds of our patients survived for at least three years post-diagnosis. 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Importantly, our analysis underscores the superiority of the </a:t>
            </a:r>
            <a:r>
              <a:rPr lang="en-US" sz="2800" dirty="0" err="1">
                <a:solidFill>
                  <a:srgbClr val="242425"/>
                </a:solidFill>
                <a:latin typeface="Bahnschrift" panose="020B0502040204020203" pitchFamily="34" charset="0"/>
              </a:rPr>
              <a:t>mRS</a:t>
            </a: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 scale in predicting stroke mortality, surpassing the NIHSS and GCS scales. 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These findings highlight the need for enhanced stroke awareness and timely interventions to address the evolving landscape of stroke in Malaysia.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42425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42425"/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4FDE57D5-FCC3-D750-9A8E-9A13F5F18ADA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4713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5993" y="1381337"/>
            <a:ext cx="8751261" cy="1496539"/>
            <a:chOff x="0" y="0"/>
            <a:chExt cx="2524013" cy="4316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13" cy="431627"/>
            </a:xfrm>
            <a:custGeom>
              <a:avLst/>
              <a:gdLst/>
              <a:ahLst/>
              <a:cxnLst/>
              <a:rect l="l" t="t" r="r" b="b"/>
              <a:pathLst>
                <a:path w="2524013" h="431627">
                  <a:moveTo>
                    <a:pt x="4423" y="0"/>
                  </a:moveTo>
                  <a:lnTo>
                    <a:pt x="2519590" y="0"/>
                  </a:lnTo>
                  <a:cubicBezTo>
                    <a:pt x="2520763" y="0"/>
                    <a:pt x="2521888" y="466"/>
                    <a:pt x="2522718" y="1296"/>
                  </a:cubicBezTo>
                  <a:cubicBezTo>
                    <a:pt x="2523547" y="2125"/>
                    <a:pt x="2524013" y="3250"/>
                    <a:pt x="2524013" y="4423"/>
                  </a:cubicBezTo>
                  <a:lnTo>
                    <a:pt x="2524013" y="427204"/>
                  </a:lnTo>
                  <a:cubicBezTo>
                    <a:pt x="2524013" y="428377"/>
                    <a:pt x="2523547" y="429502"/>
                    <a:pt x="2522718" y="430332"/>
                  </a:cubicBezTo>
                  <a:cubicBezTo>
                    <a:pt x="2521888" y="431161"/>
                    <a:pt x="2520763" y="431627"/>
                    <a:pt x="2519590" y="431627"/>
                  </a:cubicBezTo>
                  <a:lnTo>
                    <a:pt x="4423" y="431627"/>
                  </a:lnTo>
                  <a:cubicBezTo>
                    <a:pt x="3250" y="431627"/>
                    <a:pt x="2125" y="431161"/>
                    <a:pt x="1296" y="430332"/>
                  </a:cubicBezTo>
                  <a:cubicBezTo>
                    <a:pt x="466" y="429502"/>
                    <a:pt x="0" y="428377"/>
                    <a:pt x="0" y="427204"/>
                  </a:cubicBezTo>
                  <a:lnTo>
                    <a:pt x="0" y="4423"/>
                  </a:lnTo>
                  <a:cubicBezTo>
                    <a:pt x="0" y="3250"/>
                    <a:pt x="466" y="2125"/>
                    <a:pt x="1296" y="1296"/>
                  </a:cubicBezTo>
                  <a:cubicBezTo>
                    <a:pt x="2125" y="466"/>
                    <a:pt x="3250" y="0"/>
                    <a:pt x="4423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8925021" cy="1612379"/>
            <a:chOff x="0" y="0"/>
            <a:chExt cx="2574128" cy="4650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4128" cy="465038"/>
            </a:xfrm>
            <a:custGeom>
              <a:avLst/>
              <a:gdLst/>
              <a:ahLst/>
              <a:cxnLst/>
              <a:rect l="l" t="t" r="r" b="b"/>
              <a:pathLst>
                <a:path w="2574128" h="465038">
                  <a:moveTo>
                    <a:pt x="4337" y="0"/>
                  </a:moveTo>
                  <a:lnTo>
                    <a:pt x="2569791" y="0"/>
                  </a:lnTo>
                  <a:cubicBezTo>
                    <a:pt x="2572187" y="0"/>
                    <a:pt x="2574128" y="1942"/>
                    <a:pt x="2574128" y="4337"/>
                  </a:cubicBezTo>
                  <a:lnTo>
                    <a:pt x="2574128" y="460700"/>
                  </a:lnTo>
                  <a:cubicBezTo>
                    <a:pt x="2574128" y="463096"/>
                    <a:pt x="2572187" y="465038"/>
                    <a:pt x="2569791" y="465038"/>
                  </a:cubicBezTo>
                  <a:lnTo>
                    <a:pt x="4337" y="465038"/>
                  </a:lnTo>
                  <a:cubicBezTo>
                    <a:pt x="1942" y="465038"/>
                    <a:pt x="0" y="463096"/>
                    <a:pt x="0" y="460700"/>
                  </a:cubicBezTo>
                  <a:lnTo>
                    <a:pt x="0" y="4337"/>
                  </a:lnTo>
                  <a:cubicBezTo>
                    <a:pt x="0" y="1942"/>
                    <a:pt x="1942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7916" y="3560932"/>
            <a:ext cx="16481384" cy="5563266"/>
            <a:chOff x="0" y="0"/>
            <a:chExt cx="4753513" cy="1643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53513" cy="1643218"/>
            </a:xfrm>
            <a:custGeom>
              <a:avLst/>
              <a:gdLst/>
              <a:ahLst/>
              <a:cxnLst/>
              <a:rect l="l" t="t" r="r" b="b"/>
              <a:pathLst>
                <a:path w="4753513" h="1643218">
                  <a:moveTo>
                    <a:pt x="2349" y="0"/>
                  </a:moveTo>
                  <a:lnTo>
                    <a:pt x="4751164" y="0"/>
                  </a:lnTo>
                  <a:cubicBezTo>
                    <a:pt x="4752461" y="0"/>
                    <a:pt x="4753513" y="1052"/>
                    <a:pt x="4753513" y="2349"/>
                  </a:cubicBezTo>
                  <a:lnTo>
                    <a:pt x="4753513" y="1640869"/>
                  </a:lnTo>
                  <a:cubicBezTo>
                    <a:pt x="4753513" y="1642167"/>
                    <a:pt x="4752461" y="1643218"/>
                    <a:pt x="4751164" y="1643218"/>
                  </a:cubicBezTo>
                  <a:lnTo>
                    <a:pt x="2349" y="1643218"/>
                  </a:lnTo>
                  <a:cubicBezTo>
                    <a:pt x="1052" y="1643218"/>
                    <a:pt x="0" y="1642167"/>
                    <a:pt x="0" y="1640869"/>
                  </a:cubicBezTo>
                  <a:lnTo>
                    <a:pt x="0" y="2349"/>
                  </a:lnTo>
                  <a:cubicBezTo>
                    <a:pt x="0" y="1052"/>
                    <a:pt x="1052" y="0"/>
                    <a:pt x="2349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7724" y="3336853"/>
            <a:ext cx="16453609" cy="5568810"/>
            <a:chOff x="0" y="0"/>
            <a:chExt cx="4745502" cy="1643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45502" cy="1643218"/>
            </a:xfrm>
            <a:custGeom>
              <a:avLst/>
              <a:gdLst/>
              <a:ahLst/>
              <a:cxnLst/>
              <a:rect l="l" t="t" r="r" b="b"/>
              <a:pathLst>
                <a:path w="4745502" h="1643218">
                  <a:moveTo>
                    <a:pt x="2353" y="0"/>
                  </a:moveTo>
                  <a:lnTo>
                    <a:pt x="4743149" y="0"/>
                  </a:lnTo>
                  <a:cubicBezTo>
                    <a:pt x="4743773" y="0"/>
                    <a:pt x="4744372" y="248"/>
                    <a:pt x="4744813" y="689"/>
                  </a:cubicBezTo>
                  <a:cubicBezTo>
                    <a:pt x="4745254" y="1130"/>
                    <a:pt x="4745502" y="1729"/>
                    <a:pt x="4745502" y="2353"/>
                  </a:cubicBezTo>
                  <a:lnTo>
                    <a:pt x="4745502" y="1640866"/>
                  </a:lnTo>
                  <a:cubicBezTo>
                    <a:pt x="4745502" y="1641489"/>
                    <a:pt x="4745254" y="1642088"/>
                    <a:pt x="4744813" y="1642529"/>
                  </a:cubicBezTo>
                  <a:cubicBezTo>
                    <a:pt x="4744372" y="1642970"/>
                    <a:pt x="4743773" y="1643218"/>
                    <a:pt x="4743149" y="1643218"/>
                  </a:cubicBezTo>
                  <a:lnTo>
                    <a:pt x="2353" y="1643218"/>
                  </a:lnTo>
                  <a:cubicBezTo>
                    <a:pt x="1053" y="1643218"/>
                    <a:pt x="0" y="1642165"/>
                    <a:pt x="0" y="1640866"/>
                  </a:cubicBezTo>
                  <a:lnTo>
                    <a:pt x="0" y="2353"/>
                  </a:lnTo>
                  <a:cubicBezTo>
                    <a:pt x="0" y="1729"/>
                    <a:pt x="248" y="1130"/>
                    <a:pt x="689" y="689"/>
                  </a:cubicBezTo>
                  <a:cubicBezTo>
                    <a:pt x="1130" y="248"/>
                    <a:pt x="1729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30604" y="1263143"/>
            <a:ext cx="732121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800" b="1" dirty="0">
                <a:solidFill>
                  <a:srgbClr val="242425"/>
                </a:solidFill>
                <a:latin typeface="Bahnschrift" panose="020B0502040204020203" pitchFamily="34" charset="0"/>
              </a:rPr>
              <a:t>References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829163" y="3093117"/>
            <a:ext cx="537626" cy="53762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6E6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37537" y="3093117"/>
            <a:ext cx="537626" cy="53762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8999B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246612" y="3093117"/>
            <a:ext cx="537626" cy="53762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666565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2">
            <a:extLst>
              <a:ext uri="{FF2B5EF4-FFF2-40B4-BE49-F238E27FC236}">
                <a16:creationId xmlns:a16="http://schemas.microsoft.com/office/drawing/2014/main" id="{4FDE57D5-FCC3-D750-9A8E-9A13F5F18ADA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887E9-73DD-0C3C-5FDF-865F667792C2}"/>
              </a:ext>
            </a:extLst>
          </p:cNvPr>
          <p:cNvSpPr txBox="1"/>
          <p:nvPr/>
        </p:nvSpPr>
        <p:spPr>
          <a:xfrm>
            <a:off x="1013460" y="4006045"/>
            <a:ext cx="159098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Feigin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Valery L., Stark, B. A., Johnson, C. O., Roth, G. A.,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Bisignano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C.,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Abady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G. G., … Murray, C. J. L. (2021). Global, regional, and national burden of stroke and its risk factors, 1990-2019: A systematic analysis for the Global Burden of Disease Study 2019. The Lancet Neurology, 20(10), 1–26. doi:10.1016/S1474-4422(21)00252-0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Tan, K. S., &amp;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Venketasubramanian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N. (2022). Stroke Burden in Malaysia. Cerebrovascular Diseases Extra, 12(2), 58. doi:10.1159/000524271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Imran Musa, K. (2017). MODELLING OF RISK FACTORS, CASE-FATALITIES, SURVIVAL AND FUNCTIONAL HEALTH STATUS FOR STROKE IN KELANTAN, MALAYSIA.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Wan-</a:t>
            </a:r>
            <a:r>
              <a:rPr lang="en-MY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Arfah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N., Hafiz, H. M., Naing, N. N., </a:t>
            </a:r>
            <a:r>
              <a:rPr lang="en-MY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Muzaimi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&amp; Shetty, H. G. M. (2018). Short‐term and long‐term survival probabilities among first‐ever ischaemic and haemorrhagic stroke patients at a hospital in the suburban east coast of Peninsular Malaysia. </a:t>
            </a:r>
            <a:r>
              <a:rPr lang="en-MY" sz="1800" i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 Science Reports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doi:10.1002/HSR2.27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MY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Dusenbury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W., </a:t>
            </a:r>
            <a:r>
              <a:rPr lang="en-MY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Tsivgoulis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G., Chang, J., Goyal, N., </a:t>
            </a:r>
            <a:r>
              <a:rPr lang="en-MY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Swatzell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V., Alexandrov, A. V., … Alexandrov, A. W. (2023). Validation of the National Institutes of Health Stroke Scale in Intracerebral </a:t>
            </a:r>
            <a:r>
              <a:rPr lang="en-MY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Hemorrhage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MY" sz="1800" i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Stroke: Vascular and Interventional Neurology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doi:10.1161/SVIN.123.000834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MY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Gattringer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T., </a:t>
            </a:r>
            <a:r>
              <a:rPr lang="en-MY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Posekany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MY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Niederkorn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K., </a:t>
            </a:r>
            <a:r>
              <a:rPr lang="en-MY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Knoflach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MY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Poltrum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B., </a:t>
            </a:r>
            <a:r>
              <a:rPr lang="en-MY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Mutzenbach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S., … Fazekas, F. (2019). Predicting early mortality of acute ischemic stroke: Score-based approach. </a:t>
            </a:r>
            <a:r>
              <a:rPr lang="en-MY" sz="1800" i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Stroke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349–356. doi:10.1161/STROKEAHA.118.022863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46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5993" y="1381337"/>
            <a:ext cx="8751261" cy="1496539"/>
            <a:chOff x="0" y="0"/>
            <a:chExt cx="2524013" cy="4316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13" cy="431627"/>
            </a:xfrm>
            <a:custGeom>
              <a:avLst/>
              <a:gdLst/>
              <a:ahLst/>
              <a:cxnLst/>
              <a:rect l="l" t="t" r="r" b="b"/>
              <a:pathLst>
                <a:path w="2524013" h="431627">
                  <a:moveTo>
                    <a:pt x="4423" y="0"/>
                  </a:moveTo>
                  <a:lnTo>
                    <a:pt x="2519590" y="0"/>
                  </a:lnTo>
                  <a:cubicBezTo>
                    <a:pt x="2520763" y="0"/>
                    <a:pt x="2521888" y="466"/>
                    <a:pt x="2522718" y="1296"/>
                  </a:cubicBezTo>
                  <a:cubicBezTo>
                    <a:pt x="2523547" y="2125"/>
                    <a:pt x="2524013" y="3250"/>
                    <a:pt x="2524013" y="4423"/>
                  </a:cubicBezTo>
                  <a:lnTo>
                    <a:pt x="2524013" y="427204"/>
                  </a:lnTo>
                  <a:cubicBezTo>
                    <a:pt x="2524013" y="428377"/>
                    <a:pt x="2523547" y="429502"/>
                    <a:pt x="2522718" y="430332"/>
                  </a:cubicBezTo>
                  <a:cubicBezTo>
                    <a:pt x="2521888" y="431161"/>
                    <a:pt x="2520763" y="431627"/>
                    <a:pt x="2519590" y="431627"/>
                  </a:cubicBezTo>
                  <a:lnTo>
                    <a:pt x="4423" y="431627"/>
                  </a:lnTo>
                  <a:cubicBezTo>
                    <a:pt x="3250" y="431627"/>
                    <a:pt x="2125" y="431161"/>
                    <a:pt x="1296" y="430332"/>
                  </a:cubicBezTo>
                  <a:cubicBezTo>
                    <a:pt x="466" y="429502"/>
                    <a:pt x="0" y="428377"/>
                    <a:pt x="0" y="427204"/>
                  </a:cubicBezTo>
                  <a:lnTo>
                    <a:pt x="0" y="4423"/>
                  </a:lnTo>
                  <a:cubicBezTo>
                    <a:pt x="0" y="3250"/>
                    <a:pt x="466" y="2125"/>
                    <a:pt x="1296" y="1296"/>
                  </a:cubicBezTo>
                  <a:cubicBezTo>
                    <a:pt x="2125" y="466"/>
                    <a:pt x="3250" y="0"/>
                    <a:pt x="4423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8925021" cy="1612379"/>
            <a:chOff x="0" y="0"/>
            <a:chExt cx="2574128" cy="4650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4128" cy="465038"/>
            </a:xfrm>
            <a:custGeom>
              <a:avLst/>
              <a:gdLst/>
              <a:ahLst/>
              <a:cxnLst/>
              <a:rect l="l" t="t" r="r" b="b"/>
              <a:pathLst>
                <a:path w="2574128" h="465038">
                  <a:moveTo>
                    <a:pt x="4337" y="0"/>
                  </a:moveTo>
                  <a:lnTo>
                    <a:pt x="2569791" y="0"/>
                  </a:lnTo>
                  <a:cubicBezTo>
                    <a:pt x="2572187" y="0"/>
                    <a:pt x="2574128" y="1942"/>
                    <a:pt x="2574128" y="4337"/>
                  </a:cubicBezTo>
                  <a:lnTo>
                    <a:pt x="2574128" y="460700"/>
                  </a:lnTo>
                  <a:cubicBezTo>
                    <a:pt x="2574128" y="463096"/>
                    <a:pt x="2572187" y="465038"/>
                    <a:pt x="2569791" y="465038"/>
                  </a:cubicBezTo>
                  <a:lnTo>
                    <a:pt x="4337" y="465038"/>
                  </a:lnTo>
                  <a:cubicBezTo>
                    <a:pt x="1942" y="465038"/>
                    <a:pt x="0" y="463096"/>
                    <a:pt x="0" y="460700"/>
                  </a:cubicBezTo>
                  <a:lnTo>
                    <a:pt x="0" y="4337"/>
                  </a:lnTo>
                  <a:cubicBezTo>
                    <a:pt x="0" y="1942"/>
                    <a:pt x="1942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7916" y="3560932"/>
            <a:ext cx="16481384" cy="5563266"/>
            <a:chOff x="0" y="0"/>
            <a:chExt cx="4753513" cy="1643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53513" cy="1643218"/>
            </a:xfrm>
            <a:custGeom>
              <a:avLst/>
              <a:gdLst/>
              <a:ahLst/>
              <a:cxnLst/>
              <a:rect l="l" t="t" r="r" b="b"/>
              <a:pathLst>
                <a:path w="4753513" h="1643218">
                  <a:moveTo>
                    <a:pt x="2349" y="0"/>
                  </a:moveTo>
                  <a:lnTo>
                    <a:pt x="4751164" y="0"/>
                  </a:lnTo>
                  <a:cubicBezTo>
                    <a:pt x="4752461" y="0"/>
                    <a:pt x="4753513" y="1052"/>
                    <a:pt x="4753513" y="2349"/>
                  </a:cubicBezTo>
                  <a:lnTo>
                    <a:pt x="4753513" y="1640869"/>
                  </a:lnTo>
                  <a:cubicBezTo>
                    <a:pt x="4753513" y="1642167"/>
                    <a:pt x="4752461" y="1643218"/>
                    <a:pt x="4751164" y="1643218"/>
                  </a:cubicBezTo>
                  <a:lnTo>
                    <a:pt x="2349" y="1643218"/>
                  </a:lnTo>
                  <a:cubicBezTo>
                    <a:pt x="1052" y="1643218"/>
                    <a:pt x="0" y="1642167"/>
                    <a:pt x="0" y="1640869"/>
                  </a:cubicBezTo>
                  <a:lnTo>
                    <a:pt x="0" y="2349"/>
                  </a:lnTo>
                  <a:cubicBezTo>
                    <a:pt x="0" y="1052"/>
                    <a:pt x="1052" y="0"/>
                    <a:pt x="2349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7724" y="3336853"/>
            <a:ext cx="16453609" cy="5568810"/>
            <a:chOff x="0" y="0"/>
            <a:chExt cx="4745502" cy="1643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45502" cy="1643218"/>
            </a:xfrm>
            <a:custGeom>
              <a:avLst/>
              <a:gdLst/>
              <a:ahLst/>
              <a:cxnLst/>
              <a:rect l="l" t="t" r="r" b="b"/>
              <a:pathLst>
                <a:path w="4745502" h="1643218">
                  <a:moveTo>
                    <a:pt x="2353" y="0"/>
                  </a:moveTo>
                  <a:lnTo>
                    <a:pt x="4743149" y="0"/>
                  </a:lnTo>
                  <a:cubicBezTo>
                    <a:pt x="4743773" y="0"/>
                    <a:pt x="4744372" y="248"/>
                    <a:pt x="4744813" y="689"/>
                  </a:cubicBezTo>
                  <a:cubicBezTo>
                    <a:pt x="4745254" y="1130"/>
                    <a:pt x="4745502" y="1729"/>
                    <a:pt x="4745502" y="2353"/>
                  </a:cubicBezTo>
                  <a:lnTo>
                    <a:pt x="4745502" y="1640866"/>
                  </a:lnTo>
                  <a:cubicBezTo>
                    <a:pt x="4745502" y="1641489"/>
                    <a:pt x="4745254" y="1642088"/>
                    <a:pt x="4744813" y="1642529"/>
                  </a:cubicBezTo>
                  <a:cubicBezTo>
                    <a:pt x="4744372" y="1642970"/>
                    <a:pt x="4743773" y="1643218"/>
                    <a:pt x="4743149" y="1643218"/>
                  </a:cubicBezTo>
                  <a:lnTo>
                    <a:pt x="2353" y="1643218"/>
                  </a:lnTo>
                  <a:cubicBezTo>
                    <a:pt x="1053" y="1643218"/>
                    <a:pt x="0" y="1642165"/>
                    <a:pt x="0" y="1640866"/>
                  </a:cubicBezTo>
                  <a:lnTo>
                    <a:pt x="0" y="2353"/>
                  </a:lnTo>
                  <a:cubicBezTo>
                    <a:pt x="0" y="1729"/>
                    <a:pt x="248" y="1130"/>
                    <a:pt x="689" y="689"/>
                  </a:cubicBezTo>
                  <a:cubicBezTo>
                    <a:pt x="1130" y="248"/>
                    <a:pt x="1729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30604" y="1263143"/>
            <a:ext cx="732121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800" b="1" dirty="0">
                <a:solidFill>
                  <a:srgbClr val="242425"/>
                </a:solidFill>
                <a:latin typeface="Bahnschrift" panose="020B0502040204020203" pitchFamily="34" charset="0"/>
              </a:rPr>
              <a:t>References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829163" y="3093117"/>
            <a:ext cx="537626" cy="53762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6E6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37537" y="3093117"/>
            <a:ext cx="537626" cy="53762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8999B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246612" y="3093117"/>
            <a:ext cx="537626" cy="53762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666565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2">
            <a:extLst>
              <a:ext uri="{FF2B5EF4-FFF2-40B4-BE49-F238E27FC236}">
                <a16:creationId xmlns:a16="http://schemas.microsoft.com/office/drawing/2014/main" id="{4FDE57D5-FCC3-D750-9A8E-9A13F5F18ADA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887E9-73DD-0C3C-5FDF-865F667792C2}"/>
              </a:ext>
            </a:extLst>
          </p:cNvPr>
          <p:cNvSpPr txBox="1"/>
          <p:nvPr/>
        </p:nvSpPr>
        <p:spPr>
          <a:xfrm>
            <a:off x="942123" y="3709331"/>
            <a:ext cx="159098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Mittal, S. H., &amp; Goel, D. (2017). Mortality in ischemic stroke score: A predictive score of mortality for acute ischemic stroke. Brain Circulation, 3(1), 29. doi:10.4103/2394-8108.203256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Royston, P., &amp; Altman, D. G. (2013). External validation of a Cox prognostic model: Principles and methods. BMC Medical Research Methodology, 13(1), 1–15. doi:10.1186/1471-2288-13-33/FIGURES/6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Banks, J. L., &amp; Marotta, C. A. (2007). Outcomes Validity and Reliability of the Modified Rankin Scale: Implications for Stroke Clinical Trials. Stroke, 38(3), 1091–1096. doi:10.1161/01.STR.0000258355.23810.C6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MY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Elhabr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K., Katz, J. M., Wang, J., </a:t>
            </a:r>
            <a:r>
              <a:rPr lang="en-MY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Bastani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Martinez, G., </a:t>
            </a:r>
            <a:r>
              <a:rPr lang="en-MY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Gribko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… </a:t>
            </a:r>
            <a:r>
              <a:rPr lang="en-MY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Sanelli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(2021). Predicting 90-day modified Rankin Scale score with discharge information in acute ischaemic stroke patients following treatment. </a:t>
            </a:r>
            <a:r>
              <a:rPr lang="en-MY" sz="1800" i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BMJ Neurology Open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e000177. doi:10.1136/BMJNO-2021-000177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Huybrechts, K. F., Caro, J. J., Xenakis, J. J., &amp; </a:t>
            </a:r>
            <a:r>
              <a:rPr lang="en-MY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Vemmos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K. N. (2008). The Prognostic Value of the Modified Rankin Scale Score for Long-Term Survival after First-Ever </a:t>
            </a:r>
            <a:r>
              <a:rPr lang="en-MY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StrokeResults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the Athens Stroke Registry. </a:t>
            </a:r>
            <a:r>
              <a:rPr lang="en-MY" sz="1800" i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Cerebrovascular Diseases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381–387. doi:10.1159/000151678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MY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MY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Siniscalchi</a:t>
            </a:r>
            <a:r>
              <a:rPr lang="en-MY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MY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Sztajzel</a:t>
            </a:r>
            <a:r>
              <a:rPr lang="en-MY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MY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Malferrari</a:t>
            </a:r>
            <a:r>
              <a:rPr lang="en-MY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G., &amp; </a:t>
            </a:r>
            <a:r>
              <a:rPr lang="en-MY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Gallelli</a:t>
            </a:r>
            <a:r>
              <a:rPr lang="en-MY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L. (2017). The National Institutes of Health Stroke Scale: Its Role in Patients with Posterior Circulation Stroke. </a:t>
            </a:r>
            <a:r>
              <a:rPr lang="en-MY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Hospital Topics</a:t>
            </a:r>
            <a:r>
              <a:rPr lang="en-MY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95</a:t>
            </a:r>
            <a:r>
              <a:rPr lang="en-MY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MY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79–81. doi:10.1080/00185868.2017.1322888</a:t>
            </a:r>
            <a:r>
              <a:rPr lang="en-MY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4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">
            <a:extLst>
              <a:ext uri="{FF2B5EF4-FFF2-40B4-BE49-F238E27FC236}">
                <a16:creationId xmlns:a16="http://schemas.microsoft.com/office/drawing/2014/main" id="{5BC2CC30-F529-C97C-7689-AC3B5CB7F8DE}"/>
              </a:ext>
            </a:extLst>
          </p:cNvPr>
          <p:cNvGrpSpPr/>
          <p:nvPr/>
        </p:nvGrpSpPr>
        <p:grpSpPr>
          <a:xfrm>
            <a:off x="1" y="0"/>
            <a:ext cx="18288000" cy="10287000"/>
            <a:chOff x="0" y="0"/>
            <a:chExt cx="32937450" cy="16531157"/>
          </a:xfrm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8E78AA74-9947-58C9-2F32-F4287CE58E8E}"/>
                </a:ext>
              </a:extLst>
            </p:cNvPr>
            <p:cNvSpPr/>
            <p:nvPr/>
          </p:nvSpPr>
          <p:spPr>
            <a:xfrm>
              <a:off x="0" y="0"/>
              <a:ext cx="16531157" cy="16531157"/>
            </a:xfrm>
            <a:custGeom>
              <a:avLst/>
              <a:gdLst/>
              <a:ahLst/>
              <a:cxnLst/>
              <a:rect l="l" t="t" r="r" b="b"/>
              <a:pathLst>
                <a:path w="16531157" h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MY"/>
            </a:p>
          </p:txBody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FB387C23-0F5A-CC59-C37A-BA0B66097E02}"/>
                </a:ext>
              </a:extLst>
            </p:cNvPr>
            <p:cNvSpPr/>
            <p:nvPr/>
          </p:nvSpPr>
          <p:spPr>
            <a:xfrm>
              <a:off x="16531157" y="0"/>
              <a:ext cx="16406292" cy="16531157"/>
            </a:xfrm>
            <a:custGeom>
              <a:avLst/>
              <a:gdLst/>
              <a:ahLst/>
              <a:cxnLst/>
              <a:rect l="l" t="t" r="r" b="b"/>
              <a:pathLst>
                <a:path w="16406292" h="16531157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/>
              </a:stretch>
            </a:blipFill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738451" y="2762932"/>
            <a:ext cx="11258512" cy="4590368"/>
            <a:chOff x="0" y="0"/>
            <a:chExt cx="2516684" cy="13040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16684" cy="1304071"/>
            </a:xfrm>
            <a:custGeom>
              <a:avLst/>
              <a:gdLst/>
              <a:ahLst/>
              <a:cxnLst/>
              <a:rect l="l" t="t" r="r" b="b"/>
              <a:pathLst>
                <a:path w="2516684" h="1304071">
                  <a:moveTo>
                    <a:pt x="3438" y="0"/>
                  </a:moveTo>
                  <a:lnTo>
                    <a:pt x="2513246" y="0"/>
                  </a:lnTo>
                  <a:cubicBezTo>
                    <a:pt x="2514158" y="0"/>
                    <a:pt x="2515033" y="362"/>
                    <a:pt x="2515677" y="1007"/>
                  </a:cubicBezTo>
                  <a:cubicBezTo>
                    <a:pt x="2516322" y="1652"/>
                    <a:pt x="2516684" y="2526"/>
                    <a:pt x="2516684" y="3438"/>
                  </a:cubicBezTo>
                  <a:lnTo>
                    <a:pt x="2516684" y="1300633"/>
                  </a:lnTo>
                  <a:cubicBezTo>
                    <a:pt x="2516684" y="1302532"/>
                    <a:pt x="2515145" y="1304071"/>
                    <a:pt x="2513246" y="1304071"/>
                  </a:cubicBezTo>
                  <a:lnTo>
                    <a:pt x="3438" y="1304071"/>
                  </a:lnTo>
                  <a:cubicBezTo>
                    <a:pt x="1539" y="1304071"/>
                    <a:pt x="0" y="1302532"/>
                    <a:pt x="0" y="1300633"/>
                  </a:cubicBezTo>
                  <a:lnTo>
                    <a:pt x="0" y="3438"/>
                  </a:lnTo>
                  <a:cubicBezTo>
                    <a:pt x="0" y="1539"/>
                    <a:pt x="1539" y="0"/>
                    <a:pt x="3438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1037" y="3450654"/>
            <a:ext cx="11394997" cy="3547941"/>
            <a:chOff x="0" y="0"/>
            <a:chExt cx="2547194" cy="106762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47194" cy="1067624"/>
            </a:xfrm>
            <a:custGeom>
              <a:avLst/>
              <a:gdLst/>
              <a:ahLst/>
              <a:cxnLst/>
              <a:rect l="l" t="t" r="r" b="b"/>
              <a:pathLst>
                <a:path w="2547194" h="1067624">
                  <a:moveTo>
                    <a:pt x="3397" y="0"/>
                  </a:moveTo>
                  <a:lnTo>
                    <a:pt x="2543796" y="0"/>
                  </a:lnTo>
                  <a:cubicBezTo>
                    <a:pt x="2544697" y="0"/>
                    <a:pt x="2545561" y="358"/>
                    <a:pt x="2546199" y="995"/>
                  </a:cubicBezTo>
                  <a:cubicBezTo>
                    <a:pt x="2546836" y="1632"/>
                    <a:pt x="2547194" y="2496"/>
                    <a:pt x="2547194" y="3397"/>
                  </a:cubicBezTo>
                  <a:lnTo>
                    <a:pt x="2547194" y="1064227"/>
                  </a:lnTo>
                  <a:cubicBezTo>
                    <a:pt x="2547194" y="1065128"/>
                    <a:pt x="2546836" y="1065992"/>
                    <a:pt x="2546199" y="1066629"/>
                  </a:cubicBezTo>
                  <a:cubicBezTo>
                    <a:pt x="2545561" y="1067267"/>
                    <a:pt x="2544697" y="1067624"/>
                    <a:pt x="2543796" y="1067624"/>
                  </a:cubicBezTo>
                  <a:lnTo>
                    <a:pt x="3397" y="1067624"/>
                  </a:lnTo>
                  <a:cubicBezTo>
                    <a:pt x="1521" y="1067624"/>
                    <a:pt x="0" y="1066104"/>
                    <a:pt x="0" y="1064227"/>
                  </a:cubicBezTo>
                  <a:lnTo>
                    <a:pt x="0" y="3397"/>
                  </a:lnTo>
                  <a:cubicBezTo>
                    <a:pt x="0" y="2496"/>
                    <a:pt x="358" y="1632"/>
                    <a:pt x="995" y="995"/>
                  </a:cubicBezTo>
                  <a:cubicBezTo>
                    <a:pt x="1632" y="358"/>
                    <a:pt x="2496" y="0"/>
                    <a:pt x="339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291037" y="2690867"/>
            <a:ext cx="11394997" cy="967699"/>
            <a:chOff x="0" y="0"/>
            <a:chExt cx="15193329" cy="129026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5193329" cy="1290266"/>
              <a:chOff x="0" y="0"/>
              <a:chExt cx="2547194" cy="21631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547194" cy="216316"/>
              </a:xfrm>
              <a:custGeom>
                <a:avLst/>
                <a:gdLst/>
                <a:ahLst/>
                <a:cxnLst/>
                <a:rect l="l" t="t" r="r" b="b"/>
                <a:pathLst>
                  <a:path w="2547194" h="216316">
                    <a:moveTo>
                      <a:pt x="4002" y="0"/>
                    </a:moveTo>
                    <a:lnTo>
                      <a:pt x="2543191" y="0"/>
                    </a:lnTo>
                    <a:cubicBezTo>
                      <a:pt x="2544253" y="0"/>
                      <a:pt x="2545271" y="422"/>
                      <a:pt x="2546021" y="1172"/>
                    </a:cubicBezTo>
                    <a:cubicBezTo>
                      <a:pt x="2546772" y="1923"/>
                      <a:pt x="2547194" y="2941"/>
                      <a:pt x="2547194" y="4002"/>
                    </a:cubicBezTo>
                    <a:lnTo>
                      <a:pt x="2547194" y="212313"/>
                    </a:lnTo>
                    <a:cubicBezTo>
                      <a:pt x="2547194" y="214524"/>
                      <a:pt x="2545402" y="216316"/>
                      <a:pt x="2543191" y="216316"/>
                    </a:cubicBezTo>
                    <a:lnTo>
                      <a:pt x="4002" y="216316"/>
                    </a:lnTo>
                    <a:cubicBezTo>
                      <a:pt x="2941" y="216316"/>
                      <a:pt x="1923" y="215894"/>
                      <a:pt x="1172" y="215143"/>
                    </a:cubicBezTo>
                    <a:cubicBezTo>
                      <a:pt x="422" y="214393"/>
                      <a:pt x="0" y="213375"/>
                      <a:pt x="0" y="212313"/>
                    </a:cubicBezTo>
                    <a:lnTo>
                      <a:pt x="0" y="4002"/>
                    </a:lnTo>
                    <a:cubicBezTo>
                      <a:pt x="0" y="2941"/>
                      <a:pt x="422" y="1923"/>
                      <a:pt x="1172" y="1172"/>
                    </a:cubicBezTo>
                    <a:cubicBezTo>
                      <a:pt x="1923" y="422"/>
                      <a:pt x="2941" y="0"/>
                      <a:pt x="40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3943877" y="202859"/>
              <a:ext cx="956802" cy="884547"/>
              <a:chOff x="0" y="0"/>
              <a:chExt cx="160410" cy="14829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60410" cy="148296"/>
              </a:xfrm>
              <a:custGeom>
                <a:avLst/>
                <a:gdLst/>
                <a:ahLst/>
                <a:cxnLst/>
                <a:rect l="l" t="t" r="r" b="b"/>
                <a:pathLst>
                  <a:path w="160410" h="148296">
                    <a:moveTo>
                      <a:pt x="63557" y="0"/>
                    </a:moveTo>
                    <a:lnTo>
                      <a:pt x="96853" y="0"/>
                    </a:lnTo>
                    <a:cubicBezTo>
                      <a:pt x="113709" y="0"/>
                      <a:pt x="129875" y="6696"/>
                      <a:pt x="141795" y="18615"/>
                    </a:cubicBezTo>
                    <a:cubicBezTo>
                      <a:pt x="153714" y="30535"/>
                      <a:pt x="160410" y="46700"/>
                      <a:pt x="160410" y="63557"/>
                    </a:cubicBezTo>
                    <a:lnTo>
                      <a:pt x="160410" y="84739"/>
                    </a:lnTo>
                    <a:cubicBezTo>
                      <a:pt x="160410" y="119841"/>
                      <a:pt x="131955" y="148296"/>
                      <a:pt x="96853" y="148296"/>
                    </a:cubicBezTo>
                    <a:lnTo>
                      <a:pt x="63557" y="148296"/>
                    </a:lnTo>
                    <a:cubicBezTo>
                      <a:pt x="28455" y="148296"/>
                      <a:pt x="0" y="119841"/>
                      <a:pt x="0" y="84739"/>
                    </a:cubicBezTo>
                    <a:lnTo>
                      <a:pt x="0" y="63557"/>
                    </a:lnTo>
                    <a:cubicBezTo>
                      <a:pt x="0" y="28455"/>
                      <a:pt x="28455" y="0"/>
                      <a:pt x="635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Freeform 18"/>
            <p:cNvSpPr/>
            <p:nvPr/>
          </p:nvSpPr>
          <p:spPr>
            <a:xfrm>
              <a:off x="14170712" y="401800"/>
              <a:ext cx="503133" cy="486667"/>
            </a:xfrm>
            <a:custGeom>
              <a:avLst/>
              <a:gdLst/>
              <a:ahLst/>
              <a:cxnLst/>
              <a:rect l="l" t="t" r="r" b="b"/>
              <a:pathLst>
                <a:path w="503133" h="486667">
                  <a:moveTo>
                    <a:pt x="0" y="0"/>
                  </a:moveTo>
                  <a:lnTo>
                    <a:pt x="503133" y="0"/>
                  </a:lnTo>
                  <a:lnTo>
                    <a:pt x="503133" y="486666"/>
                  </a:lnTo>
                  <a:lnTo>
                    <a:pt x="0" y="486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MY"/>
            </a:p>
          </p:txBody>
        </p:sp>
        <p:grpSp>
          <p:nvGrpSpPr>
            <p:cNvPr id="19" name="Group 19"/>
            <p:cNvGrpSpPr/>
            <p:nvPr/>
          </p:nvGrpSpPr>
          <p:grpSpPr>
            <a:xfrm>
              <a:off x="671293" y="747625"/>
              <a:ext cx="405480" cy="90902"/>
              <a:chOff x="0" y="0"/>
              <a:chExt cx="67979" cy="1524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7979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67979" h="15240">
                    <a:moveTo>
                      <a:pt x="7620" y="0"/>
                    </a:moveTo>
                    <a:lnTo>
                      <a:pt x="60360" y="0"/>
                    </a:lnTo>
                    <a:cubicBezTo>
                      <a:pt x="64568" y="0"/>
                      <a:pt x="67979" y="3412"/>
                      <a:pt x="67979" y="7620"/>
                    </a:cubicBezTo>
                    <a:lnTo>
                      <a:pt x="67979" y="7620"/>
                    </a:lnTo>
                    <a:cubicBezTo>
                      <a:pt x="67979" y="11828"/>
                      <a:pt x="64568" y="15240"/>
                      <a:pt x="60360" y="15240"/>
                    </a:cubicBezTo>
                    <a:lnTo>
                      <a:pt x="7620" y="15240"/>
                    </a:lnTo>
                    <a:cubicBezTo>
                      <a:pt x="3412" y="15240"/>
                      <a:pt x="0" y="11828"/>
                      <a:pt x="0" y="7620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671293" y="599682"/>
              <a:ext cx="405480" cy="90902"/>
              <a:chOff x="0" y="0"/>
              <a:chExt cx="67979" cy="1524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7979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67979" h="15240">
                    <a:moveTo>
                      <a:pt x="7620" y="0"/>
                    </a:moveTo>
                    <a:lnTo>
                      <a:pt x="60360" y="0"/>
                    </a:lnTo>
                    <a:cubicBezTo>
                      <a:pt x="64568" y="0"/>
                      <a:pt x="67979" y="3412"/>
                      <a:pt x="67979" y="7620"/>
                    </a:cubicBezTo>
                    <a:lnTo>
                      <a:pt x="67979" y="7620"/>
                    </a:lnTo>
                    <a:cubicBezTo>
                      <a:pt x="67979" y="11828"/>
                      <a:pt x="64568" y="15240"/>
                      <a:pt x="60360" y="15240"/>
                    </a:cubicBezTo>
                    <a:lnTo>
                      <a:pt x="7620" y="15240"/>
                    </a:lnTo>
                    <a:cubicBezTo>
                      <a:pt x="3412" y="15240"/>
                      <a:pt x="0" y="11828"/>
                      <a:pt x="0" y="7620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671293" y="448927"/>
              <a:ext cx="405480" cy="90902"/>
              <a:chOff x="0" y="0"/>
              <a:chExt cx="67979" cy="1524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7979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67979" h="15240">
                    <a:moveTo>
                      <a:pt x="7620" y="0"/>
                    </a:moveTo>
                    <a:lnTo>
                      <a:pt x="60360" y="0"/>
                    </a:lnTo>
                    <a:cubicBezTo>
                      <a:pt x="64568" y="0"/>
                      <a:pt x="67979" y="3412"/>
                      <a:pt x="67979" y="7620"/>
                    </a:cubicBezTo>
                    <a:lnTo>
                      <a:pt x="67979" y="7620"/>
                    </a:lnTo>
                    <a:cubicBezTo>
                      <a:pt x="67979" y="11828"/>
                      <a:pt x="64568" y="15240"/>
                      <a:pt x="60360" y="15240"/>
                    </a:cubicBezTo>
                    <a:lnTo>
                      <a:pt x="7620" y="15240"/>
                    </a:lnTo>
                    <a:cubicBezTo>
                      <a:pt x="3412" y="15240"/>
                      <a:pt x="0" y="11828"/>
                      <a:pt x="0" y="7620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31" name="TextBox 31"/>
          <p:cNvSpPr txBox="1"/>
          <p:nvPr/>
        </p:nvSpPr>
        <p:spPr>
          <a:xfrm>
            <a:off x="4647302" y="4381500"/>
            <a:ext cx="8682466" cy="1600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10400" b="1" dirty="0">
                <a:solidFill>
                  <a:srgbClr val="242425"/>
                </a:solidFill>
                <a:latin typeface="Bahnschrift" panose="020B0502040204020203" pitchFamily="34" charset="0"/>
              </a:rPr>
              <a:t>THANK YOU</a:t>
            </a:r>
          </a:p>
        </p:txBody>
      </p:sp>
      <p:sp>
        <p:nvSpPr>
          <p:cNvPr id="36" name="Freeform 22">
            <a:extLst>
              <a:ext uri="{FF2B5EF4-FFF2-40B4-BE49-F238E27FC236}">
                <a16:creationId xmlns:a16="http://schemas.microsoft.com/office/drawing/2014/main" id="{F0D3D029-8216-DF08-5951-B29FBEBD29D0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242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5993" y="1381337"/>
            <a:ext cx="8751261" cy="1496539"/>
            <a:chOff x="0" y="0"/>
            <a:chExt cx="2524013" cy="4316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13" cy="431627"/>
            </a:xfrm>
            <a:custGeom>
              <a:avLst/>
              <a:gdLst/>
              <a:ahLst/>
              <a:cxnLst/>
              <a:rect l="l" t="t" r="r" b="b"/>
              <a:pathLst>
                <a:path w="2524013" h="431627">
                  <a:moveTo>
                    <a:pt x="4423" y="0"/>
                  </a:moveTo>
                  <a:lnTo>
                    <a:pt x="2519590" y="0"/>
                  </a:lnTo>
                  <a:cubicBezTo>
                    <a:pt x="2520763" y="0"/>
                    <a:pt x="2521888" y="466"/>
                    <a:pt x="2522718" y="1296"/>
                  </a:cubicBezTo>
                  <a:cubicBezTo>
                    <a:pt x="2523547" y="2125"/>
                    <a:pt x="2524013" y="3250"/>
                    <a:pt x="2524013" y="4423"/>
                  </a:cubicBezTo>
                  <a:lnTo>
                    <a:pt x="2524013" y="427204"/>
                  </a:lnTo>
                  <a:cubicBezTo>
                    <a:pt x="2524013" y="428377"/>
                    <a:pt x="2523547" y="429502"/>
                    <a:pt x="2522718" y="430332"/>
                  </a:cubicBezTo>
                  <a:cubicBezTo>
                    <a:pt x="2521888" y="431161"/>
                    <a:pt x="2520763" y="431627"/>
                    <a:pt x="2519590" y="431627"/>
                  </a:cubicBezTo>
                  <a:lnTo>
                    <a:pt x="4423" y="431627"/>
                  </a:lnTo>
                  <a:cubicBezTo>
                    <a:pt x="3250" y="431627"/>
                    <a:pt x="2125" y="431161"/>
                    <a:pt x="1296" y="430332"/>
                  </a:cubicBezTo>
                  <a:cubicBezTo>
                    <a:pt x="466" y="429502"/>
                    <a:pt x="0" y="428377"/>
                    <a:pt x="0" y="427204"/>
                  </a:cubicBezTo>
                  <a:lnTo>
                    <a:pt x="0" y="4423"/>
                  </a:lnTo>
                  <a:cubicBezTo>
                    <a:pt x="0" y="3250"/>
                    <a:pt x="466" y="2125"/>
                    <a:pt x="1296" y="1296"/>
                  </a:cubicBezTo>
                  <a:cubicBezTo>
                    <a:pt x="2125" y="466"/>
                    <a:pt x="3250" y="0"/>
                    <a:pt x="4423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8925021" cy="1612379"/>
            <a:chOff x="0" y="0"/>
            <a:chExt cx="2574128" cy="4650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4128" cy="465038"/>
            </a:xfrm>
            <a:custGeom>
              <a:avLst/>
              <a:gdLst/>
              <a:ahLst/>
              <a:cxnLst/>
              <a:rect l="l" t="t" r="r" b="b"/>
              <a:pathLst>
                <a:path w="2574128" h="465038">
                  <a:moveTo>
                    <a:pt x="4337" y="0"/>
                  </a:moveTo>
                  <a:lnTo>
                    <a:pt x="2569791" y="0"/>
                  </a:lnTo>
                  <a:cubicBezTo>
                    <a:pt x="2572187" y="0"/>
                    <a:pt x="2574128" y="1942"/>
                    <a:pt x="2574128" y="4337"/>
                  </a:cubicBezTo>
                  <a:lnTo>
                    <a:pt x="2574128" y="460700"/>
                  </a:lnTo>
                  <a:cubicBezTo>
                    <a:pt x="2574128" y="463096"/>
                    <a:pt x="2572187" y="465038"/>
                    <a:pt x="2569791" y="465038"/>
                  </a:cubicBezTo>
                  <a:lnTo>
                    <a:pt x="4337" y="465038"/>
                  </a:lnTo>
                  <a:cubicBezTo>
                    <a:pt x="1942" y="465038"/>
                    <a:pt x="0" y="463096"/>
                    <a:pt x="0" y="460700"/>
                  </a:cubicBezTo>
                  <a:lnTo>
                    <a:pt x="0" y="4337"/>
                  </a:lnTo>
                  <a:cubicBezTo>
                    <a:pt x="0" y="1942"/>
                    <a:pt x="1942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7916" y="3560932"/>
            <a:ext cx="16481384" cy="5563266"/>
            <a:chOff x="0" y="0"/>
            <a:chExt cx="4753513" cy="1643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53513" cy="1643218"/>
            </a:xfrm>
            <a:custGeom>
              <a:avLst/>
              <a:gdLst/>
              <a:ahLst/>
              <a:cxnLst/>
              <a:rect l="l" t="t" r="r" b="b"/>
              <a:pathLst>
                <a:path w="4753513" h="1643218">
                  <a:moveTo>
                    <a:pt x="2349" y="0"/>
                  </a:moveTo>
                  <a:lnTo>
                    <a:pt x="4751164" y="0"/>
                  </a:lnTo>
                  <a:cubicBezTo>
                    <a:pt x="4752461" y="0"/>
                    <a:pt x="4753513" y="1052"/>
                    <a:pt x="4753513" y="2349"/>
                  </a:cubicBezTo>
                  <a:lnTo>
                    <a:pt x="4753513" y="1640869"/>
                  </a:lnTo>
                  <a:cubicBezTo>
                    <a:pt x="4753513" y="1642167"/>
                    <a:pt x="4752461" y="1643218"/>
                    <a:pt x="4751164" y="1643218"/>
                  </a:cubicBezTo>
                  <a:lnTo>
                    <a:pt x="2349" y="1643218"/>
                  </a:lnTo>
                  <a:cubicBezTo>
                    <a:pt x="1052" y="1643218"/>
                    <a:pt x="0" y="1642167"/>
                    <a:pt x="0" y="1640869"/>
                  </a:cubicBezTo>
                  <a:lnTo>
                    <a:pt x="0" y="2349"/>
                  </a:lnTo>
                  <a:cubicBezTo>
                    <a:pt x="0" y="1052"/>
                    <a:pt x="1052" y="0"/>
                    <a:pt x="2349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7724" y="3336853"/>
            <a:ext cx="16453609" cy="5568810"/>
            <a:chOff x="0" y="0"/>
            <a:chExt cx="4745502" cy="1643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45502" cy="1643218"/>
            </a:xfrm>
            <a:custGeom>
              <a:avLst/>
              <a:gdLst/>
              <a:ahLst/>
              <a:cxnLst/>
              <a:rect l="l" t="t" r="r" b="b"/>
              <a:pathLst>
                <a:path w="4745502" h="1643218">
                  <a:moveTo>
                    <a:pt x="2353" y="0"/>
                  </a:moveTo>
                  <a:lnTo>
                    <a:pt x="4743149" y="0"/>
                  </a:lnTo>
                  <a:cubicBezTo>
                    <a:pt x="4743773" y="0"/>
                    <a:pt x="4744372" y="248"/>
                    <a:pt x="4744813" y="689"/>
                  </a:cubicBezTo>
                  <a:cubicBezTo>
                    <a:pt x="4745254" y="1130"/>
                    <a:pt x="4745502" y="1729"/>
                    <a:pt x="4745502" y="2353"/>
                  </a:cubicBezTo>
                  <a:lnTo>
                    <a:pt x="4745502" y="1640866"/>
                  </a:lnTo>
                  <a:cubicBezTo>
                    <a:pt x="4745502" y="1641489"/>
                    <a:pt x="4745254" y="1642088"/>
                    <a:pt x="4744813" y="1642529"/>
                  </a:cubicBezTo>
                  <a:cubicBezTo>
                    <a:pt x="4744372" y="1642970"/>
                    <a:pt x="4743773" y="1643218"/>
                    <a:pt x="4743149" y="1643218"/>
                  </a:cubicBezTo>
                  <a:lnTo>
                    <a:pt x="2353" y="1643218"/>
                  </a:lnTo>
                  <a:cubicBezTo>
                    <a:pt x="1053" y="1643218"/>
                    <a:pt x="0" y="1642165"/>
                    <a:pt x="0" y="1640866"/>
                  </a:cubicBezTo>
                  <a:lnTo>
                    <a:pt x="0" y="2353"/>
                  </a:lnTo>
                  <a:cubicBezTo>
                    <a:pt x="0" y="1729"/>
                    <a:pt x="248" y="1130"/>
                    <a:pt x="689" y="689"/>
                  </a:cubicBezTo>
                  <a:cubicBezTo>
                    <a:pt x="1130" y="248"/>
                    <a:pt x="1729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30604" y="1263143"/>
            <a:ext cx="732121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800" b="1" dirty="0">
                <a:solidFill>
                  <a:srgbClr val="242425"/>
                </a:solidFill>
                <a:latin typeface="Bahnschrift" panose="020B0502040204020203" pitchFamily="34" charset="0"/>
              </a:rPr>
              <a:t>Outline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829163" y="3093117"/>
            <a:ext cx="537626" cy="53762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6E6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37537" y="3093117"/>
            <a:ext cx="537626" cy="53762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8999B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246612" y="3093117"/>
            <a:ext cx="537626" cy="53762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666565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46">
            <a:extLst>
              <a:ext uri="{FF2B5EF4-FFF2-40B4-BE49-F238E27FC236}">
                <a16:creationId xmlns:a16="http://schemas.microsoft.com/office/drawing/2014/main" id="{3BFFBFEC-3E22-2B78-788B-469A03540C30}"/>
              </a:ext>
            </a:extLst>
          </p:cNvPr>
          <p:cNvSpPr txBox="1"/>
          <p:nvPr/>
        </p:nvSpPr>
        <p:spPr>
          <a:xfrm>
            <a:off x="1266667" y="3981759"/>
            <a:ext cx="14963933" cy="2967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Introduction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Methodology and demo in R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Result 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Discussion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Conclusion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42425"/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4FDE57D5-FCC3-D750-9A8E-9A13F5F18ADA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105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">
            <a:extLst>
              <a:ext uri="{FF2B5EF4-FFF2-40B4-BE49-F238E27FC236}">
                <a16:creationId xmlns:a16="http://schemas.microsoft.com/office/drawing/2014/main" id="{34EF1980-C719-6F25-44A4-AD9D7FA21017}"/>
              </a:ext>
            </a:extLst>
          </p:cNvPr>
          <p:cNvGrpSpPr/>
          <p:nvPr/>
        </p:nvGrpSpPr>
        <p:grpSpPr>
          <a:xfrm>
            <a:off x="1" y="0"/>
            <a:ext cx="18288000" cy="10287000"/>
            <a:chOff x="0" y="0"/>
            <a:chExt cx="32937450" cy="16531157"/>
          </a:xfrm>
        </p:grpSpPr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309C7103-648B-0BF0-11B5-D4DC59A5AE1F}"/>
                </a:ext>
              </a:extLst>
            </p:cNvPr>
            <p:cNvSpPr/>
            <p:nvPr/>
          </p:nvSpPr>
          <p:spPr>
            <a:xfrm>
              <a:off x="0" y="0"/>
              <a:ext cx="16531157" cy="16531157"/>
            </a:xfrm>
            <a:custGeom>
              <a:avLst/>
              <a:gdLst/>
              <a:ahLst/>
              <a:cxnLst/>
              <a:rect l="l" t="t" r="r" b="b"/>
              <a:pathLst>
                <a:path w="16531157" h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39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MY"/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DE154495-4BAF-6CF4-0A71-13A82A027F8C}"/>
                </a:ext>
              </a:extLst>
            </p:cNvPr>
            <p:cNvSpPr/>
            <p:nvPr/>
          </p:nvSpPr>
          <p:spPr>
            <a:xfrm>
              <a:off x="16531157" y="0"/>
              <a:ext cx="16406292" cy="16531157"/>
            </a:xfrm>
            <a:custGeom>
              <a:avLst/>
              <a:gdLst/>
              <a:ahLst/>
              <a:cxnLst/>
              <a:rect l="l" t="t" r="r" b="b"/>
              <a:pathLst>
                <a:path w="16406292" h="16531157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39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761"/>
              </a:stretch>
            </a:blipFill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104337" y="-1236076"/>
            <a:ext cx="3086100" cy="308610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999B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12239" y="99622"/>
            <a:ext cx="2487551" cy="2487551"/>
          </a:xfrm>
          <a:custGeom>
            <a:avLst/>
            <a:gdLst/>
            <a:ahLst/>
            <a:cxnLst/>
            <a:rect l="l" t="t" r="r" b="b"/>
            <a:pathLst>
              <a:path w="2487551" h="2487551">
                <a:moveTo>
                  <a:pt x="0" y="0"/>
                </a:moveTo>
                <a:lnTo>
                  <a:pt x="2487551" y="0"/>
                </a:lnTo>
                <a:lnTo>
                  <a:pt x="2487551" y="2487552"/>
                </a:lnTo>
                <a:lnTo>
                  <a:pt x="0" y="24875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grpSp>
        <p:nvGrpSpPr>
          <p:cNvPr id="11" name="Group 11"/>
          <p:cNvGrpSpPr/>
          <p:nvPr/>
        </p:nvGrpSpPr>
        <p:grpSpPr>
          <a:xfrm>
            <a:off x="1028700" y="1720893"/>
            <a:ext cx="11391900" cy="7508539"/>
            <a:chOff x="0" y="0"/>
            <a:chExt cx="2547194" cy="199762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47194" cy="1997627"/>
            </a:xfrm>
            <a:custGeom>
              <a:avLst/>
              <a:gdLst/>
              <a:ahLst/>
              <a:cxnLst/>
              <a:rect l="l" t="t" r="r" b="b"/>
              <a:pathLst>
                <a:path w="2547194" h="1997627">
                  <a:moveTo>
                    <a:pt x="0" y="0"/>
                  </a:moveTo>
                  <a:lnTo>
                    <a:pt x="2547194" y="0"/>
                  </a:lnTo>
                  <a:lnTo>
                    <a:pt x="2547194" y="1997627"/>
                  </a:lnTo>
                  <a:lnTo>
                    <a:pt x="0" y="1997627"/>
                  </a:ln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1028700"/>
            <a:ext cx="11391900" cy="821324"/>
            <a:chOff x="0" y="0"/>
            <a:chExt cx="2547194" cy="21631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47194" cy="216316"/>
            </a:xfrm>
            <a:custGeom>
              <a:avLst/>
              <a:gdLst/>
              <a:ahLst/>
              <a:cxnLst/>
              <a:rect l="l" t="t" r="r" b="b"/>
              <a:pathLst>
                <a:path w="2547194" h="216316">
                  <a:moveTo>
                    <a:pt x="0" y="0"/>
                  </a:moveTo>
                  <a:lnTo>
                    <a:pt x="2547194" y="0"/>
                  </a:lnTo>
                  <a:lnTo>
                    <a:pt x="2547194" y="216316"/>
                  </a:lnTo>
                  <a:lnTo>
                    <a:pt x="0" y="216316"/>
                  </a:ln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904732" y="1157831"/>
            <a:ext cx="609056" cy="563062"/>
            <a:chOff x="0" y="0"/>
            <a:chExt cx="160410" cy="14829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60410" cy="148296"/>
            </a:xfrm>
            <a:custGeom>
              <a:avLst/>
              <a:gdLst/>
              <a:ahLst/>
              <a:cxnLst/>
              <a:rect l="l" t="t" r="r" b="b"/>
              <a:pathLst>
                <a:path w="160410" h="148296">
                  <a:moveTo>
                    <a:pt x="0" y="0"/>
                  </a:moveTo>
                  <a:lnTo>
                    <a:pt x="160410" y="0"/>
                  </a:lnTo>
                  <a:lnTo>
                    <a:pt x="160410" y="148296"/>
                  </a:lnTo>
                  <a:lnTo>
                    <a:pt x="0" y="148296"/>
                  </a:ln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0049124" y="1284467"/>
            <a:ext cx="320271" cy="309790"/>
          </a:xfrm>
          <a:custGeom>
            <a:avLst/>
            <a:gdLst/>
            <a:ahLst/>
            <a:cxnLst/>
            <a:rect l="l" t="t" r="r" b="b"/>
            <a:pathLst>
              <a:path w="320271" h="309790">
                <a:moveTo>
                  <a:pt x="0" y="0"/>
                </a:moveTo>
                <a:lnTo>
                  <a:pt x="320272" y="0"/>
                </a:lnTo>
                <a:lnTo>
                  <a:pt x="320272" y="309790"/>
                </a:lnTo>
                <a:lnTo>
                  <a:pt x="0" y="3097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grpSp>
        <p:nvGrpSpPr>
          <p:cNvPr id="21" name="Group 21"/>
          <p:cNvGrpSpPr/>
          <p:nvPr/>
        </p:nvGrpSpPr>
        <p:grpSpPr>
          <a:xfrm>
            <a:off x="1456014" y="1504604"/>
            <a:ext cx="258110" cy="57864"/>
            <a:chOff x="0" y="0"/>
            <a:chExt cx="67979" cy="1524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7979" cy="15240"/>
            </a:xfrm>
            <a:custGeom>
              <a:avLst/>
              <a:gdLst/>
              <a:ahLst/>
              <a:cxnLst/>
              <a:rect l="l" t="t" r="r" b="b"/>
              <a:pathLst>
                <a:path w="67979" h="15240">
                  <a:moveTo>
                    <a:pt x="7620" y="0"/>
                  </a:moveTo>
                  <a:lnTo>
                    <a:pt x="60360" y="0"/>
                  </a:lnTo>
                  <a:cubicBezTo>
                    <a:pt x="64568" y="0"/>
                    <a:pt x="67979" y="3412"/>
                    <a:pt x="67979" y="7620"/>
                  </a:cubicBezTo>
                  <a:lnTo>
                    <a:pt x="67979" y="7620"/>
                  </a:lnTo>
                  <a:cubicBezTo>
                    <a:pt x="67979" y="11828"/>
                    <a:pt x="64568" y="15240"/>
                    <a:pt x="60360" y="15240"/>
                  </a:cubicBezTo>
                  <a:lnTo>
                    <a:pt x="7620" y="15240"/>
                  </a:lnTo>
                  <a:cubicBezTo>
                    <a:pt x="3412" y="15240"/>
                    <a:pt x="0" y="11828"/>
                    <a:pt x="0" y="7620"/>
                  </a:cubicBezTo>
                  <a:lnTo>
                    <a:pt x="0" y="7620"/>
                  </a:lnTo>
                  <a:cubicBezTo>
                    <a:pt x="0" y="3412"/>
                    <a:pt x="3412" y="0"/>
                    <a:pt x="762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56014" y="1410430"/>
            <a:ext cx="258110" cy="57864"/>
            <a:chOff x="0" y="0"/>
            <a:chExt cx="67979" cy="1524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7979" cy="15240"/>
            </a:xfrm>
            <a:custGeom>
              <a:avLst/>
              <a:gdLst/>
              <a:ahLst/>
              <a:cxnLst/>
              <a:rect l="l" t="t" r="r" b="b"/>
              <a:pathLst>
                <a:path w="67979" h="15240">
                  <a:moveTo>
                    <a:pt x="7620" y="0"/>
                  </a:moveTo>
                  <a:lnTo>
                    <a:pt x="60360" y="0"/>
                  </a:lnTo>
                  <a:cubicBezTo>
                    <a:pt x="64568" y="0"/>
                    <a:pt x="67979" y="3412"/>
                    <a:pt x="67979" y="7620"/>
                  </a:cubicBezTo>
                  <a:lnTo>
                    <a:pt x="67979" y="7620"/>
                  </a:lnTo>
                  <a:cubicBezTo>
                    <a:pt x="67979" y="11828"/>
                    <a:pt x="64568" y="15240"/>
                    <a:pt x="60360" y="15240"/>
                  </a:cubicBezTo>
                  <a:lnTo>
                    <a:pt x="7620" y="15240"/>
                  </a:lnTo>
                  <a:cubicBezTo>
                    <a:pt x="3412" y="15240"/>
                    <a:pt x="0" y="11828"/>
                    <a:pt x="0" y="7620"/>
                  </a:cubicBezTo>
                  <a:lnTo>
                    <a:pt x="0" y="7620"/>
                  </a:lnTo>
                  <a:cubicBezTo>
                    <a:pt x="0" y="3412"/>
                    <a:pt x="3412" y="0"/>
                    <a:pt x="762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456014" y="1314466"/>
            <a:ext cx="258110" cy="57864"/>
            <a:chOff x="0" y="0"/>
            <a:chExt cx="67979" cy="1524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7979" cy="15240"/>
            </a:xfrm>
            <a:custGeom>
              <a:avLst/>
              <a:gdLst/>
              <a:ahLst/>
              <a:cxnLst/>
              <a:rect l="l" t="t" r="r" b="b"/>
              <a:pathLst>
                <a:path w="67979" h="15240">
                  <a:moveTo>
                    <a:pt x="7620" y="0"/>
                  </a:moveTo>
                  <a:lnTo>
                    <a:pt x="60360" y="0"/>
                  </a:lnTo>
                  <a:cubicBezTo>
                    <a:pt x="64568" y="0"/>
                    <a:pt x="67979" y="3412"/>
                    <a:pt x="67979" y="7620"/>
                  </a:cubicBezTo>
                  <a:lnTo>
                    <a:pt x="67979" y="7620"/>
                  </a:lnTo>
                  <a:cubicBezTo>
                    <a:pt x="67979" y="11828"/>
                    <a:pt x="64568" y="15240"/>
                    <a:pt x="60360" y="15240"/>
                  </a:cubicBezTo>
                  <a:lnTo>
                    <a:pt x="7620" y="15240"/>
                  </a:lnTo>
                  <a:cubicBezTo>
                    <a:pt x="3412" y="15240"/>
                    <a:pt x="0" y="11828"/>
                    <a:pt x="0" y="7620"/>
                  </a:cubicBezTo>
                  <a:lnTo>
                    <a:pt x="0" y="7620"/>
                  </a:lnTo>
                  <a:cubicBezTo>
                    <a:pt x="0" y="3412"/>
                    <a:pt x="3412" y="0"/>
                    <a:pt x="762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6891467" y="2468510"/>
            <a:ext cx="537626" cy="537626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6835974" y="759887"/>
            <a:ext cx="537626" cy="537626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6565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1714124" y="2400300"/>
            <a:ext cx="8300527" cy="135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rgbClr val="242425"/>
                </a:solidFill>
                <a:latin typeface="Bahnschrift" panose="020B0502040204020203" pitchFamily="34" charset="0"/>
              </a:rPr>
              <a:t>Che Muhammad Nur </a:t>
            </a:r>
            <a:r>
              <a:rPr lang="en-US" sz="4400" b="1" dirty="0" err="1">
                <a:solidFill>
                  <a:srgbClr val="242425"/>
                </a:solidFill>
                <a:latin typeface="Bahnschrift" panose="020B0502040204020203" pitchFamily="34" charset="0"/>
              </a:rPr>
              <a:t>Hidayat</a:t>
            </a:r>
            <a:r>
              <a:rPr lang="en-US" sz="4400" b="1" dirty="0">
                <a:solidFill>
                  <a:srgbClr val="242425"/>
                </a:solidFill>
                <a:latin typeface="Bahnschrift" panose="020B0502040204020203" pitchFamily="34" charset="0"/>
              </a:rPr>
              <a:t> bin Che </a:t>
            </a:r>
            <a:r>
              <a:rPr lang="en-US" sz="4400" b="1" dirty="0" err="1">
                <a:solidFill>
                  <a:srgbClr val="242425"/>
                </a:solidFill>
                <a:latin typeface="Bahnschrift" panose="020B0502040204020203" pitchFamily="34" charset="0"/>
              </a:rPr>
              <a:t>Nawi</a:t>
            </a:r>
            <a:endParaRPr lang="en-US" sz="4400" b="1" dirty="0">
              <a:solidFill>
                <a:srgbClr val="242425"/>
              </a:solidFill>
              <a:latin typeface="Bahnschrift" panose="020B0502040204020203" pitchFamily="34" charset="0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714124" y="4226507"/>
            <a:ext cx="8300527" cy="4801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5" lvl="1" indent="-259082" algn="just">
              <a:lnSpc>
                <a:spcPts val="34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MBBS (IIUM), graduated in 2014</a:t>
            </a:r>
          </a:p>
          <a:p>
            <a:pPr marL="518165" lvl="1" indent="-259082" algn="just">
              <a:lnSpc>
                <a:spcPts val="34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MPH (USM), graduated in 2020</a:t>
            </a:r>
          </a:p>
          <a:p>
            <a:pPr marL="518165" lvl="1" indent="-259082" algn="just">
              <a:lnSpc>
                <a:spcPts val="34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DrPH Candidate (USM)</a:t>
            </a:r>
          </a:p>
          <a:p>
            <a:pPr marL="975365" lvl="2" indent="-259082">
              <a:lnSpc>
                <a:spcPts val="34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Research topic: The prognostic and predictive modelling of mortality among acute stroke patients in Malaysia </a:t>
            </a:r>
          </a:p>
          <a:p>
            <a:pPr marL="975365" lvl="2" indent="-259082">
              <a:lnSpc>
                <a:spcPts val="34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Expected to graduate in 2024</a:t>
            </a:r>
          </a:p>
          <a:p>
            <a:pPr marL="518165" lvl="1" indent="-259082">
              <a:lnSpc>
                <a:spcPts val="34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 err="1">
                <a:latin typeface="Bahnschrift" panose="020B0502040204020203" pitchFamily="34" charset="0"/>
              </a:rPr>
              <a:t>Github</a:t>
            </a:r>
            <a:r>
              <a:rPr lang="en-US" sz="2800" dirty="0">
                <a:latin typeface="Bahnschrift" panose="020B0502040204020203" pitchFamily="34" charset="0"/>
              </a:rPr>
              <a:t>: https://</a:t>
            </a:r>
            <a:r>
              <a:rPr lang="en-US" sz="2800" dirty="0" err="1">
                <a:latin typeface="Bahnschrift" panose="020B0502040204020203" pitchFamily="34" charset="0"/>
              </a:rPr>
              <a:t>github.com</a:t>
            </a:r>
            <a:r>
              <a:rPr lang="en-US" sz="2800" dirty="0">
                <a:latin typeface="Bahnschrift" panose="020B0502040204020203" pitchFamily="34" charset="0"/>
              </a:rPr>
              <a:t>/</a:t>
            </a:r>
            <a:r>
              <a:rPr lang="en-US" sz="2800" dirty="0" err="1">
                <a:latin typeface="Bahnschrift" panose="020B0502040204020203" pitchFamily="34" charset="0"/>
              </a:rPr>
              <a:t>drchehidayat</a:t>
            </a:r>
            <a:endParaRPr lang="en-US" sz="2800" dirty="0">
              <a:latin typeface="Bahnschrift" panose="020B0502040204020203" pitchFamily="34" charset="0"/>
            </a:endParaRPr>
          </a:p>
          <a:p>
            <a:pPr marL="518165" lvl="1" indent="-259082">
              <a:lnSpc>
                <a:spcPts val="34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 err="1">
                <a:latin typeface="Bahnschrift" panose="020B0502040204020203" pitchFamily="34" charset="0"/>
              </a:rPr>
              <a:t>Linkin</a:t>
            </a:r>
            <a:r>
              <a:rPr lang="en-US" sz="2800" dirty="0">
                <a:latin typeface="Bahnschrift" panose="020B0502040204020203" pitchFamily="34" charset="0"/>
              </a:rPr>
              <a:t>: https://</a:t>
            </a:r>
            <a:r>
              <a:rPr lang="en-US" sz="2800" dirty="0" err="1">
                <a:latin typeface="Bahnschrift" panose="020B0502040204020203" pitchFamily="34" charset="0"/>
              </a:rPr>
              <a:t>www.linkedin.com</a:t>
            </a:r>
            <a:r>
              <a:rPr lang="en-US" sz="2800" dirty="0">
                <a:latin typeface="Bahnschrift" panose="020B0502040204020203" pitchFamily="34" charset="0"/>
              </a:rPr>
              <a:t>/in/dr-hidayat-367b69179/</a:t>
            </a:r>
          </a:p>
        </p:txBody>
      </p:sp>
      <p:sp>
        <p:nvSpPr>
          <p:cNvPr id="47" name="Freeform 22">
            <a:extLst>
              <a:ext uri="{FF2B5EF4-FFF2-40B4-BE49-F238E27FC236}">
                <a16:creationId xmlns:a16="http://schemas.microsoft.com/office/drawing/2014/main" id="{93B8C19F-2C5B-63F7-57B6-D01EA794E772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  <p:grpSp>
        <p:nvGrpSpPr>
          <p:cNvPr id="54" name="Group 36">
            <a:extLst>
              <a:ext uri="{FF2B5EF4-FFF2-40B4-BE49-F238E27FC236}">
                <a16:creationId xmlns:a16="http://schemas.microsoft.com/office/drawing/2014/main" id="{0CF7E41E-6759-987A-EC3F-BB94D43844AE}"/>
              </a:ext>
            </a:extLst>
          </p:cNvPr>
          <p:cNvGrpSpPr/>
          <p:nvPr/>
        </p:nvGrpSpPr>
        <p:grpSpPr>
          <a:xfrm>
            <a:off x="16841065" y="1629379"/>
            <a:ext cx="537626" cy="537626"/>
            <a:chOff x="0" y="0"/>
            <a:chExt cx="812800" cy="812800"/>
          </a:xfrm>
        </p:grpSpPr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4FAE533F-AF54-3C96-B21F-48F7B292782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999B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56" name="TextBox 38">
              <a:extLst>
                <a:ext uri="{FF2B5EF4-FFF2-40B4-BE49-F238E27FC236}">
                  <a16:creationId xmlns:a16="http://schemas.microsoft.com/office/drawing/2014/main" id="{0DBE028A-637E-D08C-D76E-766546785CA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7" name="Round Diagonal Corner of Rectangle 56">
            <a:extLst>
              <a:ext uri="{FF2B5EF4-FFF2-40B4-BE49-F238E27FC236}">
                <a16:creationId xmlns:a16="http://schemas.microsoft.com/office/drawing/2014/main" id="{EB3B79F6-56B9-7508-9B1B-8EFE14BD0223}"/>
              </a:ext>
            </a:extLst>
          </p:cNvPr>
          <p:cNvSpPr/>
          <p:nvPr/>
        </p:nvSpPr>
        <p:spPr>
          <a:xfrm>
            <a:off x="11973112" y="1439362"/>
            <a:ext cx="4670094" cy="7126745"/>
          </a:xfrm>
          <a:prstGeom prst="round2DiagRect">
            <a:avLst>
              <a:gd name="adj1" fmla="val 47971"/>
              <a:gd name="adj2" fmla="val 0"/>
            </a:avLst>
          </a:prstGeom>
          <a:blipFill>
            <a:blip r:embed="rId10"/>
            <a:stretch>
              <a:fillRect/>
            </a:stretch>
          </a:blipFill>
          <a:effectLst>
            <a:outerShdw blurRad="298492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">
            <a:extLst>
              <a:ext uri="{FF2B5EF4-FFF2-40B4-BE49-F238E27FC236}">
                <a16:creationId xmlns:a16="http://schemas.microsoft.com/office/drawing/2014/main" id="{5BC2CC30-F529-C97C-7689-AC3B5CB7F8DE}"/>
              </a:ext>
            </a:extLst>
          </p:cNvPr>
          <p:cNvGrpSpPr/>
          <p:nvPr/>
        </p:nvGrpSpPr>
        <p:grpSpPr>
          <a:xfrm>
            <a:off x="1" y="0"/>
            <a:ext cx="18288000" cy="10287000"/>
            <a:chOff x="0" y="0"/>
            <a:chExt cx="32937450" cy="16531157"/>
          </a:xfrm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8E78AA74-9947-58C9-2F32-F4287CE58E8E}"/>
                </a:ext>
              </a:extLst>
            </p:cNvPr>
            <p:cNvSpPr/>
            <p:nvPr/>
          </p:nvSpPr>
          <p:spPr>
            <a:xfrm>
              <a:off x="0" y="0"/>
              <a:ext cx="16531157" cy="16531157"/>
            </a:xfrm>
            <a:custGeom>
              <a:avLst/>
              <a:gdLst/>
              <a:ahLst/>
              <a:cxnLst/>
              <a:rect l="l" t="t" r="r" b="b"/>
              <a:pathLst>
                <a:path w="16531157" h="16531157">
                  <a:moveTo>
                    <a:pt x="0" y="0"/>
                  </a:moveTo>
                  <a:lnTo>
                    <a:pt x="16531157" y="0"/>
                  </a:lnTo>
                  <a:lnTo>
                    <a:pt x="16531157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MY"/>
            </a:p>
          </p:txBody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FB387C23-0F5A-CC59-C37A-BA0B66097E02}"/>
                </a:ext>
              </a:extLst>
            </p:cNvPr>
            <p:cNvSpPr/>
            <p:nvPr/>
          </p:nvSpPr>
          <p:spPr>
            <a:xfrm>
              <a:off x="16531157" y="0"/>
              <a:ext cx="16406292" cy="16531157"/>
            </a:xfrm>
            <a:custGeom>
              <a:avLst/>
              <a:gdLst/>
              <a:ahLst/>
              <a:cxnLst/>
              <a:rect l="l" t="t" r="r" b="b"/>
              <a:pathLst>
                <a:path w="16406292" h="16531157">
                  <a:moveTo>
                    <a:pt x="0" y="0"/>
                  </a:moveTo>
                  <a:lnTo>
                    <a:pt x="16406293" y="0"/>
                  </a:lnTo>
                  <a:lnTo>
                    <a:pt x="16406293" y="16531157"/>
                  </a:lnTo>
                  <a:lnTo>
                    <a:pt x="0" y="16531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1"/>
              </a:stretch>
            </a:blipFill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738451" y="2762932"/>
            <a:ext cx="11258512" cy="4590368"/>
            <a:chOff x="0" y="0"/>
            <a:chExt cx="2516684" cy="13040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16684" cy="1304071"/>
            </a:xfrm>
            <a:custGeom>
              <a:avLst/>
              <a:gdLst/>
              <a:ahLst/>
              <a:cxnLst/>
              <a:rect l="l" t="t" r="r" b="b"/>
              <a:pathLst>
                <a:path w="2516684" h="1304071">
                  <a:moveTo>
                    <a:pt x="3438" y="0"/>
                  </a:moveTo>
                  <a:lnTo>
                    <a:pt x="2513246" y="0"/>
                  </a:lnTo>
                  <a:cubicBezTo>
                    <a:pt x="2514158" y="0"/>
                    <a:pt x="2515033" y="362"/>
                    <a:pt x="2515677" y="1007"/>
                  </a:cubicBezTo>
                  <a:cubicBezTo>
                    <a:pt x="2516322" y="1652"/>
                    <a:pt x="2516684" y="2526"/>
                    <a:pt x="2516684" y="3438"/>
                  </a:cubicBezTo>
                  <a:lnTo>
                    <a:pt x="2516684" y="1300633"/>
                  </a:lnTo>
                  <a:cubicBezTo>
                    <a:pt x="2516684" y="1302532"/>
                    <a:pt x="2515145" y="1304071"/>
                    <a:pt x="2513246" y="1304071"/>
                  </a:cubicBezTo>
                  <a:lnTo>
                    <a:pt x="3438" y="1304071"/>
                  </a:lnTo>
                  <a:cubicBezTo>
                    <a:pt x="1539" y="1304071"/>
                    <a:pt x="0" y="1302532"/>
                    <a:pt x="0" y="1300633"/>
                  </a:cubicBezTo>
                  <a:lnTo>
                    <a:pt x="0" y="3438"/>
                  </a:lnTo>
                  <a:cubicBezTo>
                    <a:pt x="0" y="1539"/>
                    <a:pt x="1539" y="0"/>
                    <a:pt x="3438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1037" y="3450654"/>
            <a:ext cx="11394997" cy="3547941"/>
            <a:chOff x="0" y="0"/>
            <a:chExt cx="2547194" cy="106762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47194" cy="1067624"/>
            </a:xfrm>
            <a:custGeom>
              <a:avLst/>
              <a:gdLst/>
              <a:ahLst/>
              <a:cxnLst/>
              <a:rect l="l" t="t" r="r" b="b"/>
              <a:pathLst>
                <a:path w="2547194" h="1067624">
                  <a:moveTo>
                    <a:pt x="3397" y="0"/>
                  </a:moveTo>
                  <a:lnTo>
                    <a:pt x="2543796" y="0"/>
                  </a:lnTo>
                  <a:cubicBezTo>
                    <a:pt x="2544697" y="0"/>
                    <a:pt x="2545561" y="358"/>
                    <a:pt x="2546199" y="995"/>
                  </a:cubicBezTo>
                  <a:cubicBezTo>
                    <a:pt x="2546836" y="1632"/>
                    <a:pt x="2547194" y="2496"/>
                    <a:pt x="2547194" y="3397"/>
                  </a:cubicBezTo>
                  <a:lnTo>
                    <a:pt x="2547194" y="1064227"/>
                  </a:lnTo>
                  <a:cubicBezTo>
                    <a:pt x="2547194" y="1065128"/>
                    <a:pt x="2546836" y="1065992"/>
                    <a:pt x="2546199" y="1066629"/>
                  </a:cubicBezTo>
                  <a:cubicBezTo>
                    <a:pt x="2545561" y="1067267"/>
                    <a:pt x="2544697" y="1067624"/>
                    <a:pt x="2543796" y="1067624"/>
                  </a:cubicBezTo>
                  <a:lnTo>
                    <a:pt x="3397" y="1067624"/>
                  </a:lnTo>
                  <a:cubicBezTo>
                    <a:pt x="1521" y="1067624"/>
                    <a:pt x="0" y="1066104"/>
                    <a:pt x="0" y="1064227"/>
                  </a:cubicBezTo>
                  <a:lnTo>
                    <a:pt x="0" y="3397"/>
                  </a:lnTo>
                  <a:cubicBezTo>
                    <a:pt x="0" y="2496"/>
                    <a:pt x="358" y="1632"/>
                    <a:pt x="995" y="995"/>
                  </a:cubicBezTo>
                  <a:cubicBezTo>
                    <a:pt x="1632" y="358"/>
                    <a:pt x="2496" y="0"/>
                    <a:pt x="339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291037" y="2690867"/>
            <a:ext cx="11394997" cy="967699"/>
            <a:chOff x="0" y="0"/>
            <a:chExt cx="15193329" cy="129026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5193329" cy="1290266"/>
              <a:chOff x="0" y="0"/>
              <a:chExt cx="2547194" cy="21631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547194" cy="216316"/>
              </a:xfrm>
              <a:custGeom>
                <a:avLst/>
                <a:gdLst/>
                <a:ahLst/>
                <a:cxnLst/>
                <a:rect l="l" t="t" r="r" b="b"/>
                <a:pathLst>
                  <a:path w="2547194" h="216316">
                    <a:moveTo>
                      <a:pt x="4002" y="0"/>
                    </a:moveTo>
                    <a:lnTo>
                      <a:pt x="2543191" y="0"/>
                    </a:lnTo>
                    <a:cubicBezTo>
                      <a:pt x="2544253" y="0"/>
                      <a:pt x="2545271" y="422"/>
                      <a:pt x="2546021" y="1172"/>
                    </a:cubicBezTo>
                    <a:cubicBezTo>
                      <a:pt x="2546772" y="1923"/>
                      <a:pt x="2547194" y="2941"/>
                      <a:pt x="2547194" y="4002"/>
                    </a:cubicBezTo>
                    <a:lnTo>
                      <a:pt x="2547194" y="212313"/>
                    </a:lnTo>
                    <a:cubicBezTo>
                      <a:pt x="2547194" y="214524"/>
                      <a:pt x="2545402" y="216316"/>
                      <a:pt x="2543191" y="216316"/>
                    </a:cubicBezTo>
                    <a:lnTo>
                      <a:pt x="4002" y="216316"/>
                    </a:lnTo>
                    <a:cubicBezTo>
                      <a:pt x="2941" y="216316"/>
                      <a:pt x="1923" y="215894"/>
                      <a:pt x="1172" y="215143"/>
                    </a:cubicBezTo>
                    <a:cubicBezTo>
                      <a:pt x="422" y="214393"/>
                      <a:pt x="0" y="213375"/>
                      <a:pt x="0" y="212313"/>
                    </a:cubicBezTo>
                    <a:lnTo>
                      <a:pt x="0" y="4002"/>
                    </a:lnTo>
                    <a:cubicBezTo>
                      <a:pt x="0" y="2941"/>
                      <a:pt x="422" y="1923"/>
                      <a:pt x="1172" y="1172"/>
                    </a:cubicBezTo>
                    <a:cubicBezTo>
                      <a:pt x="1923" y="422"/>
                      <a:pt x="2941" y="0"/>
                      <a:pt x="40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3943877" y="202859"/>
              <a:ext cx="956802" cy="884547"/>
              <a:chOff x="0" y="0"/>
              <a:chExt cx="160410" cy="14829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60410" cy="148296"/>
              </a:xfrm>
              <a:custGeom>
                <a:avLst/>
                <a:gdLst/>
                <a:ahLst/>
                <a:cxnLst/>
                <a:rect l="l" t="t" r="r" b="b"/>
                <a:pathLst>
                  <a:path w="160410" h="148296">
                    <a:moveTo>
                      <a:pt x="63557" y="0"/>
                    </a:moveTo>
                    <a:lnTo>
                      <a:pt x="96853" y="0"/>
                    </a:lnTo>
                    <a:cubicBezTo>
                      <a:pt x="113709" y="0"/>
                      <a:pt x="129875" y="6696"/>
                      <a:pt x="141795" y="18615"/>
                    </a:cubicBezTo>
                    <a:cubicBezTo>
                      <a:pt x="153714" y="30535"/>
                      <a:pt x="160410" y="46700"/>
                      <a:pt x="160410" y="63557"/>
                    </a:cubicBezTo>
                    <a:lnTo>
                      <a:pt x="160410" y="84739"/>
                    </a:lnTo>
                    <a:cubicBezTo>
                      <a:pt x="160410" y="119841"/>
                      <a:pt x="131955" y="148296"/>
                      <a:pt x="96853" y="148296"/>
                    </a:cubicBezTo>
                    <a:lnTo>
                      <a:pt x="63557" y="148296"/>
                    </a:lnTo>
                    <a:cubicBezTo>
                      <a:pt x="28455" y="148296"/>
                      <a:pt x="0" y="119841"/>
                      <a:pt x="0" y="84739"/>
                    </a:cubicBezTo>
                    <a:lnTo>
                      <a:pt x="0" y="63557"/>
                    </a:lnTo>
                    <a:cubicBezTo>
                      <a:pt x="0" y="28455"/>
                      <a:pt x="28455" y="0"/>
                      <a:pt x="635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Freeform 18"/>
            <p:cNvSpPr/>
            <p:nvPr/>
          </p:nvSpPr>
          <p:spPr>
            <a:xfrm>
              <a:off x="14170712" y="401800"/>
              <a:ext cx="503133" cy="486667"/>
            </a:xfrm>
            <a:custGeom>
              <a:avLst/>
              <a:gdLst/>
              <a:ahLst/>
              <a:cxnLst/>
              <a:rect l="l" t="t" r="r" b="b"/>
              <a:pathLst>
                <a:path w="503133" h="486667">
                  <a:moveTo>
                    <a:pt x="0" y="0"/>
                  </a:moveTo>
                  <a:lnTo>
                    <a:pt x="503133" y="0"/>
                  </a:lnTo>
                  <a:lnTo>
                    <a:pt x="503133" y="486666"/>
                  </a:lnTo>
                  <a:lnTo>
                    <a:pt x="0" y="486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MY"/>
            </a:p>
          </p:txBody>
        </p:sp>
        <p:grpSp>
          <p:nvGrpSpPr>
            <p:cNvPr id="19" name="Group 19"/>
            <p:cNvGrpSpPr/>
            <p:nvPr/>
          </p:nvGrpSpPr>
          <p:grpSpPr>
            <a:xfrm>
              <a:off x="671293" y="747625"/>
              <a:ext cx="405480" cy="90902"/>
              <a:chOff x="0" y="0"/>
              <a:chExt cx="67979" cy="1524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7979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67979" h="15240">
                    <a:moveTo>
                      <a:pt x="7620" y="0"/>
                    </a:moveTo>
                    <a:lnTo>
                      <a:pt x="60360" y="0"/>
                    </a:lnTo>
                    <a:cubicBezTo>
                      <a:pt x="64568" y="0"/>
                      <a:pt x="67979" y="3412"/>
                      <a:pt x="67979" y="7620"/>
                    </a:cubicBezTo>
                    <a:lnTo>
                      <a:pt x="67979" y="7620"/>
                    </a:lnTo>
                    <a:cubicBezTo>
                      <a:pt x="67979" y="11828"/>
                      <a:pt x="64568" y="15240"/>
                      <a:pt x="60360" y="15240"/>
                    </a:cubicBezTo>
                    <a:lnTo>
                      <a:pt x="7620" y="15240"/>
                    </a:lnTo>
                    <a:cubicBezTo>
                      <a:pt x="3412" y="15240"/>
                      <a:pt x="0" y="11828"/>
                      <a:pt x="0" y="7620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671293" y="599682"/>
              <a:ext cx="405480" cy="90902"/>
              <a:chOff x="0" y="0"/>
              <a:chExt cx="67979" cy="1524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7979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67979" h="15240">
                    <a:moveTo>
                      <a:pt x="7620" y="0"/>
                    </a:moveTo>
                    <a:lnTo>
                      <a:pt x="60360" y="0"/>
                    </a:lnTo>
                    <a:cubicBezTo>
                      <a:pt x="64568" y="0"/>
                      <a:pt x="67979" y="3412"/>
                      <a:pt x="67979" y="7620"/>
                    </a:cubicBezTo>
                    <a:lnTo>
                      <a:pt x="67979" y="7620"/>
                    </a:lnTo>
                    <a:cubicBezTo>
                      <a:pt x="67979" y="11828"/>
                      <a:pt x="64568" y="15240"/>
                      <a:pt x="60360" y="15240"/>
                    </a:cubicBezTo>
                    <a:lnTo>
                      <a:pt x="7620" y="15240"/>
                    </a:lnTo>
                    <a:cubicBezTo>
                      <a:pt x="3412" y="15240"/>
                      <a:pt x="0" y="11828"/>
                      <a:pt x="0" y="7620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671293" y="448927"/>
              <a:ext cx="405480" cy="90902"/>
              <a:chOff x="0" y="0"/>
              <a:chExt cx="67979" cy="1524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7979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67979" h="15240">
                    <a:moveTo>
                      <a:pt x="7620" y="0"/>
                    </a:moveTo>
                    <a:lnTo>
                      <a:pt x="60360" y="0"/>
                    </a:lnTo>
                    <a:cubicBezTo>
                      <a:pt x="64568" y="0"/>
                      <a:pt x="67979" y="3412"/>
                      <a:pt x="67979" y="7620"/>
                    </a:cubicBezTo>
                    <a:lnTo>
                      <a:pt x="67979" y="7620"/>
                    </a:lnTo>
                    <a:cubicBezTo>
                      <a:pt x="67979" y="11828"/>
                      <a:pt x="64568" y="15240"/>
                      <a:pt x="60360" y="15240"/>
                    </a:cubicBezTo>
                    <a:lnTo>
                      <a:pt x="7620" y="15240"/>
                    </a:lnTo>
                    <a:cubicBezTo>
                      <a:pt x="3412" y="15240"/>
                      <a:pt x="0" y="11828"/>
                      <a:pt x="0" y="7620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31" name="TextBox 31"/>
          <p:cNvSpPr txBox="1"/>
          <p:nvPr/>
        </p:nvSpPr>
        <p:spPr>
          <a:xfrm>
            <a:off x="4647302" y="4381500"/>
            <a:ext cx="8682466" cy="1600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10400" b="1" dirty="0">
                <a:solidFill>
                  <a:srgbClr val="242425"/>
                </a:solidFill>
                <a:latin typeface="Bahnschrift" panose="020B0502040204020203" pitchFamily="34" charset="0"/>
              </a:rPr>
              <a:t>Introduction</a:t>
            </a:r>
          </a:p>
        </p:txBody>
      </p:sp>
      <p:sp>
        <p:nvSpPr>
          <p:cNvPr id="36" name="Freeform 22">
            <a:extLst>
              <a:ext uri="{FF2B5EF4-FFF2-40B4-BE49-F238E27FC236}">
                <a16:creationId xmlns:a16="http://schemas.microsoft.com/office/drawing/2014/main" id="{F0D3D029-8216-DF08-5951-B29FBEBD29D0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186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5993" y="1381337"/>
            <a:ext cx="8751261" cy="1496539"/>
            <a:chOff x="0" y="0"/>
            <a:chExt cx="2524013" cy="4316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13" cy="431627"/>
            </a:xfrm>
            <a:custGeom>
              <a:avLst/>
              <a:gdLst/>
              <a:ahLst/>
              <a:cxnLst/>
              <a:rect l="l" t="t" r="r" b="b"/>
              <a:pathLst>
                <a:path w="2524013" h="431627">
                  <a:moveTo>
                    <a:pt x="4423" y="0"/>
                  </a:moveTo>
                  <a:lnTo>
                    <a:pt x="2519590" y="0"/>
                  </a:lnTo>
                  <a:cubicBezTo>
                    <a:pt x="2520763" y="0"/>
                    <a:pt x="2521888" y="466"/>
                    <a:pt x="2522718" y="1296"/>
                  </a:cubicBezTo>
                  <a:cubicBezTo>
                    <a:pt x="2523547" y="2125"/>
                    <a:pt x="2524013" y="3250"/>
                    <a:pt x="2524013" y="4423"/>
                  </a:cubicBezTo>
                  <a:lnTo>
                    <a:pt x="2524013" y="427204"/>
                  </a:lnTo>
                  <a:cubicBezTo>
                    <a:pt x="2524013" y="428377"/>
                    <a:pt x="2523547" y="429502"/>
                    <a:pt x="2522718" y="430332"/>
                  </a:cubicBezTo>
                  <a:cubicBezTo>
                    <a:pt x="2521888" y="431161"/>
                    <a:pt x="2520763" y="431627"/>
                    <a:pt x="2519590" y="431627"/>
                  </a:cubicBezTo>
                  <a:lnTo>
                    <a:pt x="4423" y="431627"/>
                  </a:lnTo>
                  <a:cubicBezTo>
                    <a:pt x="3250" y="431627"/>
                    <a:pt x="2125" y="431161"/>
                    <a:pt x="1296" y="430332"/>
                  </a:cubicBezTo>
                  <a:cubicBezTo>
                    <a:pt x="466" y="429502"/>
                    <a:pt x="0" y="428377"/>
                    <a:pt x="0" y="427204"/>
                  </a:cubicBezTo>
                  <a:lnTo>
                    <a:pt x="0" y="4423"/>
                  </a:lnTo>
                  <a:cubicBezTo>
                    <a:pt x="0" y="3250"/>
                    <a:pt x="466" y="2125"/>
                    <a:pt x="1296" y="1296"/>
                  </a:cubicBezTo>
                  <a:cubicBezTo>
                    <a:pt x="2125" y="466"/>
                    <a:pt x="3250" y="0"/>
                    <a:pt x="4423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8925021" cy="1612379"/>
            <a:chOff x="0" y="0"/>
            <a:chExt cx="2574128" cy="4650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4128" cy="465038"/>
            </a:xfrm>
            <a:custGeom>
              <a:avLst/>
              <a:gdLst/>
              <a:ahLst/>
              <a:cxnLst/>
              <a:rect l="l" t="t" r="r" b="b"/>
              <a:pathLst>
                <a:path w="2574128" h="465038">
                  <a:moveTo>
                    <a:pt x="4337" y="0"/>
                  </a:moveTo>
                  <a:lnTo>
                    <a:pt x="2569791" y="0"/>
                  </a:lnTo>
                  <a:cubicBezTo>
                    <a:pt x="2572187" y="0"/>
                    <a:pt x="2574128" y="1942"/>
                    <a:pt x="2574128" y="4337"/>
                  </a:cubicBezTo>
                  <a:lnTo>
                    <a:pt x="2574128" y="460700"/>
                  </a:lnTo>
                  <a:cubicBezTo>
                    <a:pt x="2574128" y="463096"/>
                    <a:pt x="2572187" y="465038"/>
                    <a:pt x="2569791" y="465038"/>
                  </a:cubicBezTo>
                  <a:lnTo>
                    <a:pt x="4337" y="465038"/>
                  </a:lnTo>
                  <a:cubicBezTo>
                    <a:pt x="1942" y="465038"/>
                    <a:pt x="0" y="463096"/>
                    <a:pt x="0" y="460700"/>
                  </a:cubicBezTo>
                  <a:lnTo>
                    <a:pt x="0" y="4337"/>
                  </a:lnTo>
                  <a:cubicBezTo>
                    <a:pt x="0" y="1942"/>
                    <a:pt x="1942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7916" y="3560932"/>
            <a:ext cx="16481384" cy="5563266"/>
            <a:chOff x="0" y="0"/>
            <a:chExt cx="4753513" cy="1643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53513" cy="1643218"/>
            </a:xfrm>
            <a:custGeom>
              <a:avLst/>
              <a:gdLst/>
              <a:ahLst/>
              <a:cxnLst/>
              <a:rect l="l" t="t" r="r" b="b"/>
              <a:pathLst>
                <a:path w="4753513" h="1643218">
                  <a:moveTo>
                    <a:pt x="2349" y="0"/>
                  </a:moveTo>
                  <a:lnTo>
                    <a:pt x="4751164" y="0"/>
                  </a:lnTo>
                  <a:cubicBezTo>
                    <a:pt x="4752461" y="0"/>
                    <a:pt x="4753513" y="1052"/>
                    <a:pt x="4753513" y="2349"/>
                  </a:cubicBezTo>
                  <a:lnTo>
                    <a:pt x="4753513" y="1640869"/>
                  </a:lnTo>
                  <a:cubicBezTo>
                    <a:pt x="4753513" y="1642167"/>
                    <a:pt x="4752461" y="1643218"/>
                    <a:pt x="4751164" y="1643218"/>
                  </a:cubicBezTo>
                  <a:lnTo>
                    <a:pt x="2349" y="1643218"/>
                  </a:lnTo>
                  <a:cubicBezTo>
                    <a:pt x="1052" y="1643218"/>
                    <a:pt x="0" y="1642167"/>
                    <a:pt x="0" y="1640869"/>
                  </a:cubicBezTo>
                  <a:lnTo>
                    <a:pt x="0" y="2349"/>
                  </a:lnTo>
                  <a:cubicBezTo>
                    <a:pt x="0" y="1052"/>
                    <a:pt x="1052" y="0"/>
                    <a:pt x="2349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7724" y="3336853"/>
            <a:ext cx="16453609" cy="5568810"/>
            <a:chOff x="0" y="0"/>
            <a:chExt cx="4745502" cy="1643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45502" cy="1643218"/>
            </a:xfrm>
            <a:custGeom>
              <a:avLst/>
              <a:gdLst/>
              <a:ahLst/>
              <a:cxnLst/>
              <a:rect l="l" t="t" r="r" b="b"/>
              <a:pathLst>
                <a:path w="4745502" h="1643218">
                  <a:moveTo>
                    <a:pt x="2353" y="0"/>
                  </a:moveTo>
                  <a:lnTo>
                    <a:pt x="4743149" y="0"/>
                  </a:lnTo>
                  <a:cubicBezTo>
                    <a:pt x="4743773" y="0"/>
                    <a:pt x="4744372" y="248"/>
                    <a:pt x="4744813" y="689"/>
                  </a:cubicBezTo>
                  <a:cubicBezTo>
                    <a:pt x="4745254" y="1130"/>
                    <a:pt x="4745502" y="1729"/>
                    <a:pt x="4745502" y="2353"/>
                  </a:cubicBezTo>
                  <a:lnTo>
                    <a:pt x="4745502" y="1640866"/>
                  </a:lnTo>
                  <a:cubicBezTo>
                    <a:pt x="4745502" y="1641489"/>
                    <a:pt x="4745254" y="1642088"/>
                    <a:pt x="4744813" y="1642529"/>
                  </a:cubicBezTo>
                  <a:cubicBezTo>
                    <a:pt x="4744372" y="1642970"/>
                    <a:pt x="4743773" y="1643218"/>
                    <a:pt x="4743149" y="1643218"/>
                  </a:cubicBezTo>
                  <a:lnTo>
                    <a:pt x="2353" y="1643218"/>
                  </a:lnTo>
                  <a:cubicBezTo>
                    <a:pt x="1053" y="1643218"/>
                    <a:pt x="0" y="1642165"/>
                    <a:pt x="0" y="1640866"/>
                  </a:cubicBezTo>
                  <a:lnTo>
                    <a:pt x="0" y="2353"/>
                  </a:lnTo>
                  <a:cubicBezTo>
                    <a:pt x="0" y="1729"/>
                    <a:pt x="248" y="1130"/>
                    <a:pt x="689" y="689"/>
                  </a:cubicBezTo>
                  <a:cubicBezTo>
                    <a:pt x="1130" y="248"/>
                    <a:pt x="1729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30604" y="1263143"/>
            <a:ext cx="732121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800" b="1" dirty="0">
                <a:solidFill>
                  <a:srgbClr val="242425"/>
                </a:solidFill>
                <a:latin typeface="Bahnschrift" panose="020B0502040204020203" pitchFamily="34" charset="0"/>
              </a:rPr>
              <a:t>Introduction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829163" y="3093117"/>
            <a:ext cx="537626" cy="53762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6E6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37537" y="3093117"/>
            <a:ext cx="537626" cy="53762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8999B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246612" y="3093117"/>
            <a:ext cx="537626" cy="53762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666565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46">
            <a:extLst>
              <a:ext uri="{FF2B5EF4-FFF2-40B4-BE49-F238E27FC236}">
                <a16:creationId xmlns:a16="http://schemas.microsoft.com/office/drawing/2014/main" id="{3BFFBFEC-3E22-2B78-788B-469A03540C30}"/>
              </a:ext>
            </a:extLst>
          </p:cNvPr>
          <p:cNvSpPr txBox="1"/>
          <p:nvPr/>
        </p:nvSpPr>
        <p:spPr>
          <a:xfrm>
            <a:off x="1266667" y="3981759"/>
            <a:ext cx="6886733" cy="49298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Stroke represents a significant and escalating public health concern on a global scale, exerting a substantial impact on both morbidity and mortality (Valery L. </a:t>
            </a:r>
            <a:r>
              <a:rPr lang="en-US" sz="2800" dirty="0" err="1">
                <a:solidFill>
                  <a:srgbClr val="242425"/>
                </a:solidFill>
                <a:latin typeface="Bahnschrift" panose="020B0502040204020203" pitchFamily="34" charset="0"/>
              </a:rPr>
              <a:t>Feigin</a:t>
            </a: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 et al., 2021). 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In Malaysia, stroke continues to stand as a primary cause of mortality and a prominent contributor to long-term disability (Tan and </a:t>
            </a:r>
            <a:r>
              <a:rPr lang="en-US" sz="2800" dirty="0" err="1">
                <a:solidFill>
                  <a:srgbClr val="242425"/>
                </a:solidFill>
                <a:latin typeface="Bahnschrift" panose="020B0502040204020203" pitchFamily="34" charset="0"/>
              </a:rPr>
              <a:t>Venketasubramanian</a:t>
            </a: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, 2022). </a:t>
            </a:r>
          </a:p>
          <a:p>
            <a:pPr marL="1257300" lvl="2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42425"/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4FDE57D5-FCC3-D750-9A8E-9A13F5F18ADA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  <p:pic>
        <p:nvPicPr>
          <p:cNvPr id="32" name="Graphic 31" descr="Bar graph with upward trend with solid fill">
            <a:extLst>
              <a:ext uri="{FF2B5EF4-FFF2-40B4-BE49-F238E27FC236}">
                <a16:creationId xmlns:a16="http://schemas.microsoft.com/office/drawing/2014/main" id="{8C804B88-C7B9-AD2F-CE0F-D5A86DDCD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1817" y="3913635"/>
            <a:ext cx="914400" cy="914400"/>
          </a:xfrm>
          <a:prstGeom prst="rect">
            <a:avLst/>
          </a:prstGeom>
        </p:spPr>
      </p:pic>
      <p:pic>
        <p:nvPicPr>
          <p:cNvPr id="34" name="Graphic 33" descr="Brain in head with solid fill">
            <a:extLst>
              <a:ext uri="{FF2B5EF4-FFF2-40B4-BE49-F238E27FC236}">
                <a16:creationId xmlns:a16="http://schemas.microsoft.com/office/drawing/2014/main" id="{89A06548-6DA2-4583-8D0C-65DFFD15C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9874" y="4833488"/>
            <a:ext cx="914400" cy="914400"/>
          </a:xfrm>
          <a:prstGeom prst="rect">
            <a:avLst/>
          </a:prstGeom>
        </p:spPr>
      </p:pic>
      <p:pic>
        <p:nvPicPr>
          <p:cNvPr id="38" name="Graphic 37" descr="Inpatient with solid fill">
            <a:extLst>
              <a:ext uri="{FF2B5EF4-FFF2-40B4-BE49-F238E27FC236}">
                <a16:creationId xmlns:a16="http://schemas.microsoft.com/office/drawing/2014/main" id="{C23BA0CA-AD28-307A-BD67-58330412E2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59874" y="5757147"/>
            <a:ext cx="914400" cy="914400"/>
          </a:xfrm>
          <a:prstGeom prst="rect">
            <a:avLst/>
          </a:prstGeom>
        </p:spPr>
      </p:pic>
      <p:pic>
        <p:nvPicPr>
          <p:cNvPr id="40" name="Graphic 39" descr="Coffin with solid fill">
            <a:extLst>
              <a:ext uri="{FF2B5EF4-FFF2-40B4-BE49-F238E27FC236}">
                <a16:creationId xmlns:a16="http://schemas.microsoft.com/office/drawing/2014/main" id="{EA88C2EF-1F53-80E3-9FBC-9C36928DE3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51817" y="6680806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9FD23C8-2E87-6018-3C1C-756C15E5F4A3}"/>
              </a:ext>
            </a:extLst>
          </p:cNvPr>
          <p:cNvSpPr txBox="1"/>
          <p:nvPr/>
        </p:nvSpPr>
        <p:spPr>
          <a:xfrm>
            <a:off x="10896600" y="4146994"/>
            <a:ext cx="2438400" cy="49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19C156-12D8-3284-C9D3-CD54C4DF58DA}"/>
              </a:ext>
            </a:extLst>
          </p:cNvPr>
          <p:cNvSpPr txBox="1"/>
          <p:nvPr/>
        </p:nvSpPr>
        <p:spPr>
          <a:xfrm>
            <a:off x="10747675" y="4186169"/>
            <a:ext cx="3875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Incident 47,911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0EA4F5-C53C-657B-4270-C6C62B1C3D4E}"/>
              </a:ext>
            </a:extLst>
          </p:cNvPr>
          <p:cNvSpPr txBox="1"/>
          <p:nvPr/>
        </p:nvSpPr>
        <p:spPr>
          <a:xfrm>
            <a:off x="10747675" y="5059855"/>
            <a:ext cx="3875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Prevalence 443, 995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3CCE88-5643-A802-22FB-C03F675A635B}"/>
              </a:ext>
            </a:extLst>
          </p:cNvPr>
          <p:cNvSpPr txBox="1"/>
          <p:nvPr/>
        </p:nvSpPr>
        <p:spPr>
          <a:xfrm>
            <a:off x="10747675" y="5890425"/>
            <a:ext cx="3875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DALYs loss 512, 726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193A7C-F567-4110-6833-261B0F7D9213}"/>
              </a:ext>
            </a:extLst>
          </p:cNvPr>
          <p:cNvSpPr txBox="1"/>
          <p:nvPr/>
        </p:nvSpPr>
        <p:spPr>
          <a:xfrm>
            <a:off x="10747675" y="6907173"/>
            <a:ext cx="3875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Death 19, 928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687AC-9053-FC6F-FDF9-572803FDE333}"/>
              </a:ext>
            </a:extLst>
          </p:cNvPr>
          <p:cNvSpPr txBox="1"/>
          <p:nvPr/>
        </p:nvSpPr>
        <p:spPr>
          <a:xfrm>
            <a:off x="9144000" y="7901953"/>
            <a:ext cx="708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Bahnschrift" panose="020B0502040204020203" pitchFamily="34" charset="0"/>
              </a:rPr>
              <a:t>Data in 2019, (Valery L. </a:t>
            </a:r>
            <a:r>
              <a:rPr lang="en-US" sz="1400" dirty="0" err="1">
                <a:latin typeface="Bahnschrift" panose="020B0502040204020203" pitchFamily="34" charset="0"/>
              </a:rPr>
              <a:t>Feigin</a:t>
            </a:r>
            <a:r>
              <a:rPr lang="en-US" sz="1400" dirty="0">
                <a:latin typeface="Bahnschrift" panose="020B0502040204020203" pitchFamily="34" charset="0"/>
              </a:rPr>
              <a:t> et al., 2021; Tan and </a:t>
            </a:r>
            <a:r>
              <a:rPr lang="en-US" sz="1400" dirty="0" err="1">
                <a:latin typeface="Bahnschrift" panose="020B0502040204020203" pitchFamily="34" charset="0"/>
              </a:rPr>
              <a:t>Venketasubramanian</a:t>
            </a:r>
            <a:r>
              <a:rPr lang="en-US" sz="1400" dirty="0">
                <a:latin typeface="Bahnschrift" panose="020B0502040204020203" pitchFamily="34" charset="0"/>
              </a:rPr>
              <a:t>, 2022).</a:t>
            </a:r>
          </a:p>
          <a:p>
            <a:endParaRPr lang="en-US" sz="1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5993" y="1381337"/>
            <a:ext cx="8751261" cy="1496539"/>
            <a:chOff x="0" y="0"/>
            <a:chExt cx="2524013" cy="4316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13" cy="431627"/>
            </a:xfrm>
            <a:custGeom>
              <a:avLst/>
              <a:gdLst/>
              <a:ahLst/>
              <a:cxnLst/>
              <a:rect l="l" t="t" r="r" b="b"/>
              <a:pathLst>
                <a:path w="2524013" h="431627">
                  <a:moveTo>
                    <a:pt x="4423" y="0"/>
                  </a:moveTo>
                  <a:lnTo>
                    <a:pt x="2519590" y="0"/>
                  </a:lnTo>
                  <a:cubicBezTo>
                    <a:pt x="2520763" y="0"/>
                    <a:pt x="2521888" y="466"/>
                    <a:pt x="2522718" y="1296"/>
                  </a:cubicBezTo>
                  <a:cubicBezTo>
                    <a:pt x="2523547" y="2125"/>
                    <a:pt x="2524013" y="3250"/>
                    <a:pt x="2524013" y="4423"/>
                  </a:cubicBezTo>
                  <a:lnTo>
                    <a:pt x="2524013" y="427204"/>
                  </a:lnTo>
                  <a:cubicBezTo>
                    <a:pt x="2524013" y="428377"/>
                    <a:pt x="2523547" y="429502"/>
                    <a:pt x="2522718" y="430332"/>
                  </a:cubicBezTo>
                  <a:cubicBezTo>
                    <a:pt x="2521888" y="431161"/>
                    <a:pt x="2520763" y="431627"/>
                    <a:pt x="2519590" y="431627"/>
                  </a:cubicBezTo>
                  <a:lnTo>
                    <a:pt x="4423" y="431627"/>
                  </a:lnTo>
                  <a:cubicBezTo>
                    <a:pt x="3250" y="431627"/>
                    <a:pt x="2125" y="431161"/>
                    <a:pt x="1296" y="430332"/>
                  </a:cubicBezTo>
                  <a:cubicBezTo>
                    <a:pt x="466" y="429502"/>
                    <a:pt x="0" y="428377"/>
                    <a:pt x="0" y="427204"/>
                  </a:cubicBezTo>
                  <a:lnTo>
                    <a:pt x="0" y="4423"/>
                  </a:lnTo>
                  <a:cubicBezTo>
                    <a:pt x="0" y="3250"/>
                    <a:pt x="466" y="2125"/>
                    <a:pt x="1296" y="1296"/>
                  </a:cubicBezTo>
                  <a:cubicBezTo>
                    <a:pt x="2125" y="466"/>
                    <a:pt x="3250" y="0"/>
                    <a:pt x="4423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8925021" cy="1612379"/>
            <a:chOff x="0" y="0"/>
            <a:chExt cx="2574128" cy="4650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4128" cy="465038"/>
            </a:xfrm>
            <a:custGeom>
              <a:avLst/>
              <a:gdLst/>
              <a:ahLst/>
              <a:cxnLst/>
              <a:rect l="l" t="t" r="r" b="b"/>
              <a:pathLst>
                <a:path w="2574128" h="465038">
                  <a:moveTo>
                    <a:pt x="4337" y="0"/>
                  </a:moveTo>
                  <a:lnTo>
                    <a:pt x="2569791" y="0"/>
                  </a:lnTo>
                  <a:cubicBezTo>
                    <a:pt x="2572187" y="0"/>
                    <a:pt x="2574128" y="1942"/>
                    <a:pt x="2574128" y="4337"/>
                  </a:cubicBezTo>
                  <a:lnTo>
                    <a:pt x="2574128" y="460700"/>
                  </a:lnTo>
                  <a:cubicBezTo>
                    <a:pt x="2574128" y="463096"/>
                    <a:pt x="2572187" y="465038"/>
                    <a:pt x="2569791" y="465038"/>
                  </a:cubicBezTo>
                  <a:lnTo>
                    <a:pt x="4337" y="465038"/>
                  </a:lnTo>
                  <a:cubicBezTo>
                    <a:pt x="1942" y="465038"/>
                    <a:pt x="0" y="463096"/>
                    <a:pt x="0" y="460700"/>
                  </a:cubicBezTo>
                  <a:lnTo>
                    <a:pt x="0" y="4337"/>
                  </a:lnTo>
                  <a:cubicBezTo>
                    <a:pt x="0" y="1942"/>
                    <a:pt x="1942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7916" y="3560932"/>
            <a:ext cx="16481384" cy="5563266"/>
            <a:chOff x="0" y="0"/>
            <a:chExt cx="4753513" cy="1643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53513" cy="1643218"/>
            </a:xfrm>
            <a:custGeom>
              <a:avLst/>
              <a:gdLst/>
              <a:ahLst/>
              <a:cxnLst/>
              <a:rect l="l" t="t" r="r" b="b"/>
              <a:pathLst>
                <a:path w="4753513" h="1643218">
                  <a:moveTo>
                    <a:pt x="2349" y="0"/>
                  </a:moveTo>
                  <a:lnTo>
                    <a:pt x="4751164" y="0"/>
                  </a:lnTo>
                  <a:cubicBezTo>
                    <a:pt x="4752461" y="0"/>
                    <a:pt x="4753513" y="1052"/>
                    <a:pt x="4753513" y="2349"/>
                  </a:cubicBezTo>
                  <a:lnTo>
                    <a:pt x="4753513" y="1640869"/>
                  </a:lnTo>
                  <a:cubicBezTo>
                    <a:pt x="4753513" y="1642167"/>
                    <a:pt x="4752461" y="1643218"/>
                    <a:pt x="4751164" y="1643218"/>
                  </a:cubicBezTo>
                  <a:lnTo>
                    <a:pt x="2349" y="1643218"/>
                  </a:lnTo>
                  <a:cubicBezTo>
                    <a:pt x="1052" y="1643218"/>
                    <a:pt x="0" y="1642167"/>
                    <a:pt x="0" y="1640869"/>
                  </a:cubicBezTo>
                  <a:lnTo>
                    <a:pt x="0" y="2349"/>
                  </a:lnTo>
                  <a:cubicBezTo>
                    <a:pt x="0" y="1052"/>
                    <a:pt x="1052" y="0"/>
                    <a:pt x="2349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7724" y="3336853"/>
            <a:ext cx="16453609" cy="5568810"/>
            <a:chOff x="0" y="0"/>
            <a:chExt cx="4745502" cy="1643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45502" cy="1643218"/>
            </a:xfrm>
            <a:custGeom>
              <a:avLst/>
              <a:gdLst/>
              <a:ahLst/>
              <a:cxnLst/>
              <a:rect l="l" t="t" r="r" b="b"/>
              <a:pathLst>
                <a:path w="4745502" h="1643218">
                  <a:moveTo>
                    <a:pt x="2353" y="0"/>
                  </a:moveTo>
                  <a:lnTo>
                    <a:pt x="4743149" y="0"/>
                  </a:lnTo>
                  <a:cubicBezTo>
                    <a:pt x="4743773" y="0"/>
                    <a:pt x="4744372" y="248"/>
                    <a:pt x="4744813" y="689"/>
                  </a:cubicBezTo>
                  <a:cubicBezTo>
                    <a:pt x="4745254" y="1130"/>
                    <a:pt x="4745502" y="1729"/>
                    <a:pt x="4745502" y="2353"/>
                  </a:cubicBezTo>
                  <a:lnTo>
                    <a:pt x="4745502" y="1640866"/>
                  </a:lnTo>
                  <a:cubicBezTo>
                    <a:pt x="4745502" y="1641489"/>
                    <a:pt x="4745254" y="1642088"/>
                    <a:pt x="4744813" y="1642529"/>
                  </a:cubicBezTo>
                  <a:cubicBezTo>
                    <a:pt x="4744372" y="1642970"/>
                    <a:pt x="4743773" y="1643218"/>
                    <a:pt x="4743149" y="1643218"/>
                  </a:cubicBezTo>
                  <a:lnTo>
                    <a:pt x="2353" y="1643218"/>
                  </a:lnTo>
                  <a:cubicBezTo>
                    <a:pt x="1053" y="1643218"/>
                    <a:pt x="0" y="1642165"/>
                    <a:pt x="0" y="1640866"/>
                  </a:cubicBezTo>
                  <a:lnTo>
                    <a:pt x="0" y="2353"/>
                  </a:lnTo>
                  <a:cubicBezTo>
                    <a:pt x="0" y="1729"/>
                    <a:pt x="248" y="1130"/>
                    <a:pt x="689" y="689"/>
                  </a:cubicBezTo>
                  <a:cubicBezTo>
                    <a:pt x="1130" y="248"/>
                    <a:pt x="1729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30604" y="1263143"/>
            <a:ext cx="732121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800" b="1" dirty="0">
                <a:solidFill>
                  <a:srgbClr val="242425"/>
                </a:solidFill>
                <a:latin typeface="Bahnschrift" panose="020B0502040204020203" pitchFamily="34" charset="0"/>
              </a:rPr>
              <a:t>Rationale behind the topic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829163" y="3093117"/>
            <a:ext cx="537626" cy="53762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6E6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37537" y="3093117"/>
            <a:ext cx="537626" cy="53762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8999B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246612" y="3093117"/>
            <a:ext cx="537626" cy="53762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666565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46">
            <a:extLst>
              <a:ext uri="{FF2B5EF4-FFF2-40B4-BE49-F238E27FC236}">
                <a16:creationId xmlns:a16="http://schemas.microsoft.com/office/drawing/2014/main" id="{3BFFBFEC-3E22-2B78-788B-469A03540C30}"/>
              </a:ext>
            </a:extLst>
          </p:cNvPr>
          <p:cNvSpPr txBox="1"/>
          <p:nvPr/>
        </p:nvSpPr>
        <p:spPr>
          <a:xfrm>
            <a:off x="1266667" y="3981759"/>
            <a:ext cx="14963933" cy="2390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Shifted in the mean age at stroke diagnosis, stroke occur at younger age (KIM, 2017; Wan-</a:t>
            </a:r>
            <a:r>
              <a:rPr lang="en-US" sz="2800" dirty="0" err="1">
                <a:solidFill>
                  <a:srgbClr val="242425"/>
                </a:solidFill>
                <a:latin typeface="Bahnschrift" panose="020B0502040204020203" pitchFamily="34" charset="0"/>
              </a:rPr>
              <a:t>Arfah</a:t>
            </a: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 et al., 2018)</a:t>
            </a:r>
          </a:p>
          <a:p>
            <a:pPr marL="800100" lvl="1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Poor lifestyle habits that increase the cardiovascular risk factor. </a:t>
            </a:r>
          </a:p>
          <a:p>
            <a:pPr marL="800100" lvl="1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Subsequently lead to stroke event</a:t>
            </a:r>
          </a:p>
          <a:p>
            <a:pPr marL="800100" lvl="1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Impact stroke outcome and long term survival of stroke patient.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4FDE57D5-FCC3-D750-9A8E-9A13F5F18ADA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568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5993" y="1381337"/>
            <a:ext cx="8751261" cy="1496539"/>
            <a:chOff x="0" y="0"/>
            <a:chExt cx="2524013" cy="4316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13" cy="431627"/>
            </a:xfrm>
            <a:custGeom>
              <a:avLst/>
              <a:gdLst/>
              <a:ahLst/>
              <a:cxnLst/>
              <a:rect l="l" t="t" r="r" b="b"/>
              <a:pathLst>
                <a:path w="2524013" h="431627">
                  <a:moveTo>
                    <a:pt x="4423" y="0"/>
                  </a:moveTo>
                  <a:lnTo>
                    <a:pt x="2519590" y="0"/>
                  </a:lnTo>
                  <a:cubicBezTo>
                    <a:pt x="2520763" y="0"/>
                    <a:pt x="2521888" y="466"/>
                    <a:pt x="2522718" y="1296"/>
                  </a:cubicBezTo>
                  <a:cubicBezTo>
                    <a:pt x="2523547" y="2125"/>
                    <a:pt x="2524013" y="3250"/>
                    <a:pt x="2524013" y="4423"/>
                  </a:cubicBezTo>
                  <a:lnTo>
                    <a:pt x="2524013" y="427204"/>
                  </a:lnTo>
                  <a:cubicBezTo>
                    <a:pt x="2524013" y="428377"/>
                    <a:pt x="2523547" y="429502"/>
                    <a:pt x="2522718" y="430332"/>
                  </a:cubicBezTo>
                  <a:cubicBezTo>
                    <a:pt x="2521888" y="431161"/>
                    <a:pt x="2520763" y="431627"/>
                    <a:pt x="2519590" y="431627"/>
                  </a:cubicBezTo>
                  <a:lnTo>
                    <a:pt x="4423" y="431627"/>
                  </a:lnTo>
                  <a:cubicBezTo>
                    <a:pt x="3250" y="431627"/>
                    <a:pt x="2125" y="431161"/>
                    <a:pt x="1296" y="430332"/>
                  </a:cubicBezTo>
                  <a:cubicBezTo>
                    <a:pt x="466" y="429502"/>
                    <a:pt x="0" y="428377"/>
                    <a:pt x="0" y="427204"/>
                  </a:cubicBezTo>
                  <a:lnTo>
                    <a:pt x="0" y="4423"/>
                  </a:lnTo>
                  <a:cubicBezTo>
                    <a:pt x="0" y="3250"/>
                    <a:pt x="466" y="2125"/>
                    <a:pt x="1296" y="1296"/>
                  </a:cubicBezTo>
                  <a:cubicBezTo>
                    <a:pt x="2125" y="466"/>
                    <a:pt x="3250" y="0"/>
                    <a:pt x="4423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8925021" cy="1612379"/>
            <a:chOff x="0" y="0"/>
            <a:chExt cx="2574128" cy="4650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4128" cy="465038"/>
            </a:xfrm>
            <a:custGeom>
              <a:avLst/>
              <a:gdLst/>
              <a:ahLst/>
              <a:cxnLst/>
              <a:rect l="l" t="t" r="r" b="b"/>
              <a:pathLst>
                <a:path w="2574128" h="465038">
                  <a:moveTo>
                    <a:pt x="4337" y="0"/>
                  </a:moveTo>
                  <a:lnTo>
                    <a:pt x="2569791" y="0"/>
                  </a:lnTo>
                  <a:cubicBezTo>
                    <a:pt x="2572187" y="0"/>
                    <a:pt x="2574128" y="1942"/>
                    <a:pt x="2574128" y="4337"/>
                  </a:cubicBezTo>
                  <a:lnTo>
                    <a:pt x="2574128" y="460700"/>
                  </a:lnTo>
                  <a:cubicBezTo>
                    <a:pt x="2574128" y="463096"/>
                    <a:pt x="2572187" y="465038"/>
                    <a:pt x="2569791" y="465038"/>
                  </a:cubicBezTo>
                  <a:lnTo>
                    <a:pt x="4337" y="465038"/>
                  </a:lnTo>
                  <a:cubicBezTo>
                    <a:pt x="1942" y="465038"/>
                    <a:pt x="0" y="463096"/>
                    <a:pt x="0" y="460700"/>
                  </a:cubicBezTo>
                  <a:lnTo>
                    <a:pt x="0" y="4337"/>
                  </a:lnTo>
                  <a:cubicBezTo>
                    <a:pt x="0" y="1942"/>
                    <a:pt x="1942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7916" y="3560932"/>
            <a:ext cx="16481384" cy="5563266"/>
            <a:chOff x="0" y="0"/>
            <a:chExt cx="4753513" cy="1643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53513" cy="1643218"/>
            </a:xfrm>
            <a:custGeom>
              <a:avLst/>
              <a:gdLst/>
              <a:ahLst/>
              <a:cxnLst/>
              <a:rect l="l" t="t" r="r" b="b"/>
              <a:pathLst>
                <a:path w="4753513" h="1643218">
                  <a:moveTo>
                    <a:pt x="2349" y="0"/>
                  </a:moveTo>
                  <a:lnTo>
                    <a:pt x="4751164" y="0"/>
                  </a:lnTo>
                  <a:cubicBezTo>
                    <a:pt x="4752461" y="0"/>
                    <a:pt x="4753513" y="1052"/>
                    <a:pt x="4753513" y="2349"/>
                  </a:cubicBezTo>
                  <a:lnTo>
                    <a:pt x="4753513" y="1640869"/>
                  </a:lnTo>
                  <a:cubicBezTo>
                    <a:pt x="4753513" y="1642167"/>
                    <a:pt x="4752461" y="1643218"/>
                    <a:pt x="4751164" y="1643218"/>
                  </a:cubicBezTo>
                  <a:lnTo>
                    <a:pt x="2349" y="1643218"/>
                  </a:lnTo>
                  <a:cubicBezTo>
                    <a:pt x="1052" y="1643218"/>
                    <a:pt x="0" y="1642167"/>
                    <a:pt x="0" y="1640869"/>
                  </a:cubicBezTo>
                  <a:lnTo>
                    <a:pt x="0" y="2349"/>
                  </a:lnTo>
                  <a:cubicBezTo>
                    <a:pt x="0" y="1052"/>
                    <a:pt x="1052" y="0"/>
                    <a:pt x="2349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7724" y="3336853"/>
            <a:ext cx="16453609" cy="5568810"/>
            <a:chOff x="0" y="0"/>
            <a:chExt cx="4745502" cy="1643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45502" cy="1643218"/>
            </a:xfrm>
            <a:custGeom>
              <a:avLst/>
              <a:gdLst/>
              <a:ahLst/>
              <a:cxnLst/>
              <a:rect l="l" t="t" r="r" b="b"/>
              <a:pathLst>
                <a:path w="4745502" h="1643218">
                  <a:moveTo>
                    <a:pt x="2353" y="0"/>
                  </a:moveTo>
                  <a:lnTo>
                    <a:pt x="4743149" y="0"/>
                  </a:lnTo>
                  <a:cubicBezTo>
                    <a:pt x="4743773" y="0"/>
                    <a:pt x="4744372" y="248"/>
                    <a:pt x="4744813" y="689"/>
                  </a:cubicBezTo>
                  <a:cubicBezTo>
                    <a:pt x="4745254" y="1130"/>
                    <a:pt x="4745502" y="1729"/>
                    <a:pt x="4745502" y="2353"/>
                  </a:cubicBezTo>
                  <a:lnTo>
                    <a:pt x="4745502" y="1640866"/>
                  </a:lnTo>
                  <a:cubicBezTo>
                    <a:pt x="4745502" y="1641489"/>
                    <a:pt x="4745254" y="1642088"/>
                    <a:pt x="4744813" y="1642529"/>
                  </a:cubicBezTo>
                  <a:cubicBezTo>
                    <a:pt x="4744372" y="1642970"/>
                    <a:pt x="4743773" y="1643218"/>
                    <a:pt x="4743149" y="1643218"/>
                  </a:cubicBezTo>
                  <a:lnTo>
                    <a:pt x="2353" y="1643218"/>
                  </a:lnTo>
                  <a:cubicBezTo>
                    <a:pt x="1053" y="1643218"/>
                    <a:pt x="0" y="1642165"/>
                    <a:pt x="0" y="1640866"/>
                  </a:cubicBezTo>
                  <a:lnTo>
                    <a:pt x="0" y="2353"/>
                  </a:lnTo>
                  <a:cubicBezTo>
                    <a:pt x="0" y="1729"/>
                    <a:pt x="248" y="1130"/>
                    <a:pt x="689" y="689"/>
                  </a:cubicBezTo>
                  <a:cubicBezTo>
                    <a:pt x="1130" y="248"/>
                    <a:pt x="1729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30604" y="1263143"/>
            <a:ext cx="732121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800" b="1" dirty="0">
                <a:solidFill>
                  <a:srgbClr val="242425"/>
                </a:solidFill>
                <a:latin typeface="Bahnschrift" panose="020B0502040204020203" pitchFamily="34" charset="0"/>
              </a:rPr>
              <a:t>Rationale behind the topic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829163" y="3093117"/>
            <a:ext cx="537626" cy="53762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6E6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37537" y="3093117"/>
            <a:ext cx="537626" cy="53762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8999B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246612" y="3093117"/>
            <a:ext cx="537626" cy="53762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666565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46">
            <a:extLst>
              <a:ext uri="{FF2B5EF4-FFF2-40B4-BE49-F238E27FC236}">
                <a16:creationId xmlns:a16="http://schemas.microsoft.com/office/drawing/2014/main" id="{3BFFBFEC-3E22-2B78-788B-469A03540C30}"/>
              </a:ext>
            </a:extLst>
          </p:cNvPr>
          <p:cNvSpPr txBox="1"/>
          <p:nvPr/>
        </p:nvSpPr>
        <p:spPr>
          <a:xfrm>
            <a:off x="1266667" y="3981759"/>
            <a:ext cx="14963933" cy="2313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Combination of multiple stroke severity scales (GCS, NIHSS, and </a:t>
            </a:r>
            <a:r>
              <a:rPr lang="en-US" sz="2800" dirty="0" err="1">
                <a:solidFill>
                  <a:srgbClr val="242425"/>
                </a:solidFill>
                <a:latin typeface="Bahnschrift" panose="020B0502040204020203" pitchFamily="34" charset="0"/>
              </a:rPr>
              <a:t>mRS</a:t>
            </a: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) results in highly correlated data.</a:t>
            </a:r>
          </a:p>
          <a:p>
            <a:pPr marL="800100" lvl="1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Underestimate the prognostic value of each individual scale (</a:t>
            </a:r>
            <a:r>
              <a:rPr lang="en-US" sz="2800" dirty="0" err="1">
                <a:solidFill>
                  <a:srgbClr val="242425"/>
                </a:solidFill>
                <a:latin typeface="Bahnschrift" panose="020B0502040204020203" pitchFamily="34" charset="0"/>
              </a:rPr>
              <a:t>Dusenbury</a:t>
            </a: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 et al., 2023; </a:t>
            </a:r>
            <a:r>
              <a:rPr lang="en-US" sz="2800" dirty="0" err="1">
                <a:solidFill>
                  <a:srgbClr val="242425"/>
                </a:solidFill>
                <a:latin typeface="Bahnschrift" panose="020B0502040204020203" pitchFamily="34" charset="0"/>
              </a:rPr>
              <a:t>Gattringer</a:t>
            </a:r>
            <a:r>
              <a:rPr lang="en-US" sz="2800" dirty="0">
                <a:solidFill>
                  <a:srgbClr val="242425"/>
                </a:solidFill>
                <a:latin typeface="Bahnschrift" panose="020B0502040204020203" pitchFamily="34" charset="0"/>
              </a:rPr>
              <a:t> et al., 2019; Mittal and Goel, 2017).  </a:t>
            </a:r>
          </a:p>
          <a:p>
            <a:pPr marL="342900" indent="-342900" algn="just">
              <a:lnSpc>
                <a:spcPts val="34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42425"/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4FDE57D5-FCC3-D750-9A8E-9A13F5F18ADA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200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5993" y="1381337"/>
            <a:ext cx="8751261" cy="1496539"/>
            <a:chOff x="0" y="0"/>
            <a:chExt cx="2524013" cy="4316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13" cy="431627"/>
            </a:xfrm>
            <a:custGeom>
              <a:avLst/>
              <a:gdLst/>
              <a:ahLst/>
              <a:cxnLst/>
              <a:rect l="l" t="t" r="r" b="b"/>
              <a:pathLst>
                <a:path w="2524013" h="431627">
                  <a:moveTo>
                    <a:pt x="4423" y="0"/>
                  </a:moveTo>
                  <a:lnTo>
                    <a:pt x="2519590" y="0"/>
                  </a:lnTo>
                  <a:cubicBezTo>
                    <a:pt x="2520763" y="0"/>
                    <a:pt x="2521888" y="466"/>
                    <a:pt x="2522718" y="1296"/>
                  </a:cubicBezTo>
                  <a:cubicBezTo>
                    <a:pt x="2523547" y="2125"/>
                    <a:pt x="2524013" y="3250"/>
                    <a:pt x="2524013" y="4423"/>
                  </a:cubicBezTo>
                  <a:lnTo>
                    <a:pt x="2524013" y="427204"/>
                  </a:lnTo>
                  <a:cubicBezTo>
                    <a:pt x="2524013" y="428377"/>
                    <a:pt x="2523547" y="429502"/>
                    <a:pt x="2522718" y="430332"/>
                  </a:cubicBezTo>
                  <a:cubicBezTo>
                    <a:pt x="2521888" y="431161"/>
                    <a:pt x="2520763" y="431627"/>
                    <a:pt x="2519590" y="431627"/>
                  </a:cubicBezTo>
                  <a:lnTo>
                    <a:pt x="4423" y="431627"/>
                  </a:lnTo>
                  <a:cubicBezTo>
                    <a:pt x="3250" y="431627"/>
                    <a:pt x="2125" y="431161"/>
                    <a:pt x="1296" y="430332"/>
                  </a:cubicBezTo>
                  <a:cubicBezTo>
                    <a:pt x="466" y="429502"/>
                    <a:pt x="0" y="428377"/>
                    <a:pt x="0" y="427204"/>
                  </a:cubicBezTo>
                  <a:lnTo>
                    <a:pt x="0" y="4423"/>
                  </a:lnTo>
                  <a:cubicBezTo>
                    <a:pt x="0" y="3250"/>
                    <a:pt x="466" y="2125"/>
                    <a:pt x="1296" y="1296"/>
                  </a:cubicBezTo>
                  <a:cubicBezTo>
                    <a:pt x="2125" y="466"/>
                    <a:pt x="3250" y="0"/>
                    <a:pt x="4423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8925021" cy="1612379"/>
            <a:chOff x="0" y="0"/>
            <a:chExt cx="2574128" cy="4650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4128" cy="465038"/>
            </a:xfrm>
            <a:custGeom>
              <a:avLst/>
              <a:gdLst/>
              <a:ahLst/>
              <a:cxnLst/>
              <a:rect l="l" t="t" r="r" b="b"/>
              <a:pathLst>
                <a:path w="2574128" h="465038">
                  <a:moveTo>
                    <a:pt x="4337" y="0"/>
                  </a:moveTo>
                  <a:lnTo>
                    <a:pt x="2569791" y="0"/>
                  </a:lnTo>
                  <a:cubicBezTo>
                    <a:pt x="2572187" y="0"/>
                    <a:pt x="2574128" y="1942"/>
                    <a:pt x="2574128" y="4337"/>
                  </a:cubicBezTo>
                  <a:lnTo>
                    <a:pt x="2574128" y="460700"/>
                  </a:lnTo>
                  <a:cubicBezTo>
                    <a:pt x="2574128" y="463096"/>
                    <a:pt x="2572187" y="465038"/>
                    <a:pt x="2569791" y="465038"/>
                  </a:cubicBezTo>
                  <a:lnTo>
                    <a:pt x="4337" y="465038"/>
                  </a:lnTo>
                  <a:cubicBezTo>
                    <a:pt x="1942" y="465038"/>
                    <a:pt x="0" y="463096"/>
                    <a:pt x="0" y="460700"/>
                  </a:cubicBezTo>
                  <a:lnTo>
                    <a:pt x="0" y="4337"/>
                  </a:lnTo>
                  <a:cubicBezTo>
                    <a:pt x="0" y="1942"/>
                    <a:pt x="1942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7916" y="3560932"/>
            <a:ext cx="16481384" cy="5563266"/>
            <a:chOff x="0" y="0"/>
            <a:chExt cx="4753513" cy="1643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53513" cy="1643218"/>
            </a:xfrm>
            <a:custGeom>
              <a:avLst/>
              <a:gdLst/>
              <a:ahLst/>
              <a:cxnLst/>
              <a:rect l="l" t="t" r="r" b="b"/>
              <a:pathLst>
                <a:path w="4753513" h="1643218">
                  <a:moveTo>
                    <a:pt x="2349" y="0"/>
                  </a:moveTo>
                  <a:lnTo>
                    <a:pt x="4751164" y="0"/>
                  </a:lnTo>
                  <a:cubicBezTo>
                    <a:pt x="4752461" y="0"/>
                    <a:pt x="4753513" y="1052"/>
                    <a:pt x="4753513" y="2349"/>
                  </a:cubicBezTo>
                  <a:lnTo>
                    <a:pt x="4753513" y="1640869"/>
                  </a:lnTo>
                  <a:cubicBezTo>
                    <a:pt x="4753513" y="1642167"/>
                    <a:pt x="4752461" y="1643218"/>
                    <a:pt x="4751164" y="1643218"/>
                  </a:cubicBezTo>
                  <a:lnTo>
                    <a:pt x="2349" y="1643218"/>
                  </a:lnTo>
                  <a:cubicBezTo>
                    <a:pt x="1052" y="1643218"/>
                    <a:pt x="0" y="1642167"/>
                    <a:pt x="0" y="1640869"/>
                  </a:cubicBezTo>
                  <a:lnTo>
                    <a:pt x="0" y="2349"/>
                  </a:lnTo>
                  <a:cubicBezTo>
                    <a:pt x="0" y="1052"/>
                    <a:pt x="1052" y="0"/>
                    <a:pt x="2349" y="0"/>
                  </a:cubicBezTo>
                  <a:close/>
                </a:path>
              </a:pathLst>
            </a:custGeom>
            <a:solidFill>
              <a:srgbClr val="2361B4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7724" y="3336853"/>
            <a:ext cx="16453609" cy="5568810"/>
            <a:chOff x="0" y="0"/>
            <a:chExt cx="4745502" cy="1643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45502" cy="1643218"/>
            </a:xfrm>
            <a:custGeom>
              <a:avLst/>
              <a:gdLst/>
              <a:ahLst/>
              <a:cxnLst/>
              <a:rect l="l" t="t" r="r" b="b"/>
              <a:pathLst>
                <a:path w="4745502" h="1643218">
                  <a:moveTo>
                    <a:pt x="2353" y="0"/>
                  </a:moveTo>
                  <a:lnTo>
                    <a:pt x="4743149" y="0"/>
                  </a:lnTo>
                  <a:cubicBezTo>
                    <a:pt x="4743773" y="0"/>
                    <a:pt x="4744372" y="248"/>
                    <a:pt x="4744813" y="689"/>
                  </a:cubicBezTo>
                  <a:cubicBezTo>
                    <a:pt x="4745254" y="1130"/>
                    <a:pt x="4745502" y="1729"/>
                    <a:pt x="4745502" y="2353"/>
                  </a:cubicBezTo>
                  <a:lnTo>
                    <a:pt x="4745502" y="1640866"/>
                  </a:lnTo>
                  <a:cubicBezTo>
                    <a:pt x="4745502" y="1641489"/>
                    <a:pt x="4745254" y="1642088"/>
                    <a:pt x="4744813" y="1642529"/>
                  </a:cubicBezTo>
                  <a:cubicBezTo>
                    <a:pt x="4744372" y="1642970"/>
                    <a:pt x="4743773" y="1643218"/>
                    <a:pt x="4743149" y="1643218"/>
                  </a:cubicBezTo>
                  <a:lnTo>
                    <a:pt x="2353" y="1643218"/>
                  </a:lnTo>
                  <a:cubicBezTo>
                    <a:pt x="1053" y="1643218"/>
                    <a:pt x="0" y="1642165"/>
                    <a:pt x="0" y="1640866"/>
                  </a:cubicBezTo>
                  <a:lnTo>
                    <a:pt x="0" y="2353"/>
                  </a:lnTo>
                  <a:cubicBezTo>
                    <a:pt x="0" y="1729"/>
                    <a:pt x="248" y="1130"/>
                    <a:pt x="689" y="689"/>
                  </a:cubicBezTo>
                  <a:cubicBezTo>
                    <a:pt x="1130" y="248"/>
                    <a:pt x="1729" y="0"/>
                    <a:pt x="2353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30604" y="1263143"/>
            <a:ext cx="732121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4800" b="1" dirty="0">
                <a:solidFill>
                  <a:srgbClr val="242425"/>
                </a:solidFill>
                <a:latin typeface="Bahnschrift" panose="020B0502040204020203" pitchFamily="34" charset="0"/>
              </a:rPr>
              <a:t>Rationale behind the topic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829163" y="3093117"/>
            <a:ext cx="537626" cy="53762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6E6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37537" y="3093117"/>
            <a:ext cx="537626" cy="53762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8999B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246612" y="3093117"/>
            <a:ext cx="537626" cy="53762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666565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2">
            <a:extLst>
              <a:ext uri="{FF2B5EF4-FFF2-40B4-BE49-F238E27FC236}">
                <a16:creationId xmlns:a16="http://schemas.microsoft.com/office/drawing/2014/main" id="{4FDE57D5-FCC3-D750-9A8E-9A13F5F18ADA}"/>
              </a:ext>
            </a:extLst>
          </p:cNvPr>
          <p:cNvSpPr/>
          <p:nvPr/>
        </p:nvSpPr>
        <p:spPr>
          <a:xfrm>
            <a:off x="228600" y="9182100"/>
            <a:ext cx="1246164" cy="914961"/>
          </a:xfrm>
          <a:custGeom>
            <a:avLst/>
            <a:gdLst/>
            <a:ahLst/>
            <a:cxnLst/>
            <a:rect l="l" t="t" r="r" b="b"/>
            <a:pathLst>
              <a:path w="1246164" h="914961">
                <a:moveTo>
                  <a:pt x="0" y="0"/>
                </a:moveTo>
                <a:lnTo>
                  <a:pt x="1246163" y="0"/>
                </a:lnTo>
                <a:lnTo>
                  <a:pt x="1246163" y="914961"/>
                </a:lnTo>
                <a:lnTo>
                  <a:pt x="0" y="914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099" b="-18099"/>
            </a:stretch>
          </a:blipFill>
        </p:spPr>
        <p:txBody>
          <a:bodyPr/>
          <a:lstStyle/>
          <a:p>
            <a:endParaRPr lang="en-MY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C4AEADF-2B40-5E42-FBF1-CA5D5470D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210480"/>
              </p:ext>
            </p:extLst>
          </p:nvPr>
        </p:nvGraphicFramePr>
        <p:xfrm>
          <a:off x="1028700" y="3683048"/>
          <a:ext cx="155829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725">
                  <a:extLst>
                    <a:ext uri="{9D8B030D-6E8A-4147-A177-3AD203B41FA5}">
                      <a16:colId xmlns:a16="http://schemas.microsoft.com/office/drawing/2014/main" val="614073305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2954400745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3083147770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270142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GCS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NIHSS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Bahnschrift" panose="020B0502040204020203" pitchFamily="34" charset="0"/>
                        </a:rPr>
                        <a:t>mRS</a:t>
                      </a:r>
                      <a:endParaRPr lang="en-US" sz="24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Measure level of consciousness after brain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Measure level of neurological impairment after 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Measure degree of disabilities or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2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Component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3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11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6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13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Score grading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Mild (13-15)</a:t>
                      </a:r>
                    </a:p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Moderate (9-12)</a:t>
                      </a:r>
                    </a:p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Severe (&lt;= 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Bahnschrift" panose="020B0502040204020203" pitchFamily="34" charset="0"/>
                        </a:rPr>
                        <a:t>No stroke symptoms (0)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Bahnschrift" panose="020B0502040204020203" pitchFamily="34" charset="0"/>
                        </a:rPr>
                        <a:t>Minor stroke (1-4)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Bahnschrift" panose="020B0502040204020203" pitchFamily="34" charset="0"/>
                        </a:rPr>
                        <a:t>Moderate stroke (5-15)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Bahnschrift" panose="020B0502040204020203" pitchFamily="34" charset="0"/>
                        </a:rPr>
                        <a:t>Moderate to severe stroke (16-20)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Bahnschrift" panose="020B0502040204020203" pitchFamily="34" charset="0"/>
                        </a:rPr>
                        <a:t>Severe stroke (21-42)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0 – No </a:t>
                      </a:r>
                      <a:r>
                        <a:rPr lang="en-US" sz="2400" dirty="0" err="1">
                          <a:latin typeface="Bahnschrift" panose="020B0502040204020203" pitchFamily="34" charset="0"/>
                        </a:rPr>
                        <a:t>symtoms</a:t>
                      </a:r>
                      <a:endParaRPr lang="en-US" sz="2400" dirty="0">
                        <a:latin typeface="Bahnschrift" panose="020B0502040204020203" pitchFamily="34" charset="0"/>
                      </a:endParaRPr>
                    </a:p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1 – No significant disability</a:t>
                      </a:r>
                    </a:p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2 – Slight disability</a:t>
                      </a:r>
                    </a:p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3 – Moderate disability</a:t>
                      </a:r>
                    </a:p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4 -  Moderately severe disability</a:t>
                      </a:r>
                    </a:p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5 - Severe disability</a:t>
                      </a:r>
                    </a:p>
                    <a:p>
                      <a:r>
                        <a:rPr lang="en-US" sz="2400" dirty="0">
                          <a:latin typeface="Bahnschrift" panose="020B0502040204020203" pitchFamily="34" charset="0"/>
                        </a:rPr>
                        <a:t>6 - Dead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0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84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4259</TotalTime>
  <Words>2791</Words>
  <Application>Microsoft Macintosh PowerPoint</Application>
  <PresentationFormat>Custom</PresentationFormat>
  <Paragraphs>205</Paragraphs>
  <Slides>23</Slides>
  <Notes>16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Bahnschrift</vt:lpstr>
      <vt:lpstr>Söhne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Conference 2023 - Slides Template</dc:title>
  <cp:lastModifiedBy>Che Muhammad Nur Hidayat Che Nawi</cp:lastModifiedBy>
  <cp:revision>5</cp:revision>
  <dcterms:created xsi:type="dcterms:W3CDTF">2006-08-16T00:00:00Z</dcterms:created>
  <dcterms:modified xsi:type="dcterms:W3CDTF">2023-10-27T15:51:07Z</dcterms:modified>
  <dc:identifier>DAFwewIOdjg</dc:identifier>
</cp:coreProperties>
</file>