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7" r:id="rId3"/>
    <p:sldMasterId id="2147483718" r:id="rId4"/>
  </p:sldMasterIdLst>
  <p:notesMasterIdLst>
    <p:notesMasterId r:id="rId42"/>
  </p:notesMasterIdLst>
  <p:handoutMasterIdLst>
    <p:handoutMasterId r:id="rId43"/>
  </p:handoutMasterIdLst>
  <p:sldIdLst>
    <p:sldId id="342" r:id="rId5"/>
    <p:sldId id="283" r:id="rId6"/>
    <p:sldId id="290" r:id="rId7"/>
    <p:sldId id="309" r:id="rId8"/>
    <p:sldId id="336" r:id="rId9"/>
    <p:sldId id="326" r:id="rId10"/>
    <p:sldId id="332" r:id="rId11"/>
    <p:sldId id="340" r:id="rId12"/>
    <p:sldId id="327" r:id="rId13"/>
    <p:sldId id="334" r:id="rId14"/>
    <p:sldId id="321" r:id="rId15"/>
    <p:sldId id="338" r:id="rId16"/>
    <p:sldId id="339" r:id="rId17"/>
    <p:sldId id="266" r:id="rId18"/>
    <p:sldId id="344" r:id="rId19"/>
    <p:sldId id="345" r:id="rId20"/>
    <p:sldId id="347" r:id="rId21"/>
    <p:sldId id="372" r:id="rId22"/>
    <p:sldId id="399" r:id="rId23"/>
    <p:sldId id="370" r:id="rId24"/>
    <p:sldId id="373" r:id="rId25"/>
    <p:sldId id="348" r:id="rId26"/>
    <p:sldId id="400" r:id="rId27"/>
    <p:sldId id="349" r:id="rId28"/>
    <p:sldId id="351" r:id="rId29"/>
    <p:sldId id="352" r:id="rId30"/>
    <p:sldId id="354" r:id="rId31"/>
    <p:sldId id="356" r:id="rId32"/>
    <p:sldId id="357" r:id="rId33"/>
    <p:sldId id="358" r:id="rId34"/>
    <p:sldId id="359" r:id="rId35"/>
    <p:sldId id="361" r:id="rId36"/>
    <p:sldId id="362" r:id="rId37"/>
    <p:sldId id="364" r:id="rId38"/>
    <p:sldId id="366" r:id="rId39"/>
    <p:sldId id="367" r:id="rId40"/>
    <p:sldId id="397" r:id="rId41"/>
  </p:sldIdLst>
  <p:sldSz cx="12192000" cy="6858000"/>
  <p:notesSz cx="6858000" cy="9144000"/>
  <p:custDataLst>
    <p:tags r:id="rId4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等线" panose="02010600030101010101" charset="-122"/>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等线" panose="02010600030101010101" charset="-122"/>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等线" panose="02010600030101010101" charset="-122"/>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等线" panose="02010600030101010101" charset="-122"/>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等线" panose="02010600030101010101" charset="-122"/>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等线" panose="02010600030101010101" charset="-122"/>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等线" panose="02010600030101010101" charset="-122"/>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等线" panose="02010600030101010101" charset="-122"/>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等线" panose="0201060003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27FB8"/>
    <a:srgbClr val="3CB1EC"/>
    <a:srgbClr val="DEDEDE"/>
    <a:srgbClr val="FFFFFF"/>
    <a:srgbClr val="2B2F3A"/>
    <a:srgbClr val="E5E3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69" d="100"/>
          <a:sy n="69" d="100"/>
        </p:scale>
        <p:origin x="564" y="40"/>
      </p:cViewPr>
      <p:guideLst>
        <p:guide orient="horz" pos="30"/>
        <p:guide pos="7680"/>
      </p:guideLst>
    </p:cSldViewPr>
  </p:slideViewPr>
  <p:notesTextViewPr>
    <p:cViewPr>
      <p:scale>
        <a:sx n="1" d="1"/>
        <a:sy n="1" d="1"/>
      </p:scale>
      <p:origin x="0" y="0"/>
    </p:cViewPr>
  </p:notesTextViewPr>
  <p:sorterViewPr>
    <p:cViewPr>
      <p:scale>
        <a:sx n="200" d="100"/>
        <a:sy n="200" d="100"/>
      </p:scale>
      <p:origin x="0" y="23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609600" indent="0" algn="ctr">
              <a:buNone/>
              <a:defRPr/>
            </a:lvl2pPr>
            <a:lvl3pPr marL="1219200" indent="0" algn="ctr">
              <a:buNone/>
              <a:defRPr/>
            </a:lvl3pPr>
            <a:lvl4pPr marL="1828800" indent="0" algn="ctr">
              <a:buNone/>
              <a:defRPr/>
            </a:lvl4pPr>
            <a:lvl5pPr marL="2438400" indent="0" algn="ctr">
              <a:buNone/>
              <a:defRPr/>
            </a:lvl5pPr>
            <a:lvl6pPr marL="3048000" indent="0" algn="ctr">
              <a:buNone/>
              <a:defRPr/>
            </a:lvl6pPr>
            <a:lvl7pPr marL="3657600" indent="0" algn="ctr">
              <a:buNone/>
              <a:defRPr/>
            </a:lvl7pPr>
            <a:lvl8pPr marL="4267200" indent="0" algn="ctr">
              <a:buNone/>
              <a:defRPr/>
            </a:lvl8pPr>
            <a:lvl9pPr marL="48768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40"/>
            <a:ext cx="80772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1"/>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1"/>
            <a:ext cx="10363200" cy="1362075"/>
          </a:xfrm>
          <a:prstGeom prst="rect">
            <a:avLst/>
          </a:prstGeom>
        </p:spPr>
        <p:txBody>
          <a:bodyPr anchor="t"/>
          <a:lstStyle>
            <a:lvl1pPr algn="l">
              <a:defRPr sz="5335"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665"/>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1"/>
            <a:ext cx="5410200" cy="4525963"/>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600201"/>
            <a:ext cx="5410200" cy="4525963"/>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1" y="1535113"/>
            <a:ext cx="5386388"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1" y="2174875"/>
            <a:ext cx="5386388"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7" y="1535113"/>
            <a:ext cx="5389563"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6"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6"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9"/>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5"/>
            <a:ext cx="7734300" cy="5811839"/>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609600" indent="0" algn="ctr">
              <a:buNone/>
              <a:defRPr/>
            </a:lvl2pPr>
            <a:lvl3pPr marL="1219200" indent="0" algn="ctr">
              <a:buNone/>
              <a:defRPr/>
            </a:lvl3pPr>
            <a:lvl4pPr marL="1828800" indent="0" algn="ctr">
              <a:buNone/>
              <a:defRPr/>
            </a:lvl4pPr>
            <a:lvl5pPr marL="2438400" indent="0" algn="ctr">
              <a:buNone/>
              <a:defRPr/>
            </a:lvl5pPr>
            <a:lvl6pPr marL="3048000" indent="0" algn="ctr">
              <a:buNone/>
              <a:defRPr/>
            </a:lvl6pPr>
            <a:lvl7pPr marL="3657600" indent="0" algn="ctr">
              <a:buNone/>
              <a:defRPr/>
            </a:lvl7pPr>
            <a:lvl8pPr marL="4267200" indent="0" algn="ctr">
              <a:buNone/>
              <a:defRPr/>
            </a:lvl8pPr>
            <a:lvl9pPr marL="48768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1"/>
            <a:ext cx="109728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1"/>
            <a:ext cx="10363200" cy="1362075"/>
          </a:xfrm>
          <a:prstGeom prst="rect">
            <a:avLst/>
          </a:prstGeom>
        </p:spPr>
        <p:txBody>
          <a:bodyPr anchor="t"/>
          <a:lstStyle>
            <a:lvl1pPr algn="l">
              <a:defRPr sz="5335"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665"/>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1"/>
            <a:ext cx="5410200" cy="4525963"/>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600201"/>
            <a:ext cx="5410200" cy="4525963"/>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1" y="1535113"/>
            <a:ext cx="5386388"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1" y="2174875"/>
            <a:ext cx="5386388"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7" y="1535113"/>
            <a:ext cx="5389563"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1613" cy="1162051"/>
          </a:xfrm>
          <a:prstGeom prst="rect">
            <a:avLst/>
          </a:prstGeom>
        </p:spPr>
        <p:txBody>
          <a:bodyPr anchor="b"/>
          <a:lstStyle>
            <a:lvl1pPr algn="l">
              <a:defRPr sz="2665"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5" y="273052"/>
            <a:ext cx="681513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1"/>
            <a:ext cx="4011613"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9"/>
          </a:xfrm>
          <a:prstGeom prst="rect">
            <a:avLst/>
          </a:prstGeom>
        </p:spPr>
        <p:txBody>
          <a:bodyPr anchor="b"/>
          <a:lstStyle>
            <a:lvl1pPr algn="l">
              <a:defRPr sz="2665"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fontAlgn="base"/>
            <a:endParaRPr lang="zh-CN" altLang="en-US" strike="noStrike" noProof="0" smtClean="0">
              <a:sym typeface="Calibri" panose="020F0502020204030204" pitchFamily="34" charset="0"/>
            </a:endParaRPr>
          </a:p>
        </p:txBody>
      </p:sp>
      <p:sp>
        <p:nvSpPr>
          <p:cNvPr id="4" name="文本占位符 3"/>
          <p:cNvSpPr>
            <a:spLocks noGrp="1"/>
          </p:cNvSpPr>
          <p:nvPr>
            <p:ph type="body" sz="half" idx="2"/>
          </p:nvPr>
        </p:nvSpPr>
        <p:spPr>
          <a:xfrm>
            <a:off x="2389188" y="5367337"/>
            <a:ext cx="73152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40"/>
            <a:ext cx="80772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1613" cy="1162051"/>
          </a:xfrm>
          <a:prstGeom prst="rect">
            <a:avLst/>
          </a:prstGeom>
        </p:spPr>
        <p:txBody>
          <a:bodyPr anchor="b"/>
          <a:lstStyle>
            <a:lvl1pPr algn="l">
              <a:defRPr sz="2665"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5" y="273052"/>
            <a:ext cx="681513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1"/>
            <a:ext cx="4011613"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slow"/>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9"/>
          </a:xfrm>
          <a:prstGeom prst="rect">
            <a:avLst/>
          </a:prstGeom>
        </p:spPr>
        <p:txBody>
          <a:bodyPr anchor="b"/>
          <a:lstStyle>
            <a:lvl1pPr algn="l">
              <a:defRPr sz="2665"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fontAlgn="base"/>
            <a:endParaRPr lang="zh-CN" altLang="en-US" strike="noStrike" noProof="0" smtClean="0">
              <a:sym typeface="Calibri" panose="020F0502020204030204" pitchFamily="34" charset="0"/>
            </a:endParaRPr>
          </a:p>
        </p:txBody>
      </p:sp>
      <p:sp>
        <p:nvSpPr>
          <p:cNvPr id="4" name="文本占位符 3"/>
          <p:cNvSpPr>
            <a:spLocks noGrp="1"/>
          </p:cNvSpPr>
          <p:nvPr>
            <p:ph type="body" sz="half" idx="2"/>
          </p:nvPr>
        </p:nvSpPr>
        <p:spPr>
          <a:xfrm>
            <a:off x="2389188" y="5367337"/>
            <a:ext cx="73152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slow"/>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1" Type="http://schemas.openxmlformats.org/officeDocument/2006/relationships/theme" Target="../theme/theme1.xml"/><Relationship Id="rId60" Type="http://schemas.openxmlformats.org/officeDocument/2006/relationships/image" Target="../media/image2.png"/><Relationship Id="rId6" Type="http://schemas.openxmlformats.org/officeDocument/2006/relationships/slideLayout" Target="../slideLayouts/slideLayout6.xml"/><Relationship Id="rId59" Type="http://schemas.openxmlformats.org/officeDocument/2006/relationships/image" Target="../media/image1.png"/><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67.xml"/><Relationship Id="rId8" Type="http://schemas.openxmlformats.org/officeDocument/2006/relationships/slideLayout" Target="../slideLayouts/slideLayout66.xml"/><Relationship Id="rId7" Type="http://schemas.openxmlformats.org/officeDocument/2006/relationships/slideLayout" Target="../slideLayouts/slideLayout65.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1" Type="http://schemas.openxmlformats.org/officeDocument/2006/relationships/theme" Target="../theme/theme2.xml"/><Relationship Id="rId10" Type="http://schemas.openxmlformats.org/officeDocument/2006/relationships/slideLayout" Target="../slideLayouts/slideLayout68.xml"/><Relationship Id="rId1"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1" Type="http://schemas.openxmlformats.org/officeDocument/2006/relationships/theme" Target="../theme/theme3.xml"/><Relationship Id="rId60" Type="http://schemas.openxmlformats.org/officeDocument/2006/relationships/image" Target="../media/image2.png"/><Relationship Id="rId6" Type="http://schemas.openxmlformats.org/officeDocument/2006/relationships/slideLayout" Target="../slideLayouts/slideLayout74.xml"/><Relationship Id="rId59" Type="http://schemas.openxmlformats.org/officeDocument/2006/relationships/image" Target="../media/image1.png"/><Relationship Id="rId58" Type="http://schemas.openxmlformats.org/officeDocument/2006/relationships/slideLayout" Target="../slideLayouts/slideLayout126.xml"/><Relationship Id="rId57" Type="http://schemas.openxmlformats.org/officeDocument/2006/relationships/slideLayout" Target="../slideLayouts/slideLayout125.xml"/><Relationship Id="rId56" Type="http://schemas.openxmlformats.org/officeDocument/2006/relationships/slideLayout" Target="../slideLayouts/slideLayout124.xml"/><Relationship Id="rId55" Type="http://schemas.openxmlformats.org/officeDocument/2006/relationships/slideLayout" Target="../slideLayouts/slideLayout123.xml"/><Relationship Id="rId54" Type="http://schemas.openxmlformats.org/officeDocument/2006/relationships/slideLayout" Target="../slideLayouts/slideLayout122.xml"/><Relationship Id="rId53" Type="http://schemas.openxmlformats.org/officeDocument/2006/relationships/slideLayout" Target="../slideLayouts/slideLayout121.xml"/><Relationship Id="rId52" Type="http://schemas.openxmlformats.org/officeDocument/2006/relationships/slideLayout" Target="../slideLayouts/slideLayout120.xml"/><Relationship Id="rId51" Type="http://schemas.openxmlformats.org/officeDocument/2006/relationships/slideLayout" Target="../slideLayouts/slideLayout119.xml"/><Relationship Id="rId50" Type="http://schemas.openxmlformats.org/officeDocument/2006/relationships/slideLayout" Target="../slideLayouts/slideLayout118.xml"/><Relationship Id="rId5" Type="http://schemas.openxmlformats.org/officeDocument/2006/relationships/slideLayout" Target="../slideLayouts/slideLayout73.xml"/><Relationship Id="rId49" Type="http://schemas.openxmlformats.org/officeDocument/2006/relationships/slideLayout" Target="../slideLayouts/slideLayout117.xml"/><Relationship Id="rId48" Type="http://schemas.openxmlformats.org/officeDocument/2006/relationships/slideLayout" Target="../slideLayouts/slideLayout116.xml"/><Relationship Id="rId47" Type="http://schemas.openxmlformats.org/officeDocument/2006/relationships/slideLayout" Target="../slideLayouts/slideLayout115.xml"/><Relationship Id="rId46" Type="http://schemas.openxmlformats.org/officeDocument/2006/relationships/slideLayout" Target="../slideLayouts/slideLayout114.xml"/><Relationship Id="rId45" Type="http://schemas.openxmlformats.org/officeDocument/2006/relationships/slideLayout" Target="../slideLayouts/slideLayout113.xml"/><Relationship Id="rId44" Type="http://schemas.openxmlformats.org/officeDocument/2006/relationships/slideLayout" Target="../slideLayouts/slideLayout112.xml"/><Relationship Id="rId43" Type="http://schemas.openxmlformats.org/officeDocument/2006/relationships/slideLayout" Target="../slideLayouts/slideLayout111.xml"/><Relationship Id="rId42" Type="http://schemas.openxmlformats.org/officeDocument/2006/relationships/slideLayout" Target="../slideLayouts/slideLayout110.xml"/><Relationship Id="rId41" Type="http://schemas.openxmlformats.org/officeDocument/2006/relationships/slideLayout" Target="../slideLayouts/slideLayout109.xml"/><Relationship Id="rId40" Type="http://schemas.openxmlformats.org/officeDocument/2006/relationships/slideLayout" Target="../slideLayouts/slideLayout108.xml"/><Relationship Id="rId4" Type="http://schemas.openxmlformats.org/officeDocument/2006/relationships/slideLayout" Target="../slideLayouts/slideLayout72.xml"/><Relationship Id="rId39" Type="http://schemas.openxmlformats.org/officeDocument/2006/relationships/slideLayout" Target="../slideLayouts/slideLayout107.xml"/><Relationship Id="rId38" Type="http://schemas.openxmlformats.org/officeDocument/2006/relationships/slideLayout" Target="../slideLayouts/slideLayout106.xml"/><Relationship Id="rId37" Type="http://schemas.openxmlformats.org/officeDocument/2006/relationships/slideLayout" Target="../slideLayouts/slideLayout105.xml"/><Relationship Id="rId36" Type="http://schemas.openxmlformats.org/officeDocument/2006/relationships/slideLayout" Target="../slideLayouts/slideLayout104.xml"/><Relationship Id="rId35" Type="http://schemas.openxmlformats.org/officeDocument/2006/relationships/slideLayout" Target="../slideLayouts/slideLayout103.xml"/><Relationship Id="rId34" Type="http://schemas.openxmlformats.org/officeDocument/2006/relationships/slideLayout" Target="../slideLayouts/slideLayout102.xml"/><Relationship Id="rId33" Type="http://schemas.openxmlformats.org/officeDocument/2006/relationships/slideLayout" Target="../slideLayouts/slideLayout101.xml"/><Relationship Id="rId32" Type="http://schemas.openxmlformats.org/officeDocument/2006/relationships/slideLayout" Target="../slideLayouts/slideLayout100.xml"/><Relationship Id="rId31" Type="http://schemas.openxmlformats.org/officeDocument/2006/relationships/slideLayout" Target="../slideLayouts/slideLayout99.xml"/><Relationship Id="rId30" Type="http://schemas.openxmlformats.org/officeDocument/2006/relationships/slideLayout" Target="../slideLayouts/slideLayout98.xml"/><Relationship Id="rId3" Type="http://schemas.openxmlformats.org/officeDocument/2006/relationships/slideLayout" Target="../slideLayouts/slideLayout71.xml"/><Relationship Id="rId29" Type="http://schemas.openxmlformats.org/officeDocument/2006/relationships/slideLayout" Target="../slideLayouts/slideLayout97.xml"/><Relationship Id="rId28" Type="http://schemas.openxmlformats.org/officeDocument/2006/relationships/slideLayout" Target="../slideLayouts/slideLayout96.xml"/><Relationship Id="rId27" Type="http://schemas.openxmlformats.org/officeDocument/2006/relationships/slideLayout" Target="../slideLayouts/slideLayout95.xml"/><Relationship Id="rId26" Type="http://schemas.openxmlformats.org/officeDocument/2006/relationships/slideLayout" Target="../slideLayouts/slideLayout94.xml"/><Relationship Id="rId25" Type="http://schemas.openxmlformats.org/officeDocument/2006/relationships/slideLayout" Target="../slideLayouts/slideLayout93.xml"/><Relationship Id="rId24" Type="http://schemas.openxmlformats.org/officeDocument/2006/relationships/slideLayout" Target="../slideLayouts/slideLayout92.xml"/><Relationship Id="rId23" Type="http://schemas.openxmlformats.org/officeDocument/2006/relationships/slideLayout" Target="../slideLayouts/slideLayout91.xml"/><Relationship Id="rId22" Type="http://schemas.openxmlformats.org/officeDocument/2006/relationships/slideLayout" Target="../slideLayouts/slideLayout90.xml"/><Relationship Id="rId21" Type="http://schemas.openxmlformats.org/officeDocument/2006/relationships/slideLayout" Target="../slideLayouts/slideLayout89.xml"/><Relationship Id="rId20" Type="http://schemas.openxmlformats.org/officeDocument/2006/relationships/slideLayout" Target="../slideLayouts/slideLayout88.xml"/><Relationship Id="rId2" Type="http://schemas.openxmlformats.org/officeDocument/2006/relationships/slideLayout" Target="../slideLayouts/slideLayout70.xml"/><Relationship Id="rId19" Type="http://schemas.openxmlformats.org/officeDocument/2006/relationships/slideLayout" Target="../slideLayouts/slideLayout87.xml"/><Relationship Id="rId18" Type="http://schemas.openxmlformats.org/officeDocument/2006/relationships/slideLayout" Target="../slideLayouts/slideLayout86.xml"/><Relationship Id="rId17" Type="http://schemas.openxmlformats.org/officeDocument/2006/relationships/slideLayout" Target="../slideLayouts/slideLayout85.xml"/><Relationship Id="rId16" Type="http://schemas.openxmlformats.org/officeDocument/2006/relationships/slideLayout" Target="../slideLayouts/slideLayout84.xml"/><Relationship Id="rId15" Type="http://schemas.openxmlformats.org/officeDocument/2006/relationships/slideLayout" Target="../slideLayouts/slideLayout83.xml"/><Relationship Id="rId14" Type="http://schemas.openxmlformats.org/officeDocument/2006/relationships/slideLayout" Target="../slideLayouts/slideLayout82.xml"/><Relationship Id="rId13" Type="http://schemas.openxmlformats.org/officeDocument/2006/relationships/slideLayout" Target="../slideLayouts/slideLayout81.xml"/><Relationship Id="rId12" Type="http://schemas.openxmlformats.org/officeDocument/2006/relationships/slideLayout" Target="../slideLayouts/slideLayout80.xml"/><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BFBFB">
                <a:alpha val="100000"/>
              </a:srgbClr>
            </a:gs>
            <a:gs pos="50000">
              <a:srgbClr val="FBFBFB">
                <a:alpha val="100000"/>
              </a:srgbClr>
            </a:gs>
            <a:gs pos="100000">
              <a:srgbClr val="FFFFFF">
                <a:alpha val="100000"/>
              </a:srgbClr>
            </a:gs>
            <a:gs pos="100000">
              <a:srgbClr val="FCFCFC">
                <a:alpha val="100000"/>
              </a:srgbClr>
            </a:gs>
          </a:gsLst>
          <a:lin ang="5400000" scaled="1"/>
          <a:tileRect/>
        </a:gradFill>
        <a:effectLst/>
      </p:bgPr>
    </p:bg>
    <p:spTree>
      <p:nvGrpSpPr>
        <p:cNvPr id="1" name=""/>
        <p:cNvGrpSpPr/>
        <p:nvPr/>
      </p:nvGrpSpPr>
      <p:grpSpPr/>
      <p:sp>
        <p:nvSpPr>
          <p:cNvPr id="1026" name="矩形 2"/>
          <p:cNvSpPr/>
          <p:nvPr/>
        </p:nvSpPr>
        <p:spPr>
          <a:xfrm>
            <a:off x="0" y="853017"/>
            <a:ext cx="12192000" cy="116416"/>
          </a:xfrm>
          <a:prstGeom prst="rect">
            <a:avLst/>
          </a:prstGeom>
          <a:solidFill>
            <a:srgbClr val="A5A5A5"/>
          </a:solidFill>
          <a:ln w="25400">
            <a:noFill/>
          </a:ln>
        </p:spPr>
        <p:txBody>
          <a:bodyPr anchor="ctr"/>
          <a:p>
            <a:pPr lvl="0" algn="ctr"/>
            <a:endParaRPr lang="zh-CN" altLang="zh-CN" sz="226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 name="燕尾形 1"/>
          <p:cNvSpPr/>
          <p:nvPr/>
        </p:nvSpPr>
        <p:spPr>
          <a:xfrm>
            <a:off x="11700933" y="908051"/>
            <a:ext cx="215900" cy="431800"/>
          </a:xfrm>
          <a:prstGeom prst="chevron">
            <a:avLst>
              <a:gd name="adj" fmla="val 50000"/>
            </a:avLst>
          </a:prstGeom>
          <a:solidFill>
            <a:srgbClr val="CD1F06"/>
          </a:solidFill>
          <a:ln w="3175">
            <a:noFill/>
          </a:ln>
        </p:spPr>
        <p:txBody>
          <a:bodyPr anchor="ctr"/>
          <a:p>
            <a:pPr lvl="0" algn="ctr"/>
            <a:endParaRPr lang="zh-CN" altLang="zh-CN" sz="226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8" name="燕尾形 9"/>
          <p:cNvSpPr/>
          <p:nvPr/>
        </p:nvSpPr>
        <p:spPr>
          <a:xfrm>
            <a:off x="11853333" y="908051"/>
            <a:ext cx="215900" cy="431800"/>
          </a:xfrm>
          <a:prstGeom prst="chevron">
            <a:avLst>
              <a:gd name="adj" fmla="val 50000"/>
            </a:avLst>
          </a:prstGeom>
          <a:solidFill>
            <a:srgbClr val="CD1F06"/>
          </a:solidFill>
          <a:ln w="3175">
            <a:noFill/>
          </a:ln>
        </p:spPr>
        <p:txBody>
          <a:bodyPr anchor="ctr"/>
          <a:p>
            <a:pPr lvl="0" algn="ctr"/>
            <a:endParaRPr lang="zh-CN" altLang="zh-CN" sz="226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9" name="椭圆 14"/>
          <p:cNvSpPr/>
          <p:nvPr/>
        </p:nvSpPr>
        <p:spPr>
          <a:xfrm>
            <a:off x="804333" y="867833"/>
            <a:ext cx="86784" cy="86784"/>
          </a:xfrm>
          <a:prstGeom prst="ellipse">
            <a:avLst/>
          </a:prstGeom>
          <a:solidFill>
            <a:srgbClr val="F6F6F6"/>
          </a:solidFill>
          <a:ln w="25400">
            <a:noFill/>
          </a:ln>
        </p:spPr>
        <p:txBody>
          <a:bodyPr anchor="ctr"/>
          <a:p>
            <a:pPr lvl="0" algn="ctr"/>
            <a:endParaRPr lang="zh-CN" altLang="zh-CN" sz="226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30" name="椭圆 14"/>
          <p:cNvSpPr>
            <a:spLocks noChangeAspect="1"/>
          </p:cNvSpPr>
          <p:nvPr/>
        </p:nvSpPr>
        <p:spPr>
          <a:xfrm>
            <a:off x="565151" y="188384"/>
            <a:ext cx="563033" cy="719667"/>
          </a:xfrm>
          <a:custGeom>
            <a:avLst/>
            <a:gdLst/>
            <a:ahLst/>
            <a:cxnLst>
              <a:cxn ang="0">
                <a:pos x="97546" y="0"/>
              </a:cxn>
              <a:cxn ang="0">
                <a:pos x="195092" y="102344"/>
              </a:cxn>
              <a:cxn ang="0">
                <a:pos x="164728" y="176264"/>
              </a:cxn>
              <a:cxn ang="0">
                <a:pos x="97491" y="258747"/>
              </a:cxn>
              <a:cxn ang="0">
                <a:pos x="29998" y="175950"/>
              </a:cxn>
              <a:cxn ang="0">
                <a:pos x="17082" y="160105"/>
              </a:cxn>
              <a:cxn ang="0">
                <a:pos x="16925" y="159912"/>
              </a:cxn>
              <a:cxn ang="0">
                <a:pos x="16931" y="159912"/>
              </a:cxn>
              <a:cxn ang="0">
                <a:pos x="0" y="102344"/>
              </a:cxn>
              <a:cxn ang="0">
                <a:pos x="97546" y="0"/>
              </a:cxn>
            </a:cxnLst>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CD1F06"/>
          </a:solidFill>
          <a:ln w="3175">
            <a:noFill/>
          </a:ln>
        </p:spPr>
        <p:txBody>
          <a:bodyPr/>
          <a:p>
            <a:endParaRPr lang="zh-CN" altLang="en-US" sz="100"/>
          </a:p>
        </p:txBody>
      </p:sp>
      <p:sp>
        <p:nvSpPr>
          <p:cNvPr id="1031" name="矩形 16"/>
          <p:cNvSpPr/>
          <p:nvPr/>
        </p:nvSpPr>
        <p:spPr>
          <a:xfrm>
            <a:off x="410633" y="279400"/>
            <a:ext cx="791633" cy="370417"/>
          </a:xfrm>
          <a:prstGeom prst="rect">
            <a:avLst/>
          </a:prstGeom>
          <a:noFill/>
          <a:ln w="9525">
            <a:noFill/>
          </a:ln>
        </p:spPr>
        <p:txBody>
          <a:bodyPr anchor="t"/>
          <a:p>
            <a:pPr lvl="0" algn="ctr"/>
            <a:r>
              <a:rPr lang="zh-CN" altLang="en-US" sz="2265">
                <a:solidFill>
                  <a:srgbClr val="3F3F3F"/>
                </a:solidFill>
                <a:latin typeface="Arial Unicode MS" pitchFamily="34" charset="-122"/>
                <a:ea typeface="Arial Unicode MS" pitchFamily="34" charset="-122"/>
                <a:sym typeface="Arial Unicode MS" pitchFamily="34" charset="-122"/>
              </a:rPr>
              <a:t> </a:t>
            </a:r>
            <a:fld id="{9A0DB2DC-4C9A-4742-B13C-FB6460FD3503}" type="slidenum">
              <a:rPr lang="zh-CN" altLang="en-US" sz="2265">
                <a:solidFill>
                  <a:schemeClr val="bg1"/>
                </a:solidFill>
                <a:latin typeface="Arial Unicode MS" pitchFamily="34" charset="-122"/>
                <a:ea typeface="Arial Unicode MS" pitchFamily="34" charset="-122"/>
                <a:sym typeface="Arial Unicode MS" pitchFamily="34" charset="-122"/>
              </a:rPr>
            </a:fld>
            <a:r>
              <a:rPr lang="zh-CN" altLang="en-US" sz="2265">
                <a:solidFill>
                  <a:srgbClr val="3F3F3F"/>
                </a:solidFill>
                <a:latin typeface="Arial Unicode MS" pitchFamily="34" charset="-122"/>
                <a:ea typeface="Arial Unicode MS" pitchFamily="34" charset="-122"/>
                <a:sym typeface="Arial Unicode MS" pitchFamily="34" charset="-122"/>
              </a:rPr>
              <a:t>  </a:t>
            </a:r>
            <a:endParaRPr lang="zh-CN" altLang="en-US" sz="100">
              <a:latin typeface="Arial" panose="020B0604020202020204" pitchFamily="34" charset="0"/>
              <a:ea typeface="宋体" panose="02010600030101010101" pitchFamily="2" charset="-122"/>
            </a:endParaRPr>
          </a:p>
        </p:txBody>
      </p:sp>
      <p:pic>
        <p:nvPicPr>
          <p:cNvPr id="1032" name="Picture 12"/>
          <p:cNvPicPr>
            <a:picLocks noChangeAspect="1"/>
          </p:cNvPicPr>
          <p:nvPr/>
        </p:nvPicPr>
        <p:blipFill>
          <a:blip r:embed="rId59"/>
          <a:stretch>
            <a:fillRect/>
          </a:stretch>
        </p:blipFill>
        <p:spPr>
          <a:xfrm>
            <a:off x="431800" y="6337300"/>
            <a:ext cx="1151467" cy="491067"/>
          </a:xfrm>
          <a:prstGeom prst="rect">
            <a:avLst/>
          </a:prstGeom>
          <a:solidFill>
            <a:schemeClr val="bg1"/>
          </a:solidFill>
          <a:ln w="9525">
            <a:noFill/>
          </a:ln>
        </p:spPr>
      </p:pic>
      <p:grpSp>
        <p:nvGrpSpPr>
          <p:cNvPr id="1033" name="组合 3"/>
          <p:cNvGrpSpPr/>
          <p:nvPr/>
        </p:nvGrpSpPr>
        <p:grpSpPr>
          <a:xfrm>
            <a:off x="-33867" y="6254751"/>
            <a:ext cx="12350751" cy="95249"/>
            <a:chOff x="-26763" y="3448539"/>
            <a:chExt cx="9263159" cy="95955"/>
          </a:xfrm>
        </p:grpSpPr>
        <p:sp>
          <p:nvSpPr>
            <p:cNvPr id="1034" name="矩形 2"/>
            <p:cNvSpPr/>
            <p:nvPr userDrawn="1"/>
          </p:nvSpPr>
          <p:spPr>
            <a:xfrm>
              <a:off x="-26763" y="3450744"/>
              <a:ext cx="3086658" cy="93750"/>
            </a:xfrm>
            <a:prstGeom prst="rect">
              <a:avLst/>
            </a:prstGeom>
            <a:solidFill>
              <a:srgbClr val="C00000"/>
            </a:solidFill>
            <a:ln w="9525">
              <a:noFill/>
            </a:ln>
          </p:spPr>
          <p:txBody>
            <a:bodyPr wrap="square" lIns="121920" tIns="60960" rIns="121920" bIns="60960" anchor="t"/>
            <a:p>
              <a:pPr marL="0" lvl="0" indent="0" defTabSz="914400" eaLnBrk="1" latinLnBrk="0" hangingPunct="1">
                <a:lnSpc>
                  <a:spcPct val="100000"/>
                </a:lnSpc>
                <a:buClrTx/>
                <a:buSzTx/>
                <a:buNone/>
              </a:pPr>
              <a:endParaRPr lang="zh-CN" altLang="en-US" sz="2400" u="none" baseline="0">
                <a:latin typeface="Arial" panose="020B0604020202020204" pitchFamily="34" charset="0"/>
                <a:ea typeface="宋体" panose="02010600030101010101" pitchFamily="2" charset="-122"/>
              </a:endParaRPr>
            </a:p>
          </p:txBody>
        </p:sp>
        <p:sp>
          <p:nvSpPr>
            <p:cNvPr id="1035" name="矩形 14"/>
            <p:cNvSpPr/>
            <p:nvPr userDrawn="1"/>
          </p:nvSpPr>
          <p:spPr>
            <a:xfrm>
              <a:off x="3063080" y="3450744"/>
              <a:ext cx="3086658" cy="93750"/>
            </a:xfrm>
            <a:prstGeom prst="rect">
              <a:avLst/>
            </a:prstGeom>
            <a:solidFill>
              <a:srgbClr val="DEA900"/>
            </a:solidFill>
            <a:ln w="9525">
              <a:noFill/>
            </a:ln>
          </p:spPr>
          <p:txBody>
            <a:bodyPr wrap="square" lIns="121920" tIns="60960" rIns="121920" bIns="60960" anchor="t"/>
            <a:p>
              <a:pPr marL="0" lvl="0" indent="0" defTabSz="914400" eaLnBrk="1" latinLnBrk="0" hangingPunct="1">
                <a:lnSpc>
                  <a:spcPct val="100000"/>
                </a:lnSpc>
                <a:buClrTx/>
                <a:buSzTx/>
                <a:buNone/>
              </a:pPr>
              <a:endParaRPr lang="zh-CN" altLang="en-US" sz="2400" u="none" baseline="0">
                <a:latin typeface="Arial" panose="020B0604020202020204" pitchFamily="34" charset="0"/>
                <a:ea typeface="宋体" panose="02010600030101010101" pitchFamily="2" charset="-122"/>
              </a:endParaRPr>
            </a:p>
          </p:txBody>
        </p:sp>
        <p:sp>
          <p:nvSpPr>
            <p:cNvPr id="1036" name="矩形 15"/>
            <p:cNvSpPr/>
            <p:nvPr userDrawn="1"/>
          </p:nvSpPr>
          <p:spPr>
            <a:xfrm>
              <a:off x="6149738" y="3448539"/>
              <a:ext cx="3086658" cy="93750"/>
            </a:xfrm>
            <a:prstGeom prst="rect">
              <a:avLst/>
            </a:prstGeom>
            <a:solidFill>
              <a:srgbClr val="7C912F"/>
            </a:solidFill>
            <a:ln w="9525">
              <a:noFill/>
            </a:ln>
          </p:spPr>
          <p:txBody>
            <a:bodyPr wrap="square" lIns="121920" tIns="60960" rIns="121920" bIns="60960" anchor="t"/>
            <a:p>
              <a:pPr marL="0" lvl="0" indent="0" defTabSz="914400" eaLnBrk="1" latinLnBrk="0" hangingPunct="1">
                <a:lnSpc>
                  <a:spcPct val="100000"/>
                </a:lnSpc>
                <a:buClrTx/>
                <a:buSzTx/>
                <a:buNone/>
              </a:pPr>
              <a:endParaRPr lang="zh-CN" altLang="en-US" sz="2400" u="none" baseline="0">
                <a:latin typeface="Arial" panose="020B0604020202020204" pitchFamily="34" charset="0"/>
                <a:ea typeface="宋体" panose="02010600030101010101" pitchFamily="2" charset="-122"/>
              </a:endParaRPr>
            </a:p>
          </p:txBody>
        </p:sp>
      </p:grpSp>
      <p:sp>
        <p:nvSpPr>
          <p:cNvPr id="1037" name="TextBox 4"/>
          <p:cNvSpPr txBox="1"/>
          <p:nvPr/>
        </p:nvSpPr>
        <p:spPr>
          <a:xfrm>
            <a:off x="1456267" y="6358467"/>
            <a:ext cx="347980" cy="106680"/>
          </a:xfrm>
          <a:prstGeom prst="rect">
            <a:avLst/>
          </a:prstGeom>
          <a:noFill/>
          <a:ln w="9525">
            <a:noFill/>
          </a:ln>
        </p:spPr>
        <p:txBody>
          <a:bodyPr wrap="none" anchor="t">
            <a:spAutoFit/>
          </a:bodyPr>
          <a:p>
            <a:pPr lvl="0"/>
            <a:r>
              <a:rPr lang="zh-CN" altLang="en-US" sz="100" dirty="0">
                <a:solidFill>
                  <a:schemeClr val="tx2"/>
                </a:solidFill>
                <a:latin typeface="华文行楷" panose="02010800040101010101" pitchFamily="2" charset="-122"/>
                <a:ea typeface="华文行楷" panose="02010800040101010101" pitchFamily="2" charset="-122"/>
              </a:rPr>
              <a:t>上海健康医学院附属周浦医院</a:t>
            </a:r>
            <a:endParaRPr lang="zh-CN" altLang="en-US" sz="100" dirty="0">
              <a:solidFill>
                <a:schemeClr val="tx2"/>
              </a:solidFill>
              <a:latin typeface="华文行楷" panose="02010800040101010101" pitchFamily="2" charset="-122"/>
              <a:ea typeface="华文行楷" panose="02010800040101010101" pitchFamily="2" charset="-122"/>
            </a:endParaRPr>
          </a:p>
        </p:txBody>
      </p:sp>
      <p:pic>
        <p:nvPicPr>
          <p:cNvPr id="1038" name="Picture 13"/>
          <p:cNvPicPr>
            <a:picLocks noChangeAspect="1"/>
          </p:cNvPicPr>
          <p:nvPr/>
        </p:nvPicPr>
        <p:blipFill>
          <a:blip r:embed="rId60"/>
          <a:stretch>
            <a:fillRect/>
          </a:stretch>
        </p:blipFill>
        <p:spPr>
          <a:xfrm>
            <a:off x="8890000" y="6360584"/>
            <a:ext cx="3026833" cy="48683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Lst>
  <p:transition spd="slow"/>
  <p:hf sldNum="0" hdr="0" ftr="0" dt="0"/>
  <p:txStyles>
    <p:titleStyle>
      <a:lvl1pPr marL="1219200" indent="-1219200" algn="ctr" rtl="0" eaLnBrk="0" fontAlgn="base" hangingPunct="0">
        <a:spcBef>
          <a:spcPct val="0"/>
        </a:spcBef>
        <a:spcAft>
          <a:spcPct val="0"/>
        </a:spcAft>
        <a:defRPr sz="5735">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457200" indent="-457200" algn="l" rtl="0" eaLnBrk="0" fontAlgn="base" hangingPunct="0">
        <a:spcBef>
          <a:spcPts val="130"/>
        </a:spcBef>
        <a:spcAft>
          <a:spcPct val="0"/>
        </a:spcAft>
        <a:buFont typeface="Arial" panose="020B0604020202020204" pitchFamily="34" charset="0"/>
        <a:buChar char="•"/>
        <a:defRPr sz="4135">
          <a:solidFill>
            <a:schemeClr val="tx1"/>
          </a:solidFill>
          <a:latin typeface="+mn-lt"/>
          <a:ea typeface="+mn-ea"/>
          <a:cs typeface="+mn-cs"/>
          <a:sym typeface="Calibri" panose="020F0502020204030204" pitchFamily="34" charset="0"/>
        </a:defRPr>
      </a:lvl1pPr>
      <a:lvl2pPr marL="990600" indent="-381000" algn="l" rtl="0" eaLnBrk="0" fontAlgn="base" hangingPunct="0">
        <a:spcBef>
          <a:spcPts val="130"/>
        </a:spcBef>
        <a:spcAft>
          <a:spcPct val="0"/>
        </a:spcAft>
        <a:buFont typeface="Arial" panose="020B0604020202020204" pitchFamily="34" charset="0"/>
        <a:buChar char="–"/>
        <a:defRPr sz="3600">
          <a:solidFill>
            <a:schemeClr val="tx1"/>
          </a:solidFill>
          <a:latin typeface="+mn-lt"/>
          <a:ea typeface="+mn-ea"/>
          <a:sym typeface="Calibri" panose="020F0502020204030204" pitchFamily="34" charset="0"/>
        </a:defRPr>
      </a:lvl2pPr>
      <a:lvl3pPr marL="1524000" indent="-304800" algn="l" rtl="0" eaLnBrk="0" fontAlgn="base" hangingPunct="0">
        <a:spcBef>
          <a:spcPts val="130"/>
        </a:spcBef>
        <a:spcAft>
          <a:spcPct val="0"/>
        </a:spcAft>
        <a:buFont typeface="Arial" panose="020B0604020202020204" pitchFamily="34" charset="0"/>
        <a:buChar char="•"/>
        <a:defRPr sz="3065">
          <a:solidFill>
            <a:schemeClr val="tx1"/>
          </a:solidFill>
          <a:latin typeface="+mn-lt"/>
          <a:ea typeface="+mn-ea"/>
          <a:sym typeface="Calibri" panose="020F0502020204030204" pitchFamily="34" charset="0"/>
        </a:defRPr>
      </a:lvl3pPr>
      <a:lvl4pPr marL="2133600" indent="-304800" algn="l" rtl="0" eaLnBrk="0" fontAlgn="base" hangingPunct="0">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4pPr>
      <a:lvl5pPr marL="2741295" indent="-302895" algn="l" rtl="0" eaLnBrk="0" fontAlgn="base" hangingPunct="0">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5pPr>
      <a:lvl6pPr marL="3350895" indent="-302895" algn="l" rtl="0" fontAlgn="base">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6pPr>
      <a:lvl7pPr marL="3960495" indent="-302895" algn="l" rtl="0" fontAlgn="base">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7pPr>
      <a:lvl8pPr marL="4570095" indent="-302895" algn="l" rtl="0" fontAlgn="base">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8pPr>
      <a:lvl9pPr marL="5179695" indent="-302895" algn="l" rtl="0" fontAlgn="base">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BFBFB">
                <a:alpha val="100000"/>
              </a:srgbClr>
            </a:gs>
            <a:gs pos="50000">
              <a:srgbClr val="FBFBFB">
                <a:alpha val="100000"/>
              </a:srgbClr>
            </a:gs>
            <a:gs pos="100000">
              <a:srgbClr val="FFFFFF">
                <a:alpha val="100000"/>
              </a:srgbClr>
            </a:gs>
            <a:gs pos="100000">
              <a:srgbClr val="FCFCFC">
                <a:alpha val="100000"/>
              </a:srgbClr>
            </a:gs>
          </a:gsLst>
          <a:lin ang="5400000" scaled="1"/>
          <a:tileRect/>
        </a:gradFill>
        <a:effectLst/>
      </p:bgPr>
    </p:bg>
    <p:spTree>
      <p:nvGrpSpPr>
        <p:cNvPr id="1" name=""/>
        <p:cNvGrpSpPr/>
        <p:nvPr/>
      </p:nvGrpSpPr>
      <p:grpSpPr/>
      <p:sp>
        <p:nvSpPr>
          <p:cNvPr id="2050" name="标题占位符 1"/>
          <p:cNvSpPr>
            <a:spLocks noGrp="1"/>
          </p:cNvSpPr>
          <p:nvPr>
            <p:ph type="title"/>
          </p:nvPr>
        </p:nvSpPr>
        <p:spPr>
          <a:xfrm>
            <a:off x="838200" y="366184"/>
            <a:ext cx="10515600" cy="1325033"/>
          </a:xfrm>
          <a:prstGeom prst="rect">
            <a:avLst/>
          </a:prstGeom>
          <a:noFill/>
          <a:ln w="9525">
            <a:noFill/>
          </a:ln>
        </p:spPr>
        <p:txBody>
          <a:bodyPr vert="horz" wrap="square" lIns="91440" tIns="45720" rIns="91440" bIns="45720" anchor="ctr"/>
          <a:p>
            <a:pPr lvl="0"/>
            <a:r>
              <a:rPr lang="zh-CN" altLang="en-US"/>
              <a:t>单击此处编辑母版标题样式</a:t>
            </a:r>
            <a:endParaRPr lang="zh-CN" altLang="en-US"/>
          </a:p>
        </p:txBody>
      </p:sp>
      <p:sp>
        <p:nvSpPr>
          <p:cNvPr id="2051" name="文本占位符 2"/>
          <p:cNvSpPr>
            <a:spLocks noGrp="1"/>
          </p:cNvSpPr>
          <p:nvPr>
            <p:ph type="body"/>
          </p:nvPr>
        </p:nvSpPr>
        <p:spPr>
          <a:xfrm>
            <a:off x="838200" y="1826684"/>
            <a:ext cx="10515600" cy="4349749"/>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17145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4" name="日期占位符 3"/>
          <p:cNvSpPr>
            <a:spLocks noGrp="1"/>
          </p:cNvSpPr>
          <p:nvPr>
            <p:ph type="dt" sz="half" idx="2"/>
          </p:nvPr>
        </p:nvSpPr>
        <p:spPr>
          <a:xfrm>
            <a:off x="838200" y="6356351"/>
            <a:ext cx="2743200" cy="366184"/>
          </a:xfrm>
          <a:prstGeom prst="rect">
            <a:avLst/>
          </a:prstGeom>
        </p:spPr>
        <p:txBody>
          <a:bodyPr vert="horz" lIns="91440" tIns="45720" rIns="91440" bIns="45720" rtlCol="0" anchor="ctr"/>
          <a:lstStyle>
            <a:lvl1pPr algn="l">
              <a:defRPr sz="1200" noProof="1" smtClean="0">
                <a:solidFill>
                  <a:schemeClr val="tx1">
                    <a:tint val="75000"/>
                  </a:schemeClr>
                </a:solidFill>
              </a:defRPr>
            </a:lvl1pPr>
          </a:lstStyle>
          <a:p>
            <a:pPr fontAlgn="base"/>
            <a:fld id="{82F288E0-7875-42C4-84C8-98DBBD3BF4D2}"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4038600" y="6356351"/>
            <a:ext cx="4114800" cy="366184"/>
          </a:xfrm>
          <a:prstGeom prst="rect">
            <a:avLst/>
          </a:prstGeom>
        </p:spPr>
        <p:txBody>
          <a:bodyPr vert="horz" lIns="91440" tIns="45720" rIns="91440" bIns="45720" rtlCol="0" anchor="ctr"/>
          <a:lstStyle>
            <a:lvl1pPr algn="ctr">
              <a:defRPr sz="1200" noProof="1">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8610600" y="6356351"/>
            <a:ext cx="2743200" cy="366184"/>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fontAlgn="base"/>
            <a:fld id="{07CDC74C-45ED-4A0C-A917-DE2C14D2390D}"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Lst>
  <p:hf sldNum="0" hdr="0" ftr="0" dt="0"/>
  <p:txStyles>
    <p:titleStyle>
      <a:lvl1pPr algn="l" defTabSz="914400" rtl="0" fontAlgn="base">
        <a:lnSpc>
          <a:spcPct val="90000"/>
        </a:lnSpc>
        <a:spcBef>
          <a:spcPct val="0"/>
        </a:spcBef>
        <a:spcAft>
          <a:spcPct val="0"/>
        </a:spcAft>
        <a:defRPr sz="44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228600" indent="-228600" algn="l" defTabSz="914400"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defTabSz="914400"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fontAlgn="base">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4pPr>
      <a:lvl5pPr marL="2057400" indent="-228600" algn="l" defTabSz="914400" rtl="0" fontAlgn="base">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BFBFB">
                <a:alpha val="100000"/>
              </a:srgbClr>
            </a:gs>
            <a:gs pos="50000">
              <a:srgbClr val="FBFBFB">
                <a:alpha val="100000"/>
              </a:srgbClr>
            </a:gs>
            <a:gs pos="100000">
              <a:srgbClr val="FFFFFF">
                <a:alpha val="100000"/>
              </a:srgbClr>
            </a:gs>
            <a:gs pos="100000">
              <a:srgbClr val="FCFCFC">
                <a:alpha val="100000"/>
              </a:srgbClr>
            </a:gs>
          </a:gsLst>
          <a:lin ang="5400000" scaled="1"/>
          <a:tileRect/>
        </a:gradFill>
        <a:effectLst/>
      </p:bgPr>
    </p:bg>
    <p:spTree>
      <p:nvGrpSpPr>
        <p:cNvPr id="1" name=""/>
        <p:cNvGrpSpPr/>
        <p:nvPr/>
      </p:nvGrpSpPr>
      <p:grpSpPr/>
      <p:sp>
        <p:nvSpPr>
          <p:cNvPr id="1026" name="矩形 2"/>
          <p:cNvSpPr/>
          <p:nvPr/>
        </p:nvSpPr>
        <p:spPr>
          <a:xfrm>
            <a:off x="0" y="853017"/>
            <a:ext cx="12192000" cy="116416"/>
          </a:xfrm>
          <a:prstGeom prst="rect">
            <a:avLst/>
          </a:prstGeom>
          <a:solidFill>
            <a:srgbClr val="A5A5A5"/>
          </a:solidFill>
          <a:ln w="25400">
            <a:noFill/>
          </a:ln>
        </p:spPr>
        <p:txBody>
          <a:bodyPr anchor="ctr"/>
          <a:p>
            <a:pPr lvl="0" algn="ctr"/>
            <a:endParaRPr lang="zh-CN" altLang="zh-CN" sz="226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7" name="燕尾形 1"/>
          <p:cNvSpPr/>
          <p:nvPr/>
        </p:nvSpPr>
        <p:spPr>
          <a:xfrm>
            <a:off x="11700933" y="908051"/>
            <a:ext cx="215900" cy="431800"/>
          </a:xfrm>
          <a:prstGeom prst="chevron">
            <a:avLst>
              <a:gd name="adj" fmla="val 50000"/>
            </a:avLst>
          </a:prstGeom>
          <a:solidFill>
            <a:srgbClr val="CD1F06"/>
          </a:solidFill>
          <a:ln w="3175">
            <a:noFill/>
          </a:ln>
        </p:spPr>
        <p:txBody>
          <a:bodyPr anchor="ctr"/>
          <a:p>
            <a:pPr lvl="0" algn="ctr"/>
            <a:endParaRPr lang="zh-CN" altLang="zh-CN" sz="226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8" name="燕尾形 9"/>
          <p:cNvSpPr/>
          <p:nvPr/>
        </p:nvSpPr>
        <p:spPr>
          <a:xfrm>
            <a:off x="11853333" y="908051"/>
            <a:ext cx="215900" cy="431800"/>
          </a:xfrm>
          <a:prstGeom prst="chevron">
            <a:avLst>
              <a:gd name="adj" fmla="val 50000"/>
            </a:avLst>
          </a:prstGeom>
          <a:solidFill>
            <a:srgbClr val="CD1F06"/>
          </a:solidFill>
          <a:ln w="3175">
            <a:noFill/>
          </a:ln>
        </p:spPr>
        <p:txBody>
          <a:bodyPr anchor="ctr"/>
          <a:p>
            <a:pPr lvl="0" algn="ctr"/>
            <a:endParaRPr lang="zh-CN" altLang="zh-CN" sz="226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9" name="椭圆 14"/>
          <p:cNvSpPr/>
          <p:nvPr/>
        </p:nvSpPr>
        <p:spPr>
          <a:xfrm>
            <a:off x="804333" y="867833"/>
            <a:ext cx="86784" cy="86784"/>
          </a:xfrm>
          <a:prstGeom prst="ellipse">
            <a:avLst/>
          </a:prstGeom>
          <a:solidFill>
            <a:srgbClr val="F6F6F6"/>
          </a:solidFill>
          <a:ln w="25400">
            <a:noFill/>
          </a:ln>
        </p:spPr>
        <p:txBody>
          <a:bodyPr anchor="ctr"/>
          <a:p>
            <a:pPr lvl="0" algn="ctr"/>
            <a:endParaRPr lang="zh-CN" altLang="zh-CN" sz="226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30" name="椭圆 14"/>
          <p:cNvSpPr>
            <a:spLocks noChangeAspect="1"/>
          </p:cNvSpPr>
          <p:nvPr/>
        </p:nvSpPr>
        <p:spPr>
          <a:xfrm>
            <a:off x="565151" y="188384"/>
            <a:ext cx="563033" cy="719667"/>
          </a:xfrm>
          <a:custGeom>
            <a:avLst/>
            <a:gdLst/>
            <a:ahLst/>
            <a:cxnLst>
              <a:cxn ang="0">
                <a:pos x="97546" y="0"/>
              </a:cxn>
              <a:cxn ang="0">
                <a:pos x="195092" y="102344"/>
              </a:cxn>
              <a:cxn ang="0">
                <a:pos x="164728" y="176264"/>
              </a:cxn>
              <a:cxn ang="0">
                <a:pos x="97491" y="258747"/>
              </a:cxn>
              <a:cxn ang="0">
                <a:pos x="29998" y="175950"/>
              </a:cxn>
              <a:cxn ang="0">
                <a:pos x="17082" y="160105"/>
              </a:cxn>
              <a:cxn ang="0">
                <a:pos x="16925" y="159912"/>
              </a:cxn>
              <a:cxn ang="0">
                <a:pos x="16931" y="159912"/>
              </a:cxn>
              <a:cxn ang="0">
                <a:pos x="0" y="102344"/>
              </a:cxn>
              <a:cxn ang="0">
                <a:pos x="97546" y="0"/>
              </a:cxn>
            </a:cxnLst>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CD1F06"/>
          </a:solidFill>
          <a:ln w="3175">
            <a:noFill/>
          </a:ln>
        </p:spPr>
        <p:txBody>
          <a:bodyPr/>
          <a:p>
            <a:endParaRPr lang="zh-CN" altLang="en-US" sz="100"/>
          </a:p>
        </p:txBody>
      </p:sp>
      <p:sp>
        <p:nvSpPr>
          <p:cNvPr id="1031" name="矩形 16"/>
          <p:cNvSpPr/>
          <p:nvPr/>
        </p:nvSpPr>
        <p:spPr>
          <a:xfrm>
            <a:off x="410633" y="279400"/>
            <a:ext cx="791633" cy="370417"/>
          </a:xfrm>
          <a:prstGeom prst="rect">
            <a:avLst/>
          </a:prstGeom>
          <a:noFill/>
          <a:ln w="9525">
            <a:noFill/>
          </a:ln>
        </p:spPr>
        <p:txBody>
          <a:bodyPr anchor="t"/>
          <a:p>
            <a:pPr lvl="0" algn="ctr"/>
            <a:r>
              <a:rPr lang="zh-CN" altLang="en-US" sz="2265">
                <a:solidFill>
                  <a:srgbClr val="3F3F3F"/>
                </a:solidFill>
                <a:latin typeface="Arial Unicode MS" pitchFamily="34" charset="-122"/>
                <a:ea typeface="Arial Unicode MS" pitchFamily="34" charset="-122"/>
                <a:sym typeface="Arial Unicode MS" pitchFamily="34" charset="-122"/>
              </a:rPr>
              <a:t> </a:t>
            </a:r>
            <a:fld id="{9A0DB2DC-4C9A-4742-B13C-FB6460FD3503}" type="slidenum">
              <a:rPr lang="zh-CN" altLang="en-US" sz="2265">
                <a:solidFill>
                  <a:schemeClr val="bg1"/>
                </a:solidFill>
                <a:latin typeface="Arial Unicode MS" pitchFamily="34" charset="-122"/>
                <a:ea typeface="Arial Unicode MS" pitchFamily="34" charset="-122"/>
                <a:sym typeface="Arial Unicode MS" pitchFamily="34" charset="-122"/>
              </a:rPr>
            </a:fld>
            <a:r>
              <a:rPr lang="zh-CN" altLang="en-US" sz="2265">
                <a:solidFill>
                  <a:srgbClr val="3F3F3F"/>
                </a:solidFill>
                <a:latin typeface="Arial Unicode MS" pitchFamily="34" charset="-122"/>
                <a:ea typeface="Arial Unicode MS" pitchFamily="34" charset="-122"/>
                <a:sym typeface="Arial Unicode MS" pitchFamily="34" charset="-122"/>
              </a:rPr>
              <a:t>  </a:t>
            </a:r>
            <a:endParaRPr lang="zh-CN" altLang="en-US" sz="100">
              <a:latin typeface="Arial" panose="020B0604020202020204" pitchFamily="34" charset="0"/>
              <a:ea typeface="宋体" panose="02010600030101010101" pitchFamily="2" charset="-122"/>
            </a:endParaRPr>
          </a:p>
        </p:txBody>
      </p:sp>
      <p:pic>
        <p:nvPicPr>
          <p:cNvPr id="1032" name="Picture 12"/>
          <p:cNvPicPr>
            <a:picLocks noChangeAspect="1"/>
          </p:cNvPicPr>
          <p:nvPr/>
        </p:nvPicPr>
        <p:blipFill>
          <a:blip r:embed="rId59"/>
          <a:stretch>
            <a:fillRect/>
          </a:stretch>
        </p:blipFill>
        <p:spPr>
          <a:xfrm>
            <a:off x="431800" y="6337300"/>
            <a:ext cx="1151467" cy="491067"/>
          </a:xfrm>
          <a:prstGeom prst="rect">
            <a:avLst/>
          </a:prstGeom>
          <a:solidFill>
            <a:schemeClr val="bg1"/>
          </a:solidFill>
          <a:ln w="9525">
            <a:noFill/>
          </a:ln>
        </p:spPr>
      </p:pic>
      <p:grpSp>
        <p:nvGrpSpPr>
          <p:cNvPr id="1033" name="组合 3"/>
          <p:cNvGrpSpPr/>
          <p:nvPr/>
        </p:nvGrpSpPr>
        <p:grpSpPr>
          <a:xfrm>
            <a:off x="-33867" y="6254751"/>
            <a:ext cx="12350751" cy="95249"/>
            <a:chOff x="-26763" y="3448539"/>
            <a:chExt cx="9263159" cy="95955"/>
          </a:xfrm>
        </p:grpSpPr>
        <p:sp>
          <p:nvSpPr>
            <p:cNvPr id="1034" name="矩形 2"/>
            <p:cNvSpPr/>
            <p:nvPr userDrawn="1"/>
          </p:nvSpPr>
          <p:spPr>
            <a:xfrm>
              <a:off x="-26763" y="3450744"/>
              <a:ext cx="3086658" cy="93750"/>
            </a:xfrm>
            <a:prstGeom prst="rect">
              <a:avLst/>
            </a:prstGeom>
            <a:solidFill>
              <a:srgbClr val="C00000"/>
            </a:solidFill>
            <a:ln w="9525">
              <a:noFill/>
            </a:ln>
          </p:spPr>
          <p:txBody>
            <a:bodyPr wrap="square" lIns="121920" tIns="60960" rIns="121920" bIns="60960" anchor="t"/>
            <a:p>
              <a:pPr marL="0" lvl="0" indent="0" defTabSz="914400" eaLnBrk="1" latinLnBrk="0" hangingPunct="1">
                <a:lnSpc>
                  <a:spcPct val="100000"/>
                </a:lnSpc>
                <a:buClrTx/>
                <a:buSzTx/>
                <a:buNone/>
              </a:pPr>
              <a:endParaRPr lang="zh-CN" altLang="en-US" sz="2400" u="none" baseline="0">
                <a:latin typeface="Arial" panose="020B0604020202020204" pitchFamily="34" charset="0"/>
                <a:ea typeface="宋体" panose="02010600030101010101" pitchFamily="2" charset="-122"/>
              </a:endParaRPr>
            </a:p>
          </p:txBody>
        </p:sp>
        <p:sp>
          <p:nvSpPr>
            <p:cNvPr id="1035" name="矩形 14"/>
            <p:cNvSpPr/>
            <p:nvPr userDrawn="1"/>
          </p:nvSpPr>
          <p:spPr>
            <a:xfrm>
              <a:off x="3063080" y="3450744"/>
              <a:ext cx="3086658" cy="93750"/>
            </a:xfrm>
            <a:prstGeom prst="rect">
              <a:avLst/>
            </a:prstGeom>
            <a:solidFill>
              <a:srgbClr val="DEA900"/>
            </a:solidFill>
            <a:ln w="9525">
              <a:noFill/>
            </a:ln>
          </p:spPr>
          <p:txBody>
            <a:bodyPr wrap="square" lIns="121920" tIns="60960" rIns="121920" bIns="60960" anchor="t"/>
            <a:p>
              <a:pPr marL="0" lvl="0" indent="0" defTabSz="914400" eaLnBrk="1" latinLnBrk="0" hangingPunct="1">
                <a:lnSpc>
                  <a:spcPct val="100000"/>
                </a:lnSpc>
                <a:buClrTx/>
                <a:buSzTx/>
                <a:buNone/>
              </a:pPr>
              <a:endParaRPr lang="zh-CN" altLang="en-US" sz="2400" u="none" baseline="0">
                <a:latin typeface="Arial" panose="020B0604020202020204" pitchFamily="34" charset="0"/>
                <a:ea typeface="宋体" panose="02010600030101010101" pitchFamily="2" charset="-122"/>
              </a:endParaRPr>
            </a:p>
          </p:txBody>
        </p:sp>
        <p:sp>
          <p:nvSpPr>
            <p:cNvPr id="1036" name="矩形 15"/>
            <p:cNvSpPr/>
            <p:nvPr userDrawn="1"/>
          </p:nvSpPr>
          <p:spPr>
            <a:xfrm>
              <a:off x="6149738" y="3448539"/>
              <a:ext cx="3086658" cy="93750"/>
            </a:xfrm>
            <a:prstGeom prst="rect">
              <a:avLst/>
            </a:prstGeom>
            <a:solidFill>
              <a:srgbClr val="7C912F"/>
            </a:solidFill>
            <a:ln w="9525">
              <a:noFill/>
            </a:ln>
          </p:spPr>
          <p:txBody>
            <a:bodyPr wrap="square" lIns="121920" tIns="60960" rIns="121920" bIns="60960" anchor="t"/>
            <a:p>
              <a:pPr marL="0" lvl="0" indent="0" defTabSz="914400" eaLnBrk="1" latinLnBrk="0" hangingPunct="1">
                <a:lnSpc>
                  <a:spcPct val="100000"/>
                </a:lnSpc>
                <a:buClrTx/>
                <a:buSzTx/>
                <a:buNone/>
              </a:pPr>
              <a:endParaRPr lang="zh-CN" altLang="en-US" sz="2400" u="none" baseline="0">
                <a:latin typeface="Arial" panose="020B0604020202020204" pitchFamily="34" charset="0"/>
                <a:ea typeface="宋体" panose="02010600030101010101" pitchFamily="2" charset="-122"/>
              </a:endParaRPr>
            </a:p>
          </p:txBody>
        </p:sp>
      </p:grpSp>
      <p:sp>
        <p:nvSpPr>
          <p:cNvPr id="1037" name="TextBox 4"/>
          <p:cNvSpPr txBox="1"/>
          <p:nvPr/>
        </p:nvSpPr>
        <p:spPr>
          <a:xfrm>
            <a:off x="1456267" y="6358467"/>
            <a:ext cx="347980" cy="106680"/>
          </a:xfrm>
          <a:prstGeom prst="rect">
            <a:avLst/>
          </a:prstGeom>
          <a:noFill/>
          <a:ln w="9525">
            <a:noFill/>
          </a:ln>
        </p:spPr>
        <p:txBody>
          <a:bodyPr wrap="none" anchor="t">
            <a:spAutoFit/>
          </a:bodyPr>
          <a:p>
            <a:pPr lvl="0"/>
            <a:r>
              <a:rPr lang="zh-CN" altLang="en-US" sz="100" dirty="0">
                <a:solidFill>
                  <a:schemeClr val="tx2"/>
                </a:solidFill>
                <a:latin typeface="华文行楷" panose="02010800040101010101" pitchFamily="2" charset="-122"/>
                <a:ea typeface="华文行楷" panose="02010800040101010101" pitchFamily="2" charset="-122"/>
              </a:rPr>
              <a:t>上海健康医学院附属周浦医院</a:t>
            </a:r>
            <a:endParaRPr lang="zh-CN" altLang="en-US" sz="100" dirty="0">
              <a:solidFill>
                <a:schemeClr val="tx2"/>
              </a:solidFill>
              <a:latin typeface="华文行楷" panose="02010800040101010101" pitchFamily="2" charset="-122"/>
              <a:ea typeface="华文行楷" panose="02010800040101010101" pitchFamily="2" charset="-122"/>
            </a:endParaRPr>
          </a:p>
        </p:txBody>
      </p:sp>
      <p:pic>
        <p:nvPicPr>
          <p:cNvPr id="1038" name="Picture 13"/>
          <p:cNvPicPr>
            <a:picLocks noChangeAspect="1"/>
          </p:cNvPicPr>
          <p:nvPr/>
        </p:nvPicPr>
        <p:blipFill>
          <a:blip r:embed="rId60"/>
          <a:stretch>
            <a:fillRect/>
          </a:stretch>
        </p:blipFill>
        <p:spPr>
          <a:xfrm>
            <a:off x="8890000" y="6360584"/>
            <a:ext cx="3026833" cy="48683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 id="2147483766" r:id="rId48"/>
    <p:sldLayoutId id="2147483767" r:id="rId49"/>
    <p:sldLayoutId id="2147483768" r:id="rId50"/>
    <p:sldLayoutId id="2147483769" r:id="rId51"/>
    <p:sldLayoutId id="2147483770" r:id="rId52"/>
    <p:sldLayoutId id="2147483771" r:id="rId53"/>
    <p:sldLayoutId id="2147483772" r:id="rId54"/>
    <p:sldLayoutId id="2147483773" r:id="rId55"/>
    <p:sldLayoutId id="2147483774" r:id="rId56"/>
    <p:sldLayoutId id="2147483775" r:id="rId57"/>
    <p:sldLayoutId id="2147483776" r:id="rId58"/>
  </p:sldLayoutIdLst>
  <p:transition spd="slow"/>
  <p:hf sldNum="0" hdr="0" ftr="0" dt="0"/>
  <p:txStyles>
    <p:titleStyle>
      <a:lvl1pPr marL="1219200" indent="-1219200" algn="ctr" rtl="0" eaLnBrk="0" fontAlgn="base" hangingPunct="0">
        <a:spcBef>
          <a:spcPct val="0"/>
        </a:spcBef>
        <a:spcAft>
          <a:spcPct val="0"/>
        </a:spcAft>
        <a:defRPr sz="5735">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3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457200" indent="-457200" algn="l" rtl="0" eaLnBrk="0" fontAlgn="base" hangingPunct="0">
        <a:spcBef>
          <a:spcPts val="130"/>
        </a:spcBef>
        <a:spcAft>
          <a:spcPct val="0"/>
        </a:spcAft>
        <a:buFont typeface="Arial" panose="020B0604020202020204" pitchFamily="34" charset="0"/>
        <a:buChar char="•"/>
        <a:defRPr sz="4135">
          <a:solidFill>
            <a:schemeClr val="tx1"/>
          </a:solidFill>
          <a:latin typeface="+mn-lt"/>
          <a:ea typeface="+mn-ea"/>
          <a:cs typeface="+mn-cs"/>
          <a:sym typeface="Calibri" panose="020F0502020204030204" pitchFamily="34" charset="0"/>
        </a:defRPr>
      </a:lvl1pPr>
      <a:lvl2pPr marL="990600" indent="-381000" algn="l" rtl="0" eaLnBrk="0" fontAlgn="base" hangingPunct="0">
        <a:spcBef>
          <a:spcPts val="130"/>
        </a:spcBef>
        <a:spcAft>
          <a:spcPct val="0"/>
        </a:spcAft>
        <a:buFont typeface="Arial" panose="020B0604020202020204" pitchFamily="34" charset="0"/>
        <a:buChar char="–"/>
        <a:defRPr sz="3600">
          <a:solidFill>
            <a:schemeClr val="tx1"/>
          </a:solidFill>
          <a:latin typeface="+mn-lt"/>
          <a:ea typeface="+mn-ea"/>
          <a:sym typeface="Calibri" panose="020F0502020204030204" pitchFamily="34" charset="0"/>
        </a:defRPr>
      </a:lvl2pPr>
      <a:lvl3pPr marL="1524000" indent="-304800" algn="l" rtl="0" eaLnBrk="0" fontAlgn="base" hangingPunct="0">
        <a:spcBef>
          <a:spcPts val="130"/>
        </a:spcBef>
        <a:spcAft>
          <a:spcPct val="0"/>
        </a:spcAft>
        <a:buFont typeface="Arial" panose="020B0604020202020204" pitchFamily="34" charset="0"/>
        <a:buChar char="•"/>
        <a:defRPr sz="3065">
          <a:solidFill>
            <a:schemeClr val="tx1"/>
          </a:solidFill>
          <a:latin typeface="+mn-lt"/>
          <a:ea typeface="+mn-ea"/>
          <a:sym typeface="Calibri" panose="020F0502020204030204" pitchFamily="34" charset="0"/>
        </a:defRPr>
      </a:lvl3pPr>
      <a:lvl4pPr marL="2133600" indent="-304800" algn="l" rtl="0" eaLnBrk="0" fontAlgn="base" hangingPunct="0">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4pPr>
      <a:lvl5pPr marL="2741295" indent="-302895" algn="l" rtl="0" eaLnBrk="0" fontAlgn="base" hangingPunct="0">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5pPr>
      <a:lvl6pPr marL="3350895" indent="-302895" algn="l" rtl="0" fontAlgn="base">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6pPr>
      <a:lvl7pPr marL="3960495" indent="-302895" algn="l" rtl="0" fontAlgn="base">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7pPr>
      <a:lvl8pPr marL="4570095" indent="-302895" algn="l" rtl="0" fontAlgn="base">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8pPr>
      <a:lvl9pPr marL="5179695" indent="-302895" algn="l" rtl="0" fontAlgn="base">
        <a:spcBef>
          <a:spcPts val="130"/>
        </a:spcBef>
        <a:spcAft>
          <a:spcPct val="0"/>
        </a:spcAft>
        <a:buFont typeface="Arial" panose="020B0604020202020204" pitchFamily="34" charset="0"/>
        <a:buChar char="»"/>
        <a:defRPr sz="2535">
          <a:solidFill>
            <a:schemeClr val="tx1"/>
          </a:solidFill>
          <a:latin typeface="+mn-lt"/>
          <a:ea typeface="+mn-ea"/>
          <a:sym typeface="Calibri" panose="020F0502020204030204" pitchFamily="34" charset="0"/>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7.xml"/><Relationship Id="rId2" Type="http://schemas.openxmlformats.org/officeDocument/2006/relationships/image" Target="../media/image13.jpeg"/><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15.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16.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image" Target="../media/image19.jpeg"/><Relationship Id="rId1"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2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635" cy="39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2"/>
          <p:cNvSpPr>
            <a:spLocks noChangeArrowheads="1"/>
          </p:cNvSpPr>
          <p:nvPr/>
        </p:nvSpPr>
        <p:spPr bwMode="auto">
          <a:xfrm>
            <a:off x="301943" y="3908833"/>
            <a:ext cx="877754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rPr>
              <a:t>上海健康医学院</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r>
              <a:rPr lang="zh-CN" altLang="en-US"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口腔科学</a:t>
            </a:r>
            <a:r>
              <a:rPr lang="en-US" altLang="zh-CN" sz="2800" b="1" dirty="0" smtClean="0">
                <a:solidFill>
                  <a:srgbClr val="595959"/>
                </a:solidFill>
                <a:latin typeface="微软雅黑" panose="020B0503020204020204" pitchFamily="34" charset="-122"/>
                <a:ea typeface="微软雅黑" panose="020B0503020204020204" pitchFamily="34" charset="-122"/>
                <a:sym typeface="经典繁仿黑" pitchFamily="1" charset="-122"/>
              </a:rPr>
              <a:t>》</a:t>
            </a:r>
            <a:endParaRPr lang="zh-CN" altLang="en-US" sz="2800" b="1" dirty="0">
              <a:solidFill>
                <a:srgbClr val="595959"/>
              </a:solidFill>
              <a:latin typeface="微软雅黑" panose="020B0503020204020204" pitchFamily="34" charset="-122"/>
              <a:ea typeface="微软雅黑" panose="020B0503020204020204" pitchFamily="34" charset="-122"/>
              <a:sym typeface="经典繁仿黑" pitchFamily="1" charset="-122"/>
            </a:endParaRPr>
          </a:p>
        </p:txBody>
      </p:sp>
      <p:sp>
        <p:nvSpPr>
          <p:cNvPr id="6" name="TextBox 3"/>
          <p:cNvSpPr>
            <a:spLocks noChangeArrowheads="1"/>
          </p:cNvSpPr>
          <p:nvPr/>
        </p:nvSpPr>
        <p:spPr bwMode="auto">
          <a:xfrm>
            <a:off x="2814320" y="4225925"/>
            <a:ext cx="719201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第十四章 颌面部神经疾病</a:t>
            </a:r>
            <a:endPar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endParaRPr>
          </a:p>
          <a:p>
            <a:pPr algn="ct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第十七章</a:t>
            </a:r>
            <a:r>
              <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rPr>
              <a:t>错牙合畸形</a:t>
            </a:r>
            <a:endParaRPr lang="zh-CN" altLang="en-US" sz="4400" b="1" dirty="0" smtClean="0">
              <a:solidFill>
                <a:srgbClr val="C00000"/>
              </a:solidFill>
              <a:latin typeface="微软雅黑" panose="020B0503020204020204" pitchFamily="34" charset="-122"/>
              <a:ea typeface="微软雅黑" panose="020B0503020204020204" pitchFamily="34" charset="-122"/>
              <a:sym typeface="经典繁仿黑" pitchFamily="1" charset="-122"/>
            </a:endParaRPr>
          </a:p>
        </p:txBody>
      </p:sp>
      <p:sp>
        <p:nvSpPr>
          <p:cNvPr id="7" name="TextBox 7"/>
          <p:cNvSpPr>
            <a:spLocks noChangeArrowheads="1"/>
          </p:cNvSpPr>
          <p:nvPr/>
        </p:nvSpPr>
        <p:spPr bwMode="auto">
          <a:xfrm>
            <a:off x="3955415" y="5398375"/>
            <a:ext cx="46157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smtClean="0">
                <a:latin typeface="微软雅黑" panose="020B0503020204020204" pitchFamily="34" charset="-122"/>
                <a:ea typeface="微软雅黑" panose="020B0503020204020204" pitchFamily="34" charset="-122"/>
                <a:sym typeface="经典繁仿黑" pitchFamily="1" charset="-122"/>
              </a:rPr>
              <a:t>教学团队 徐佳瑛</a:t>
            </a:r>
            <a:r>
              <a:rPr lang="zh-CN" altLang="en-US" sz="2000" b="1" dirty="0" smtClean="0">
                <a:latin typeface="微软雅黑" panose="020B0503020204020204" pitchFamily="34" charset="-122"/>
                <a:ea typeface="微软雅黑" panose="020B0503020204020204" pitchFamily="34" charset="-122"/>
                <a:sym typeface="经典繁仿黑" pitchFamily="1" charset="-122"/>
              </a:rPr>
              <a:t>   </a:t>
            </a:r>
            <a:endParaRPr lang="en-US" altLang="zh-CN" sz="2000" b="1" dirty="0" smtClean="0">
              <a:latin typeface="微软雅黑" panose="020B0503020204020204" pitchFamily="34" charset="-122"/>
              <a:ea typeface="微软雅黑" panose="020B0503020204020204" pitchFamily="34" charset="-122"/>
              <a:sym typeface="经典繁仿黑" pitchFamily="1" charset="-122"/>
            </a:endParaRPr>
          </a:p>
          <a:p>
            <a:pPr algn="ctr">
              <a:lnSpc>
                <a:spcPct val="150000"/>
              </a:lnSpc>
            </a:pPr>
            <a:r>
              <a:rPr lang="en-US" altLang="zh-CN" sz="2000" b="1" dirty="0" smtClean="0">
                <a:latin typeface="微软雅黑" panose="020B0503020204020204" pitchFamily="34" charset="-122"/>
                <a:ea typeface="微软雅黑" panose="020B0503020204020204" pitchFamily="34" charset="-122"/>
                <a:sym typeface="经典繁仿黑" pitchFamily="1" charset="-122"/>
              </a:rPr>
              <a:t>2020</a:t>
            </a:r>
            <a:r>
              <a:rPr lang="zh-CN" altLang="en-US" sz="2000" b="1" dirty="0" smtClean="0">
                <a:latin typeface="微软雅黑" panose="020B0503020204020204" pitchFamily="34" charset="-122"/>
                <a:ea typeface="微软雅黑" panose="020B0503020204020204" pitchFamily="34" charset="-122"/>
                <a:sym typeface="经典繁仿黑" pitchFamily="1" charset="-122"/>
              </a:rPr>
              <a:t>年  </a:t>
            </a:r>
            <a:r>
              <a:rPr lang="en-US" altLang="zh-CN" sz="2000" b="1" dirty="0" smtClean="0">
                <a:latin typeface="微软雅黑" panose="020B0503020204020204" pitchFamily="34" charset="-122"/>
                <a:ea typeface="微软雅黑" panose="020B0503020204020204" pitchFamily="34" charset="-122"/>
                <a:sym typeface="经典繁仿黑" pitchFamily="1" charset="-122"/>
              </a:rPr>
              <a:t>11</a:t>
            </a:r>
            <a:r>
              <a:rPr lang="zh-CN" altLang="en-US" sz="2000" b="1" dirty="0" smtClean="0">
                <a:latin typeface="微软雅黑" panose="020B0503020204020204" pitchFamily="34" charset="-122"/>
                <a:ea typeface="微软雅黑" panose="020B0503020204020204" pitchFamily="34" charset="-122"/>
                <a:sym typeface="经典繁仿黑" pitchFamily="1" charset="-122"/>
              </a:rPr>
              <a:t>月  </a:t>
            </a:r>
            <a:r>
              <a:rPr lang="en-US" altLang="zh-CN" sz="2000" b="1" dirty="0" smtClean="0">
                <a:latin typeface="微软雅黑" panose="020B0503020204020204" pitchFamily="34" charset="-122"/>
                <a:ea typeface="微软雅黑" panose="020B0503020204020204" pitchFamily="34" charset="-122"/>
                <a:sym typeface="经典繁仿黑" pitchFamily="1" charset="-122"/>
              </a:rPr>
              <a:t>23</a:t>
            </a:r>
            <a:r>
              <a:rPr lang="zh-CN" altLang="en-US" sz="2000" b="1" dirty="0" smtClean="0">
                <a:latin typeface="微软雅黑" panose="020B0503020204020204" pitchFamily="34" charset="-122"/>
                <a:ea typeface="微软雅黑" panose="020B0503020204020204" pitchFamily="34" charset="-122"/>
                <a:sym typeface="经典繁仿黑" pitchFamily="1" charset="-122"/>
              </a:rPr>
              <a:t> 日</a:t>
            </a:r>
            <a:endParaRPr lang="en-US" altLang="zh-CN" sz="2000" b="1" dirty="0">
              <a:latin typeface="微软雅黑" panose="020B0503020204020204" pitchFamily="34" charset="-122"/>
              <a:ea typeface="微软雅黑" panose="020B0503020204020204" pitchFamily="34" charset="-122"/>
              <a:sym typeface="经典繁仿黑" pitchFamily="1"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2" name="Shape 103"/>
          <p:cNvSpPr/>
          <p:nvPr/>
        </p:nvSpPr>
        <p:spPr>
          <a:xfrm>
            <a:off x="1115696" y="1762956"/>
            <a:ext cx="8326438" cy="3333115"/>
          </a:xfrm>
          <a:prstGeom prst="rect">
            <a:avLst/>
          </a:prstGeom>
          <a:ln w="12700">
            <a:miter lim="400000"/>
          </a:ln>
        </p:spPr>
        <p:txBody>
          <a:bodyPr wrap="square" lIns="50800" tIns="50800" rIns="50800" bIns="50800">
            <a:spAutoFit/>
          </a:bodyPr>
          <a:lstStyle/>
          <a:p>
            <a:pPr fontAlgn="auto">
              <a:lnSpc>
                <a:spcPct val="150000"/>
              </a:lnSpc>
              <a:spcBef>
                <a:spcPts val="0"/>
              </a:spcBef>
              <a:spcAft>
                <a:spcPts val="0"/>
              </a:spcAft>
              <a:buClr>
                <a:srgbClr val="127FB8"/>
              </a:buClr>
              <a:defRPr/>
            </a:pPr>
            <a:r>
              <a:rPr lang="zh-CN" altLang="en-US" sz="2000" b="1" dirty="0">
                <a:solidFill>
                  <a:schemeClr val="bg2">
                    <a:lumMod val="25000"/>
                  </a:schemeClr>
                </a:solidFill>
                <a:latin typeface="Times New Roman" panose="02020603050405020304"/>
                <a:ea typeface="微软雅黑" panose="020B0503020204020204" pitchFamily="34" charset="-122"/>
                <a:cs typeface="+mn-cs"/>
              </a:rPr>
              <a:t>手术</a:t>
            </a:r>
            <a:r>
              <a:rPr lang="zh-CN" altLang="en-US" sz="2000" b="1" dirty="0" smtClean="0">
                <a:solidFill>
                  <a:schemeClr val="bg2">
                    <a:lumMod val="25000"/>
                  </a:schemeClr>
                </a:solidFill>
                <a:latin typeface="Times New Roman" panose="02020603050405020304"/>
                <a:ea typeface="微软雅黑" panose="020B0503020204020204" pitchFamily="34" charset="-122"/>
                <a:cs typeface="+mn-cs"/>
              </a:rPr>
              <a:t>治疗</a:t>
            </a:r>
            <a:endParaRPr lang="zh-CN" altLang="en-US" sz="2000" b="1"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buClr>
                <a:srgbClr val="127FB8"/>
              </a:buClr>
              <a:defRPr/>
            </a:pPr>
            <a:r>
              <a:rPr lang="en-US" altLang="zh-CN" sz="2000" b="1" dirty="0">
                <a:solidFill>
                  <a:schemeClr val="bg2">
                    <a:lumMod val="25000"/>
                  </a:schemeClr>
                </a:solidFill>
                <a:latin typeface="Times New Roman" panose="02020603050405020304"/>
                <a:ea typeface="微软雅黑" panose="020B0503020204020204" pitchFamily="34" charset="-122"/>
                <a:cs typeface="+mn-cs"/>
              </a:rPr>
              <a:t>1.</a:t>
            </a:r>
            <a:r>
              <a:rPr lang="zh-CN" altLang="en-US" sz="2000" b="1" dirty="0">
                <a:solidFill>
                  <a:schemeClr val="bg2">
                    <a:lumMod val="25000"/>
                  </a:schemeClr>
                </a:solidFill>
                <a:latin typeface="Times New Roman" panose="02020603050405020304"/>
                <a:ea typeface="微软雅黑" panose="020B0503020204020204" pitchFamily="34" charset="-122"/>
                <a:cs typeface="+mn-cs"/>
              </a:rPr>
              <a:t>病变性骨腔清除</a:t>
            </a:r>
            <a:r>
              <a:rPr lang="zh-CN" altLang="en-US" sz="2000" b="1" dirty="0" smtClean="0">
                <a:solidFill>
                  <a:schemeClr val="bg2">
                    <a:lumMod val="25000"/>
                  </a:schemeClr>
                </a:solidFill>
                <a:latin typeface="Times New Roman" panose="02020603050405020304"/>
                <a:ea typeface="微软雅黑" panose="020B0503020204020204" pitchFamily="34" charset="-122"/>
                <a:cs typeface="+mn-cs"/>
              </a:rPr>
              <a:t>术</a:t>
            </a:r>
            <a:endParaRPr lang="zh-CN" altLang="en-US" sz="2000" b="1"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buClr>
                <a:srgbClr val="127FB8"/>
              </a:buClr>
              <a:defRPr/>
            </a:pPr>
            <a:r>
              <a:rPr lang="en-US" altLang="zh-CN" sz="2000" b="1" dirty="0">
                <a:solidFill>
                  <a:schemeClr val="bg2">
                    <a:lumMod val="25000"/>
                  </a:schemeClr>
                </a:solidFill>
                <a:latin typeface="Times New Roman" panose="02020603050405020304"/>
                <a:ea typeface="微软雅黑" panose="020B0503020204020204" pitchFamily="34" charset="-122"/>
                <a:cs typeface="+mn-cs"/>
              </a:rPr>
              <a:t>2.</a:t>
            </a:r>
            <a:r>
              <a:rPr lang="zh-CN" altLang="en-US" sz="2000" b="1" dirty="0">
                <a:solidFill>
                  <a:schemeClr val="bg2">
                    <a:lumMod val="25000"/>
                  </a:schemeClr>
                </a:solidFill>
                <a:latin typeface="Times New Roman" panose="02020603050405020304"/>
                <a:ea typeface="微软雅黑" panose="020B0503020204020204" pitchFamily="34" charset="-122"/>
                <a:cs typeface="+mn-cs"/>
              </a:rPr>
              <a:t>三叉神经周围支切断撕脱</a:t>
            </a:r>
            <a:r>
              <a:rPr lang="zh-CN" altLang="en-US" sz="2000" b="1" dirty="0" smtClean="0">
                <a:solidFill>
                  <a:schemeClr val="bg2">
                    <a:lumMod val="25000"/>
                  </a:schemeClr>
                </a:solidFill>
                <a:latin typeface="Times New Roman" panose="02020603050405020304"/>
                <a:ea typeface="微软雅黑" panose="020B0503020204020204" pitchFamily="34" charset="-122"/>
                <a:cs typeface="+mn-cs"/>
              </a:rPr>
              <a:t>术</a:t>
            </a:r>
            <a:endParaRPr lang="zh-CN" altLang="en-US" sz="2000" b="1" dirty="0" smtClean="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buClr>
                <a:srgbClr val="127FB8"/>
              </a:buClr>
              <a:defRPr/>
            </a:pPr>
            <a:r>
              <a:rPr lang="en-US" altLang="zh-CN" sz="2000" b="1" dirty="0">
                <a:solidFill>
                  <a:schemeClr val="bg2">
                    <a:lumMod val="25000"/>
                  </a:schemeClr>
                </a:solidFill>
                <a:latin typeface="Times New Roman" panose="02020603050405020304"/>
                <a:ea typeface="微软雅黑" panose="020B0503020204020204" pitchFamily="34" charset="-122"/>
                <a:cs typeface="+mn-cs"/>
                <a:sym typeface="+mn-ea"/>
              </a:rPr>
              <a:t>3.</a:t>
            </a:r>
            <a:r>
              <a:rPr lang="zh-CN" altLang="en-US" sz="2000" b="1" dirty="0">
                <a:solidFill>
                  <a:schemeClr val="bg2">
                    <a:lumMod val="25000"/>
                  </a:schemeClr>
                </a:solidFill>
                <a:latin typeface="Times New Roman" panose="02020603050405020304"/>
                <a:ea typeface="微软雅黑" panose="020B0503020204020204" pitchFamily="34" charset="-122"/>
                <a:cs typeface="+mn-cs"/>
                <a:sym typeface="+mn-ea"/>
              </a:rPr>
              <a:t>三叉神经微血管减压</a:t>
            </a:r>
            <a:r>
              <a:rPr lang="zh-CN" altLang="en-US" sz="2000" b="1" dirty="0" smtClean="0">
                <a:solidFill>
                  <a:schemeClr val="bg2">
                    <a:lumMod val="25000"/>
                  </a:schemeClr>
                </a:solidFill>
                <a:latin typeface="Times New Roman" panose="02020603050405020304"/>
                <a:ea typeface="微软雅黑" panose="020B0503020204020204" pitchFamily="34" charset="-122"/>
                <a:cs typeface="+mn-cs"/>
                <a:sym typeface="+mn-ea"/>
              </a:rPr>
              <a:t>术</a:t>
            </a:r>
            <a:endParaRPr lang="zh-CN" altLang="en-US" sz="2000" dirty="0">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buClr>
                <a:srgbClr val="127FB8"/>
              </a:buClr>
              <a:defRPr/>
            </a:pPr>
            <a:endParaRPr lang="zh-CN" altLang="en-US" sz="2000" b="1"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buClr>
                <a:srgbClr val="127FB8"/>
              </a:buClr>
              <a:defRPr/>
            </a:pPr>
            <a:endParaRPr lang="zh-CN" altLang="en-US" sz="2000" b="1"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buClr>
                <a:srgbClr val="127FB8"/>
              </a:buClr>
              <a:defRPr/>
            </a:pP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p:txBody>
      </p:sp>
      <p:sp>
        <p:nvSpPr>
          <p:cNvPr id="26626" name="矩形 8"/>
          <p:cNvSpPr>
            <a:spLocks noChangeArrowheads="1"/>
          </p:cNvSpPr>
          <p:nvPr/>
        </p:nvSpPr>
        <p:spPr bwMode="auto">
          <a:xfrm>
            <a:off x="5188984" y="984250"/>
            <a:ext cx="1826141" cy="584775"/>
          </a:xfrm>
          <a:prstGeom prst="rect">
            <a:avLst/>
          </a:prstGeom>
          <a:noFill/>
          <a:ln w="9525">
            <a:noFill/>
            <a:miter lim="800000"/>
          </a:ln>
        </p:spPr>
        <p:txBody>
          <a:bodyPr wrap="none">
            <a:spAutoFit/>
          </a:bodyPr>
          <a:lstStyle/>
          <a:p>
            <a:pPr algn="ctr">
              <a:spcBef>
                <a:spcPts val="0"/>
              </a:spcBef>
              <a:spcAft>
                <a:spcPts val="0"/>
              </a:spcAft>
              <a:buClr>
                <a:srgbClr val="127FB8"/>
              </a:buClr>
            </a:pPr>
            <a:r>
              <a:rPr lang="zh-CN" altLang="en-US" sz="3200" b="1" dirty="0">
                <a:latin typeface="Times New Roman" panose="02020603050405020304"/>
                <a:ea typeface="微软雅黑" panose="020B0503020204020204" pitchFamily="34" charset="-122"/>
              </a:rPr>
              <a:t>五、治疗</a:t>
            </a:r>
            <a:endParaRPr lang="zh-CN" altLang="en-US" sz="3200" b="1"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a:latin typeface="微软雅黑" panose="020B0503020204020204" pitchFamily="34" charset="-122"/>
                <a:ea typeface="微软雅黑" panose="020B0503020204020204" pitchFamily="34" charset="-122"/>
              </a:rPr>
              <a:t>第二节面神经麻痹</a:t>
            </a:r>
            <a:endParaRPr lang="zh-CN" altLang="en-US" sz="3200">
              <a:latin typeface="微软雅黑" panose="020B0503020204020204" pitchFamily="34" charset="-122"/>
              <a:ea typeface="微软雅黑" panose="020B0503020204020204" pitchFamily="34" charset="-122"/>
            </a:endParaRPr>
          </a:p>
        </p:txBody>
      </p:sp>
      <p:sp>
        <p:nvSpPr>
          <p:cNvPr id="31745" name="矩形 8"/>
          <p:cNvSpPr>
            <a:spLocks noChangeArrowheads="1"/>
          </p:cNvSpPr>
          <p:nvPr/>
        </p:nvSpPr>
        <p:spPr bwMode="auto">
          <a:xfrm>
            <a:off x="479425" y="1679521"/>
            <a:ext cx="3775393" cy="738664"/>
          </a:xfrm>
          <a:prstGeom prst="rect">
            <a:avLst/>
          </a:prstGeom>
          <a:noFill/>
          <a:ln w="9525">
            <a:noFill/>
            <a:miter lim="800000"/>
          </a:ln>
        </p:spPr>
        <p:txBody>
          <a:bodyPr wrap="none">
            <a:spAutoFit/>
          </a:bodyPr>
          <a:lstStyle/>
          <a:p>
            <a:pPr>
              <a:lnSpc>
                <a:spcPct val="150000"/>
              </a:lnSpc>
              <a:spcBef>
                <a:spcPts val="0"/>
              </a:spcBef>
              <a:spcAft>
                <a:spcPts val="0"/>
              </a:spcAft>
              <a:buClr>
                <a:srgbClr val="127FB8"/>
              </a:buClr>
            </a:pPr>
            <a:r>
              <a:rPr lang="zh-CN" altLang="en-US" sz="2800" b="1" dirty="0">
                <a:latin typeface="Times New Roman" panose="02020603050405020304"/>
                <a:ea typeface="微软雅黑" panose="020B0503020204020204" pitchFamily="34" charset="-122"/>
              </a:rPr>
              <a:t>（一）诊断与鉴别诊断</a:t>
            </a:r>
            <a:endParaRPr lang="zh-CN" altLang="en-US" sz="2800" b="1" dirty="0">
              <a:latin typeface="Times New Roman" panose="02020603050405020304"/>
              <a:ea typeface="微软雅黑" panose="020B0503020204020204" pitchFamily="34" charset="-122"/>
            </a:endParaRPr>
          </a:p>
        </p:txBody>
      </p:sp>
      <p:sp>
        <p:nvSpPr>
          <p:cNvPr id="3" name="文本框 2"/>
          <p:cNvSpPr txBox="1"/>
          <p:nvPr/>
        </p:nvSpPr>
        <p:spPr>
          <a:xfrm>
            <a:off x="479425" y="2341819"/>
            <a:ext cx="11228387" cy="3323987"/>
          </a:xfrm>
          <a:prstGeom prst="rect">
            <a:avLst/>
          </a:prstGeom>
          <a:noFill/>
        </p:spPr>
        <p:txBody>
          <a:bodyPr wrap="square">
            <a:spAutoFit/>
          </a:bodyPr>
          <a:lstStyle/>
          <a:p>
            <a:pPr fontAlgn="auto">
              <a:lnSpc>
                <a:spcPct val="150000"/>
              </a:lnSpc>
              <a:spcBef>
                <a:spcPts val="0"/>
              </a:spcBef>
              <a:spcAft>
                <a:spcPts val="0"/>
              </a:spcAft>
              <a:defRPr/>
            </a:pPr>
            <a:r>
              <a:rPr lang="en-US" sz="2000" dirty="0">
                <a:solidFill>
                  <a:schemeClr val="bg2">
                    <a:lumMod val="25000"/>
                  </a:schemeClr>
                </a:solidFill>
                <a:latin typeface="Times New Roman" panose="02020603050405020304"/>
                <a:ea typeface="微软雅黑" panose="020B0503020204020204" pitchFamily="34" charset="-122"/>
                <a:cs typeface="+mn-cs"/>
              </a:rPr>
              <a:t>1.</a:t>
            </a:r>
            <a:r>
              <a:rPr lang="zh-CN" altLang="en-US" sz="2000" dirty="0">
                <a:solidFill>
                  <a:schemeClr val="bg2">
                    <a:lumMod val="25000"/>
                  </a:schemeClr>
                </a:solidFill>
                <a:latin typeface="Times New Roman" panose="02020603050405020304"/>
                <a:ea typeface="微软雅黑" panose="020B0503020204020204" pitchFamily="34" charset="-122"/>
                <a:cs typeface="+mn-cs"/>
              </a:rPr>
              <a:t>茎乳孔以外：</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面瘫。</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defRPr/>
            </a:pPr>
            <a:r>
              <a:rPr lang="en-US" altLang="zh-CN" sz="2000" dirty="0">
                <a:solidFill>
                  <a:schemeClr val="bg2">
                    <a:lumMod val="25000"/>
                  </a:schemeClr>
                </a:solidFill>
                <a:latin typeface="Times New Roman" panose="02020603050405020304"/>
                <a:ea typeface="微软雅黑" panose="020B0503020204020204" pitchFamily="34" charset="-122"/>
                <a:cs typeface="+mn-cs"/>
              </a:rPr>
              <a:t>2.</a:t>
            </a:r>
            <a:r>
              <a:rPr lang="zh-CN" altLang="en-US" sz="2000" dirty="0">
                <a:solidFill>
                  <a:schemeClr val="bg2">
                    <a:lumMod val="25000"/>
                  </a:schemeClr>
                </a:solidFill>
                <a:latin typeface="Times New Roman" panose="02020603050405020304"/>
                <a:ea typeface="微软雅黑" panose="020B0503020204020204" pitchFamily="34" charset="-122"/>
                <a:cs typeface="+mn-cs"/>
              </a:rPr>
              <a:t>鼓锁与镫骨肌神经节之间：面瘫</a:t>
            </a:r>
            <a:r>
              <a:rPr lang="en-US" altLang="zh-CN" sz="2000" dirty="0">
                <a:solidFill>
                  <a:schemeClr val="bg2">
                    <a:lumMod val="25000"/>
                  </a:schemeClr>
                </a:solidFill>
                <a:latin typeface="Times New Roman" panose="02020603050405020304"/>
                <a:ea typeface="微软雅黑" panose="020B0503020204020204" pitchFamily="34" charset="-122"/>
                <a:cs typeface="+mn-cs"/>
              </a:rPr>
              <a:t>+</a:t>
            </a:r>
            <a:r>
              <a:rPr lang="zh-CN" altLang="en-US" sz="2000" dirty="0">
                <a:solidFill>
                  <a:schemeClr val="bg2">
                    <a:lumMod val="25000"/>
                  </a:schemeClr>
                </a:solidFill>
                <a:latin typeface="Times New Roman" panose="02020603050405020304"/>
                <a:ea typeface="微软雅黑" panose="020B0503020204020204" pitchFamily="34" charset="-122"/>
                <a:cs typeface="+mn-cs"/>
              </a:rPr>
              <a:t>味觉丧失</a:t>
            </a:r>
            <a:r>
              <a:rPr lang="en-US" altLang="zh-CN" sz="2000" dirty="0">
                <a:solidFill>
                  <a:schemeClr val="bg2">
                    <a:lumMod val="25000"/>
                  </a:schemeClr>
                </a:solidFill>
                <a:latin typeface="Times New Roman" panose="02020603050405020304"/>
                <a:ea typeface="微软雅黑" panose="020B0503020204020204" pitchFamily="34" charset="-122"/>
                <a:cs typeface="+mn-cs"/>
              </a:rPr>
              <a:t>+</a:t>
            </a:r>
            <a:r>
              <a:rPr lang="zh-CN" altLang="en-US" sz="2000" dirty="0">
                <a:solidFill>
                  <a:schemeClr val="bg2">
                    <a:lumMod val="25000"/>
                  </a:schemeClr>
                </a:solidFill>
                <a:latin typeface="Times New Roman" panose="02020603050405020304"/>
                <a:ea typeface="微软雅黑" panose="020B0503020204020204" pitchFamily="34" charset="-122"/>
                <a:cs typeface="+mn-cs"/>
              </a:rPr>
              <a:t>唾液腺分泌</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障碍。</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defRPr/>
            </a:pPr>
            <a:r>
              <a:rPr lang="en-US" altLang="zh-CN" sz="2000" dirty="0">
                <a:solidFill>
                  <a:schemeClr val="bg2">
                    <a:lumMod val="25000"/>
                  </a:schemeClr>
                </a:solidFill>
                <a:latin typeface="Times New Roman" panose="02020603050405020304"/>
                <a:ea typeface="微软雅黑" panose="020B0503020204020204" pitchFamily="34" charset="-122"/>
                <a:cs typeface="+mn-cs"/>
              </a:rPr>
              <a:t>3.</a:t>
            </a:r>
            <a:r>
              <a:rPr lang="zh-CN" altLang="en-US" sz="2000" dirty="0">
                <a:solidFill>
                  <a:schemeClr val="bg2">
                    <a:lumMod val="25000"/>
                  </a:schemeClr>
                </a:solidFill>
                <a:latin typeface="Times New Roman" panose="02020603050405020304"/>
                <a:ea typeface="微软雅黑" panose="020B0503020204020204" pitchFamily="34" charset="-122"/>
                <a:cs typeface="+mn-cs"/>
              </a:rPr>
              <a:t>镫骨肌与膝状神经节之间：</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面瘫</a:t>
            </a:r>
            <a:r>
              <a:rPr lang="en-US" altLang="zh-CN" sz="2000" dirty="0">
                <a:solidFill>
                  <a:schemeClr val="bg2">
                    <a:lumMod val="25000"/>
                  </a:schemeClr>
                </a:solidFill>
                <a:latin typeface="Times New Roman" panose="02020603050405020304"/>
                <a:ea typeface="微软雅黑" panose="020B0503020204020204" pitchFamily="34" charset="-122"/>
                <a:cs typeface="+mn-cs"/>
                <a:sym typeface="+mn-ea"/>
              </a:rPr>
              <a:t>+</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味觉丧失</a:t>
            </a:r>
            <a:r>
              <a:rPr lang="en-US" altLang="zh-CN" sz="2000" dirty="0">
                <a:solidFill>
                  <a:schemeClr val="bg2">
                    <a:lumMod val="25000"/>
                  </a:schemeClr>
                </a:solidFill>
                <a:latin typeface="Times New Roman" panose="02020603050405020304"/>
                <a:ea typeface="微软雅黑" panose="020B0503020204020204" pitchFamily="34" charset="-122"/>
                <a:cs typeface="+mn-cs"/>
                <a:sym typeface="+mn-ea"/>
              </a:rPr>
              <a:t>+</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唾液腺分泌障碍</a:t>
            </a:r>
            <a:r>
              <a:rPr lang="en-US" altLang="zh-CN" sz="2000" dirty="0">
                <a:solidFill>
                  <a:schemeClr val="bg2">
                    <a:lumMod val="25000"/>
                  </a:schemeClr>
                </a:solidFill>
                <a:latin typeface="Times New Roman" panose="02020603050405020304"/>
                <a:ea typeface="微软雅黑" panose="020B0503020204020204" pitchFamily="34" charset="-122"/>
                <a:cs typeface="+mn-cs"/>
                <a:sym typeface="+mn-ea"/>
              </a:rPr>
              <a:t>+</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听觉</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sym typeface="+mn-ea"/>
              </a:rPr>
              <a:t>改变。</a:t>
            </a:r>
            <a:endParaRPr lang="zh-CN" altLang="en-US" sz="2000" dirty="0">
              <a:solidFill>
                <a:schemeClr val="bg2">
                  <a:lumMod val="25000"/>
                </a:schemeClr>
              </a:solidFill>
              <a:latin typeface="Times New Roman" panose="02020603050405020304"/>
              <a:ea typeface="微软雅黑" panose="020B0503020204020204" pitchFamily="34" charset="-122"/>
              <a:cs typeface="+mn-cs"/>
              <a:sym typeface="+mn-ea"/>
            </a:endParaRPr>
          </a:p>
          <a:p>
            <a:pPr fontAlgn="auto">
              <a:lnSpc>
                <a:spcPct val="150000"/>
              </a:lnSpc>
              <a:spcBef>
                <a:spcPts val="0"/>
              </a:spcBef>
              <a:spcAft>
                <a:spcPts val="0"/>
              </a:spcAft>
              <a:defRPr/>
            </a:pPr>
            <a:r>
              <a:rPr lang="en-US" altLang="zh-CN" sz="2000" dirty="0">
                <a:solidFill>
                  <a:schemeClr val="bg2">
                    <a:lumMod val="25000"/>
                  </a:schemeClr>
                </a:solidFill>
                <a:latin typeface="Times New Roman" panose="02020603050405020304"/>
                <a:ea typeface="微软雅黑" panose="020B0503020204020204" pitchFamily="34" charset="-122"/>
                <a:cs typeface="+mn-cs"/>
                <a:sym typeface="+mn-ea"/>
              </a:rPr>
              <a:t>4.</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膝状神经节：面瘫</a:t>
            </a:r>
            <a:r>
              <a:rPr lang="en-US" altLang="zh-CN" sz="2000" dirty="0">
                <a:solidFill>
                  <a:schemeClr val="bg2">
                    <a:lumMod val="25000"/>
                  </a:schemeClr>
                </a:solidFill>
                <a:latin typeface="Times New Roman" panose="02020603050405020304"/>
                <a:ea typeface="微软雅黑" panose="020B0503020204020204" pitchFamily="34" charset="-122"/>
                <a:cs typeface="+mn-cs"/>
                <a:sym typeface="+mn-ea"/>
              </a:rPr>
              <a:t>+</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味觉丧失</a:t>
            </a:r>
            <a:r>
              <a:rPr lang="en-US" altLang="zh-CN" sz="2000" dirty="0">
                <a:solidFill>
                  <a:schemeClr val="bg2">
                    <a:lumMod val="25000"/>
                  </a:schemeClr>
                </a:solidFill>
                <a:latin typeface="Times New Roman" panose="02020603050405020304"/>
                <a:ea typeface="微软雅黑" panose="020B0503020204020204" pitchFamily="34" charset="-122"/>
                <a:cs typeface="+mn-cs"/>
                <a:sym typeface="+mn-ea"/>
              </a:rPr>
              <a:t>+</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唾液腺、泪腺分泌障碍</a:t>
            </a:r>
            <a:r>
              <a:rPr lang="en-US" altLang="zh-CN" sz="2000" dirty="0">
                <a:solidFill>
                  <a:schemeClr val="bg2">
                    <a:lumMod val="25000"/>
                  </a:schemeClr>
                </a:solidFill>
                <a:latin typeface="Times New Roman" panose="02020603050405020304"/>
                <a:ea typeface="微软雅黑" panose="020B0503020204020204" pitchFamily="34" charset="-122"/>
                <a:cs typeface="+mn-cs"/>
                <a:sym typeface="+mn-ea"/>
              </a:rPr>
              <a:t>+</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听觉</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sym typeface="+mn-ea"/>
              </a:rPr>
              <a:t>改变。</a:t>
            </a:r>
            <a:endParaRPr lang="zh-CN" altLang="en-US" sz="2000" dirty="0">
              <a:solidFill>
                <a:schemeClr val="bg2">
                  <a:lumMod val="25000"/>
                </a:schemeClr>
              </a:solidFill>
              <a:latin typeface="Times New Roman" panose="02020603050405020304"/>
              <a:ea typeface="微软雅黑" panose="020B0503020204020204" pitchFamily="34" charset="-122"/>
              <a:cs typeface="+mn-cs"/>
              <a:sym typeface="+mn-ea"/>
            </a:endParaRPr>
          </a:p>
          <a:p>
            <a:pPr fontAlgn="auto">
              <a:lnSpc>
                <a:spcPct val="150000"/>
              </a:lnSpc>
              <a:spcBef>
                <a:spcPts val="0"/>
              </a:spcBef>
              <a:spcAft>
                <a:spcPts val="0"/>
              </a:spcAft>
              <a:defRPr/>
            </a:pPr>
            <a:r>
              <a:rPr lang="en-US" altLang="zh-CN" sz="2000" dirty="0">
                <a:solidFill>
                  <a:schemeClr val="bg2">
                    <a:lumMod val="25000"/>
                  </a:schemeClr>
                </a:solidFill>
                <a:latin typeface="Times New Roman" panose="02020603050405020304"/>
                <a:ea typeface="微软雅黑" panose="020B0503020204020204" pitchFamily="34" charset="-122"/>
                <a:cs typeface="+mn-cs"/>
                <a:sym typeface="+mn-ea"/>
              </a:rPr>
              <a:t>5.</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脑桥与膝状神经节之间：面瘫外，感觉及分泌功能受累较</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sym typeface="+mn-ea"/>
              </a:rPr>
              <a:t>轻。</a:t>
            </a:r>
            <a:endParaRPr lang="zh-CN" altLang="en-US" sz="2000" dirty="0">
              <a:solidFill>
                <a:schemeClr val="bg2">
                  <a:lumMod val="25000"/>
                </a:schemeClr>
              </a:solidFill>
              <a:latin typeface="Times New Roman" panose="02020603050405020304"/>
              <a:ea typeface="微软雅黑" panose="020B0503020204020204" pitchFamily="34" charset="-122"/>
              <a:cs typeface="+mn-cs"/>
              <a:sym typeface="+mn-ea"/>
            </a:endParaRPr>
          </a:p>
          <a:p>
            <a:pPr fontAlgn="auto">
              <a:lnSpc>
                <a:spcPct val="150000"/>
              </a:lnSpc>
              <a:spcBef>
                <a:spcPts val="0"/>
              </a:spcBef>
              <a:spcAft>
                <a:spcPts val="0"/>
              </a:spcAft>
              <a:defRPr/>
            </a:pPr>
            <a:r>
              <a:rPr lang="en-US" altLang="zh-CN" sz="2000" dirty="0">
                <a:solidFill>
                  <a:schemeClr val="bg2">
                    <a:lumMod val="25000"/>
                  </a:schemeClr>
                </a:solidFill>
                <a:latin typeface="Times New Roman" panose="02020603050405020304"/>
                <a:ea typeface="微软雅黑" panose="020B0503020204020204" pitchFamily="34" charset="-122"/>
                <a:cs typeface="+mn-cs"/>
                <a:sym typeface="+mn-ea"/>
              </a:rPr>
              <a:t>6.</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核性</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sym typeface="+mn-ea"/>
              </a:rPr>
              <a:t>损害：</a:t>
            </a: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面瘫＋轻度感觉与分泌障碍，但往往影响展神经核而发生该神经的麻痹，若损害累及皮质延髓束时可发生对侧偏瘫。</a:t>
            </a:r>
            <a:endParaRPr lang="zh-CN" altLang="en-US" sz="2000" dirty="0">
              <a:solidFill>
                <a:schemeClr val="bg2">
                  <a:lumMod val="25000"/>
                </a:schemeClr>
              </a:solidFill>
              <a:latin typeface="Times New Roman" panose="02020603050405020304"/>
              <a:ea typeface="微软雅黑" panose="020B0503020204020204" pitchFamily="34" charset="-122"/>
              <a:cs typeface="+mn-cs"/>
              <a:sym typeface="+mn-ea"/>
            </a:endParaRPr>
          </a:p>
        </p:txBody>
      </p:sp>
      <p:sp>
        <p:nvSpPr>
          <p:cNvPr id="31747" name="矩形 9"/>
          <p:cNvSpPr>
            <a:spLocks noChangeArrowheads="1"/>
          </p:cNvSpPr>
          <p:nvPr/>
        </p:nvSpPr>
        <p:spPr bwMode="auto">
          <a:xfrm>
            <a:off x="4761636" y="978451"/>
            <a:ext cx="2646878" cy="743665"/>
          </a:xfrm>
          <a:prstGeom prst="rect">
            <a:avLst/>
          </a:prstGeom>
          <a:noFill/>
          <a:ln w="9525">
            <a:noFill/>
            <a:miter lim="800000"/>
          </a:ln>
        </p:spPr>
        <p:txBody>
          <a:bodyPr wrap="none">
            <a:spAutoFit/>
          </a:bodyPr>
          <a:lstStyle/>
          <a:p>
            <a:pPr>
              <a:lnSpc>
                <a:spcPct val="150000"/>
              </a:lnSpc>
              <a:spcBef>
                <a:spcPts val="0"/>
              </a:spcBef>
              <a:spcAft>
                <a:spcPts val="0"/>
              </a:spcAft>
              <a:buClr>
                <a:srgbClr val="127FB8"/>
              </a:buClr>
            </a:pPr>
            <a:r>
              <a:rPr lang="zh-CN" altLang="en-US" sz="3200" b="1" dirty="0">
                <a:latin typeface="Times New Roman" panose="02020603050405020304"/>
                <a:ea typeface="微软雅黑" panose="020B0503020204020204" pitchFamily="34" charset="-122"/>
              </a:rPr>
              <a:t>一、贝尔面瘫</a:t>
            </a:r>
            <a:endParaRPr lang="en-US" altLang="zh-CN" sz="3200" b="1"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2769" name="矩形 8"/>
          <p:cNvSpPr>
            <a:spLocks noChangeArrowheads="1"/>
          </p:cNvSpPr>
          <p:nvPr/>
        </p:nvSpPr>
        <p:spPr bwMode="auto">
          <a:xfrm>
            <a:off x="479425" y="2058987"/>
            <a:ext cx="1980029" cy="738664"/>
          </a:xfrm>
          <a:prstGeom prst="rect">
            <a:avLst/>
          </a:prstGeom>
          <a:noFill/>
          <a:ln w="9525">
            <a:noFill/>
            <a:miter lim="800000"/>
          </a:ln>
        </p:spPr>
        <p:txBody>
          <a:bodyPr wrap="none">
            <a:spAutoFit/>
          </a:bodyPr>
          <a:lstStyle/>
          <a:p>
            <a:pPr>
              <a:lnSpc>
                <a:spcPct val="150000"/>
              </a:lnSpc>
              <a:spcBef>
                <a:spcPts val="0"/>
              </a:spcBef>
              <a:spcAft>
                <a:spcPts val="0"/>
              </a:spcAft>
              <a:buClr>
                <a:srgbClr val="127FB8"/>
              </a:buClr>
            </a:pPr>
            <a:r>
              <a:rPr lang="zh-CN" altLang="en-US" sz="2800" b="1" dirty="0">
                <a:latin typeface="Times New Roman" panose="02020603050405020304"/>
                <a:ea typeface="微软雅黑" panose="020B0503020204020204" pitchFamily="34" charset="-122"/>
              </a:rPr>
              <a:t>（二）治疗</a:t>
            </a:r>
            <a:endParaRPr lang="zh-CN" altLang="en-US" sz="2800" b="1" dirty="0">
              <a:latin typeface="Times New Roman" panose="02020603050405020304"/>
              <a:ea typeface="微软雅黑" panose="020B0503020204020204" pitchFamily="34" charset="-122"/>
            </a:endParaRPr>
          </a:p>
        </p:txBody>
      </p:sp>
      <p:sp>
        <p:nvSpPr>
          <p:cNvPr id="3" name="文本框 2"/>
          <p:cNvSpPr txBox="1"/>
          <p:nvPr/>
        </p:nvSpPr>
        <p:spPr>
          <a:xfrm>
            <a:off x="532590" y="2813918"/>
            <a:ext cx="6054725" cy="1477328"/>
          </a:xfrm>
          <a:prstGeom prst="rect">
            <a:avLst/>
          </a:prstGeom>
          <a:noFill/>
        </p:spPr>
        <p:txBody>
          <a:bodyPr>
            <a:spAutoFit/>
          </a:bodyPr>
          <a:lstStyle/>
          <a:p>
            <a:pPr fontAlgn="auto">
              <a:lnSpc>
                <a:spcPct val="150000"/>
              </a:lnSpc>
              <a:spcBef>
                <a:spcPts val="0"/>
              </a:spcBef>
              <a:spcAft>
                <a:spcPts val="0"/>
              </a:spcAft>
              <a:defRPr/>
            </a:pPr>
            <a:r>
              <a:rPr lang="zh-CN" altLang="en-US" sz="2000" dirty="0">
                <a:solidFill>
                  <a:schemeClr val="bg2">
                    <a:lumMod val="25000"/>
                  </a:schemeClr>
                </a:solidFill>
                <a:latin typeface="Times New Roman" panose="02020603050405020304"/>
                <a:ea typeface="微软雅黑" panose="020B0503020204020204" pitchFamily="34" charset="-122"/>
                <a:cs typeface="+mn-cs"/>
              </a:rPr>
              <a:t>急性期</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defRPr/>
            </a:pPr>
            <a:r>
              <a:rPr lang="zh-CN" altLang="en-US" sz="2000" dirty="0">
                <a:solidFill>
                  <a:schemeClr val="bg2">
                    <a:lumMod val="25000"/>
                  </a:schemeClr>
                </a:solidFill>
                <a:latin typeface="Times New Roman" panose="02020603050405020304"/>
                <a:ea typeface="微软雅黑" panose="020B0503020204020204" pitchFamily="34" charset="-122"/>
                <a:cs typeface="+mn-cs"/>
              </a:rPr>
              <a:t>恢复期</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defRPr/>
            </a:pPr>
            <a:r>
              <a:rPr lang="zh-CN" altLang="en-US" sz="2000" dirty="0">
                <a:solidFill>
                  <a:schemeClr val="bg2">
                    <a:lumMod val="25000"/>
                  </a:schemeClr>
                </a:solidFill>
                <a:latin typeface="Times New Roman" panose="02020603050405020304"/>
                <a:ea typeface="微软雅黑" panose="020B0503020204020204" pitchFamily="34" charset="-122"/>
                <a:cs typeface="+mn-cs"/>
              </a:rPr>
              <a:t>后遗症期</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p:txBody>
      </p:sp>
      <p:sp>
        <p:nvSpPr>
          <p:cNvPr id="32771" name="矩形 9"/>
          <p:cNvSpPr>
            <a:spLocks noChangeArrowheads="1"/>
          </p:cNvSpPr>
          <p:nvPr/>
        </p:nvSpPr>
        <p:spPr bwMode="auto">
          <a:xfrm>
            <a:off x="4770974" y="984250"/>
            <a:ext cx="2646878" cy="743665"/>
          </a:xfrm>
          <a:prstGeom prst="rect">
            <a:avLst/>
          </a:prstGeom>
          <a:noFill/>
          <a:ln w="9525">
            <a:noFill/>
            <a:miter lim="800000"/>
          </a:ln>
        </p:spPr>
        <p:txBody>
          <a:bodyPr wrap="none">
            <a:spAutoFit/>
          </a:bodyPr>
          <a:lstStyle/>
          <a:p>
            <a:pPr algn="ctr">
              <a:lnSpc>
                <a:spcPct val="150000"/>
              </a:lnSpc>
              <a:spcBef>
                <a:spcPts val="0"/>
              </a:spcBef>
              <a:spcAft>
                <a:spcPts val="0"/>
              </a:spcAft>
              <a:buClr>
                <a:srgbClr val="127FB8"/>
              </a:buClr>
            </a:pPr>
            <a:r>
              <a:rPr lang="zh-CN" altLang="en-US" sz="3200" b="1" dirty="0">
                <a:latin typeface="Times New Roman" panose="02020603050405020304"/>
                <a:ea typeface="微软雅黑" panose="020B0503020204020204" pitchFamily="34" charset="-122"/>
              </a:rPr>
              <a:t>一、贝尔面瘫</a:t>
            </a:r>
            <a:endParaRPr lang="en-US" altLang="zh-CN" sz="3200" b="1"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3793" name="矩形 8"/>
          <p:cNvSpPr>
            <a:spLocks noChangeArrowheads="1"/>
          </p:cNvSpPr>
          <p:nvPr/>
        </p:nvSpPr>
        <p:spPr bwMode="auto">
          <a:xfrm>
            <a:off x="607021" y="1968698"/>
            <a:ext cx="902811" cy="662297"/>
          </a:xfrm>
          <a:prstGeom prst="rect">
            <a:avLst/>
          </a:prstGeom>
          <a:noFill/>
          <a:ln w="9525">
            <a:noFill/>
            <a:miter lim="800000"/>
          </a:ln>
        </p:spPr>
        <p:txBody>
          <a:bodyPr wrap="none">
            <a:spAutoFit/>
          </a:bodyPr>
          <a:lstStyle/>
          <a:p>
            <a:pPr>
              <a:lnSpc>
                <a:spcPct val="150000"/>
              </a:lnSpc>
              <a:spcBef>
                <a:spcPts val="0"/>
              </a:spcBef>
              <a:spcAft>
                <a:spcPts val="0"/>
              </a:spcAft>
              <a:buClr>
                <a:srgbClr val="127FB8"/>
              </a:buClr>
            </a:pPr>
            <a:r>
              <a:rPr lang="zh-CN" altLang="en-US" sz="2800" b="1" dirty="0" smtClean="0">
                <a:latin typeface="Times New Roman" panose="02020603050405020304"/>
                <a:ea typeface="微软雅黑" panose="020B0503020204020204" pitchFamily="34" charset="-122"/>
              </a:rPr>
              <a:t>治疗</a:t>
            </a:r>
            <a:endParaRPr lang="zh-CN" altLang="en-US" sz="2800" b="1" dirty="0">
              <a:latin typeface="Times New Roman" panose="02020603050405020304"/>
              <a:ea typeface="微软雅黑" panose="020B0503020204020204" pitchFamily="34" charset="-122"/>
            </a:endParaRPr>
          </a:p>
        </p:txBody>
      </p:sp>
      <p:sp>
        <p:nvSpPr>
          <p:cNvPr id="3" name="文本框 2"/>
          <p:cNvSpPr txBox="1"/>
          <p:nvPr/>
        </p:nvSpPr>
        <p:spPr>
          <a:xfrm>
            <a:off x="617654" y="2864816"/>
            <a:ext cx="7416014" cy="1015663"/>
          </a:xfrm>
          <a:prstGeom prst="rect">
            <a:avLst/>
          </a:prstGeom>
          <a:noFill/>
        </p:spPr>
        <p:txBody>
          <a:bodyPr wrap="square">
            <a:spAutoFit/>
          </a:bodyPr>
          <a:lstStyle/>
          <a:p>
            <a:pPr fontAlgn="auto">
              <a:lnSpc>
                <a:spcPct val="150000"/>
              </a:lnSpc>
              <a:spcBef>
                <a:spcPts val="0"/>
              </a:spcBef>
              <a:spcAft>
                <a:spcPts val="0"/>
              </a:spcAft>
              <a:defRPr/>
            </a:pPr>
            <a:r>
              <a:rPr lang="zh-CN" altLang="en-US" sz="2000" dirty="0">
                <a:solidFill>
                  <a:schemeClr val="bg2">
                    <a:lumMod val="25000"/>
                  </a:schemeClr>
                </a:solidFill>
                <a:latin typeface="Times New Roman" panose="02020603050405020304"/>
                <a:ea typeface="微软雅黑" panose="020B0503020204020204" pitchFamily="34" charset="-122"/>
                <a:cs typeface="+mn-cs"/>
              </a:rPr>
              <a:t>神经吻合术</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defRPr/>
            </a:pPr>
            <a:r>
              <a:rPr lang="zh-CN" altLang="en-US" sz="2000" dirty="0">
                <a:solidFill>
                  <a:schemeClr val="bg2">
                    <a:lumMod val="25000"/>
                  </a:schemeClr>
                </a:solidFill>
                <a:latin typeface="Times New Roman" panose="02020603050405020304"/>
                <a:ea typeface="微软雅黑" panose="020B0503020204020204" pitchFamily="34" charset="-122"/>
                <a:cs typeface="+mn-cs"/>
              </a:rPr>
              <a:t>神经游离移植术：面神经横跨移植</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a:t>
            </a:r>
            <a:r>
              <a:rPr lang="en-US" altLang="zh-CN" sz="2000" dirty="0" smtClean="0">
                <a:solidFill>
                  <a:schemeClr val="bg2">
                    <a:lumMod val="25000"/>
                  </a:schemeClr>
                </a:solidFill>
                <a:latin typeface="Times New Roman" panose="02020603050405020304"/>
                <a:ea typeface="微软雅黑" panose="020B0503020204020204" pitchFamily="34" charset="-122"/>
                <a:cs typeface="+mn-cs"/>
              </a:rPr>
              <a:t>cross transplantation</a:t>
            </a:r>
            <a:r>
              <a:rPr lang="zh-CN" altLang="en-US" sz="2000" dirty="0">
                <a:solidFill>
                  <a:schemeClr val="bg2">
                    <a:lumMod val="25000"/>
                  </a:schemeClr>
                </a:solidFill>
                <a:latin typeface="Times New Roman" panose="02020603050405020304"/>
                <a:ea typeface="微软雅黑" panose="020B0503020204020204" pitchFamily="34" charset="-122"/>
                <a:cs typeface="+mn-cs"/>
              </a:rPr>
              <a:t>）</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p:txBody>
      </p:sp>
      <p:sp>
        <p:nvSpPr>
          <p:cNvPr id="33795" name="矩形 9"/>
          <p:cNvSpPr>
            <a:spLocks noChangeArrowheads="1"/>
          </p:cNvSpPr>
          <p:nvPr/>
        </p:nvSpPr>
        <p:spPr bwMode="auto">
          <a:xfrm>
            <a:off x="3950236" y="978451"/>
            <a:ext cx="4288353" cy="743665"/>
          </a:xfrm>
          <a:prstGeom prst="rect">
            <a:avLst/>
          </a:prstGeom>
          <a:noFill/>
          <a:ln w="9525">
            <a:noFill/>
            <a:miter lim="800000"/>
          </a:ln>
        </p:spPr>
        <p:txBody>
          <a:bodyPr wrap="none">
            <a:spAutoFit/>
          </a:bodyPr>
          <a:lstStyle/>
          <a:p>
            <a:pPr algn="ctr">
              <a:lnSpc>
                <a:spcPct val="150000"/>
              </a:lnSpc>
              <a:spcBef>
                <a:spcPts val="0"/>
              </a:spcBef>
              <a:spcAft>
                <a:spcPts val="0"/>
              </a:spcAft>
              <a:buClr>
                <a:srgbClr val="127FB8"/>
              </a:buClr>
            </a:pPr>
            <a:r>
              <a:rPr lang="zh-CN" altLang="en-US" sz="3200" b="1" dirty="0">
                <a:latin typeface="Times New Roman" panose="02020603050405020304"/>
                <a:ea typeface="微软雅黑" panose="020B0503020204020204" pitchFamily="34" charset="-122"/>
              </a:rPr>
              <a:t>二、永久性面神经麻痹</a:t>
            </a:r>
            <a:endParaRPr lang="en-US" altLang="zh-CN" sz="3200" b="1"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a:latin typeface="微软雅黑" panose="020B0503020204020204" pitchFamily="34" charset="-122"/>
                <a:ea typeface="微软雅黑" panose="020B0503020204020204" pitchFamily="34" charset="-122"/>
              </a:rPr>
              <a:t>思考题</a:t>
            </a:r>
            <a:endParaRPr lang="zh-CN" altLang="en-US" sz="3200">
              <a:latin typeface="微软雅黑" panose="020B0503020204020204" pitchFamily="34" charset="-122"/>
              <a:ea typeface="微软雅黑" panose="020B0503020204020204" pitchFamily="34" charset="-122"/>
            </a:endParaRPr>
          </a:p>
        </p:txBody>
      </p:sp>
      <p:sp>
        <p:nvSpPr>
          <p:cNvPr id="34817" name="TextBox 9"/>
          <p:cNvSpPr txBox="1">
            <a:spLocks noChangeArrowheads="1"/>
          </p:cNvSpPr>
          <p:nvPr/>
        </p:nvSpPr>
        <p:spPr bwMode="auto">
          <a:xfrm>
            <a:off x="1752600" y="2155825"/>
            <a:ext cx="8965676" cy="622300"/>
          </a:xfrm>
          <a:prstGeom prst="rect">
            <a:avLst/>
          </a:prstGeom>
          <a:noFill/>
          <a:ln w="9525">
            <a:noFill/>
            <a:miter lim="800000"/>
          </a:ln>
        </p:spPr>
        <p:txBody>
          <a:bodyPr wrap="square" lIns="68580" tIns="34290" rIns="68580" bIns="34290">
            <a:spAutoFit/>
          </a:bodyPr>
          <a:lstStyle/>
          <a:p>
            <a:pPr algn="just" defTabSz="685800">
              <a:lnSpc>
                <a:spcPct val="150000"/>
              </a:lnSpc>
              <a:spcBef>
                <a:spcPts val="0"/>
              </a:spcBef>
              <a:spcAft>
                <a:spcPts val="0"/>
              </a:spcAft>
            </a:pPr>
            <a:r>
              <a:rPr lang="zh-CN" altLang="en-US" sz="2400" b="1" dirty="0">
                <a:latin typeface="Times New Roman" panose="02020603050405020304"/>
                <a:ea typeface="微软雅黑" panose="020B0503020204020204" pitchFamily="34" charset="-122"/>
              </a:rPr>
              <a:t>何谓贝尔麻痹，如何确定病变累及的面神经损伤部位？</a:t>
            </a:r>
            <a:endParaRPr lang="zh-CN" altLang="en-US" sz="2400" b="1"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a:latin typeface="微软雅黑" panose="020B0503020204020204" pitchFamily="34" charset="-122"/>
                <a:ea typeface="微软雅黑" panose="020B0503020204020204" pitchFamily="34" charset="-122"/>
                <a:cs typeface="微软雅黑" panose="020B0503020204020204" pitchFamily="34" charset="-122"/>
              </a:rPr>
              <a:t>第十七章 </a:t>
            </a:r>
            <a:r>
              <a:rPr lang="zh-CN" altLang="en-US" sz="3200" b="1" dirty="0" smtClean="0">
                <a:solidFill>
                  <a:srgbClr val="2B2F3A"/>
                </a:solidFill>
                <a:latin typeface="微软雅黑" panose="020B0503020204020204" pitchFamily="34" charset="-122"/>
                <a:ea typeface="微软雅黑" panose="020B0503020204020204" pitchFamily="34" charset="-122"/>
                <a:cs typeface="微软雅黑" panose="020B0503020204020204" pitchFamily="34" charset="-122"/>
                <a:sym typeface="+mn-ea"/>
              </a:rPr>
              <a:t>错</a:t>
            </a:r>
            <a:r>
              <a:rPr lang="en-US" altLang="zh-CN" sz="3200" b="1" dirty="0" smtClean="0">
                <a:solidFill>
                  <a:srgbClr val="2B2F3A"/>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b="1" dirty="0" smtClean="0">
                <a:solidFill>
                  <a:srgbClr val="2B2F3A"/>
                </a:solidFill>
                <a:latin typeface="微软雅黑" panose="020B0503020204020204" pitchFamily="34" charset="-122"/>
                <a:ea typeface="微软雅黑" panose="020B0503020204020204" pitchFamily="34" charset="-122"/>
                <a:cs typeface="微软雅黑" panose="020B0503020204020204" pitchFamily="34" charset="-122"/>
                <a:sym typeface="+mn-ea"/>
              </a:rPr>
              <a:t>畸形</a:t>
            </a:r>
            <a:br>
              <a:rPr lang="en-US" altLang="zh-CN" sz="3200" b="1" dirty="0">
                <a:solidFill>
                  <a:srgbClr val="2B2F3A"/>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3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 name="椭圆 45"/>
          <p:cNvSpPr/>
          <p:nvPr/>
        </p:nvSpPr>
        <p:spPr>
          <a:xfrm>
            <a:off x="3535112" y="1479171"/>
            <a:ext cx="471357" cy="471357"/>
          </a:xfrm>
          <a:prstGeom prst="ellipse">
            <a:avLst/>
          </a:prstGeom>
          <a:solidFill>
            <a:srgbClr val="12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effectLst>
                <a:outerShdw blurRad="38100" dist="38100" dir="2700000" algn="tl">
                  <a:srgbClr val="000000">
                    <a:alpha val="43137"/>
                  </a:srgbClr>
                </a:outerShdw>
              </a:effectLst>
              <a:latin typeface="Times New Roman" panose="02020603050405020304"/>
              <a:ea typeface="微软雅黑" panose="020B0503020204020204" pitchFamily="34" charset="-122"/>
            </a:endParaRPr>
          </a:p>
        </p:txBody>
      </p:sp>
      <p:sp>
        <p:nvSpPr>
          <p:cNvPr id="60" name="椭圆 59"/>
          <p:cNvSpPr/>
          <p:nvPr/>
        </p:nvSpPr>
        <p:spPr>
          <a:xfrm>
            <a:off x="3535112" y="2490061"/>
            <a:ext cx="471357" cy="471357"/>
          </a:xfrm>
          <a:prstGeom prst="ellipse">
            <a:avLst/>
          </a:prstGeom>
          <a:solidFill>
            <a:srgbClr val="3CB1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effectLst>
                <a:outerShdw blurRad="38100" dist="38100" dir="2700000" algn="tl">
                  <a:srgbClr val="000000">
                    <a:alpha val="43137"/>
                  </a:srgbClr>
                </a:outerShdw>
              </a:effectLst>
              <a:latin typeface="Times New Roman" panose="02020603050405020304"/>
              <a:ea typeface="微软雅黑" panose="020B0503020204020204" pitchFamily="34" charset="-122"/>
            </a:endParaRPr>
          </a:p>
        </p:txBody>
      </p:sp>
      <p:sp>
        <p:nvSpPr>
          <p:cNvPr id="63" name="椭圆 62"/>
          <p:cNvSpPr/>
          <p:nvPr/>
        </p:nvSpPr>
        <p:spPr>
          <a:xfrm>
            <a:off x="3535112" y="3448196"/>
            <a:ext cx="471357" cy="471357"/>
          </a:xfrm>
          <a:prstGeom prst="ellipse">
            <a:avLst/>
          </a:prstGeom>
          <a:solidFill>
            <a:srgbClr val="12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effectLst>
                <a:outerShdw blurRad="38100" dist="38100" dir="2700000" algn="tl">
                  <a:srgbClr val="000000">
                    <a:alpha val="43137"/>
                  </a:srgbClr>
                </a:outerShdw>
              </a:effectLst>
              <a:latin typeface="Times New Roman" panose="02020603050405020304"/>
              <a:ea typeface="微软雅黑" panose="020B0503020204020204" pitchFamily="34" charset="-122"/>
            </a:endParaRPr>
          </a:p>
        </p:txBody>
      </p:sp>
      <p:sp>
        <p:nvSpPr>
          <p:cNvPr id="66" name="椭圆 65"/>
          <p:cNvSpPr/>
          <p:nvPr/>
        </p:nvSpPr>
        <p:spPr>
          <a:xfrm>
            <a:off x="3535112" y="4425432"/>
            <a:ext cx="471357" cy="471357"/>
          </a:xfrm>
          <a:prstGeom prst="ellipse">
            <a:avLst/>
          </a:prstGeom>
          <a:solidFill>
            <a:srgbClr val="3CB1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effectLst>
                <a:outerShdw blurRad="38100" dist="38100" dir="2700000" algn="tl">
                  <a:srgbClr val="000000">
                    <a:alpha val="43137"/>
                  </a:srgbClr>
                </a:outerShdw>
              </a:effectLst>
              <a:latin typeface="Times New Roman" panose="02020603050405020304"/>
              <a:ea typeface="微软雅黑" panose="020B0503020204020204" pitchFamily="34" charset="-122"/>
            </a:endParaRPr>
          </a:p>
        </p:txBody>
      </p:sp>
      <p:sp>
        <p:nvSpPr>
          <p:cNvPr id="24" name="矩形: 圆角 23"/>
          <p:cNvSpPr/>
          <p:nvPr/>
        </p:nvSpPr>
        <p:spPr>
          <a:xfrm>
            <a:off x="4398514" y="1452406"/>
            <a:ext cx="4771433" cy="517889"/>
          </a:xfrm>
          <a:prstGeom prst="roundRect">
            <a:avLst>
              <a:gd name="adj" fmla="val 27533"/>
            </a:avLst>
          </a:prstGeom>
          <a:noFill/>
          <a:ln w="15875">
            <a:solidFill>
              <a:srgbClr val="127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chemeClr val="tx1"/>
                </a:solidFill>
                <a:latin typeface="Times New Roman" panose="02020603050405020304"/>
                <a:ea typeface="微软雅黑" panose="020B0503020204020204" pitchFamily="34" charset="-122"/>
              </a:rPr>
              <a:t>第一</a:t>
            </a:r>
            <a:r>
              <a:rPr lang="zh-CN" altLang="en-US" b="1" dirty="0" smtClean="0">
                <a:solidFill>
                  <a:schemeClr val="tx1"/>
                </a:solidFill>
                <a:latin typeface="Times New Roman" panose="02020603050405020304"/>
                <a:ea typeface="微软雅黑" panose="020B0503020204020204" pitchFamily="34" charset="-122"/>
              </a:rPr>
              <a:t>节  概述</a:t>
            </a:r>
            <a:endParaRPr lang="zh-CN" altLang="en-US" b="1" dirty="0">
              <a:solidFill>
                <a:schemeClr val="tx1"/>
              </a:solidFill>
              <a:latin typeface="Times New Roman" panose="02020603050405020304"/>
              <a:ea typeface="微软雅黑" panose="020B0503020204020204" pitchFamily="34" charset="-122"/>
            </a:endParaRPr>
          </a:p>
        </p:txBody>
      </p:sp>
      <p:sp>
        <p:nvSpPr>
          <p:cNvPr id="25" name="矩形: 圆角 24"/>
          <p:cNvSpPr/>
          <p:nvPr/>
        </p:nvSpPr>
        <p:spPr>
          <a:xfrm>
            <a:off x="4398514" y="2443529"/>
            <a:ext cx="4771433" cy="517889"/>
          </a:xfrm>
          <a:prstGeom prst="roundRect">
            <a:avLst>
              <a:gd name="adj" fmla="val 27533"/>
            </a:avLst>
          </a:prstGeom>
          <a:noFill/>
          <a:ln w="15875">
            <a:solidFill>
              <a:srgbClr val="127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chemeClr val="tx1"/>
                </a:solidFill>
                <a:latin typeface="Times New Roman" panose="02020603050405020304"/>
                <a:ea typeface="微软雅黑" panose="020B0503020204020204" pitchFamily="34" charset="-122"/>
              </a:rPr>
              <a:t>第二</a:t>
            </a:r>
            <a:r>
              <a:rPr lang="zh-CN" altLang="en-US" b="1" dirty="0" smtClean="0">
                <a:solidFill>
                  <a:schemeClr val="tx1"/>
                </a:solidFill>
                <a:latin typeface="Times New Roman" panose="02020603050405020304"/>
                <a:ea typeface="微软雅黑" panose="020B0503020204020204" pitchFamily="34" charset="-122"/>
              </a:rPr>
              <a:t>节  错</a:t>
            </a:r>
            <a:r>
              <a:rPr lang="en-US" altLang="zh-CN" b="1" dirty="0" smtClean="0">
                <a:solidFill>
                  <a:schemeClr val="tx1"/>
                </a:solidFill>
                <a:latin typeface="Times New Roman" panose="02020603050405020304"/>
                <a:ea typeface="微软雅黑" panose="020B0503020204020204" pitchFamily="34" charset="-122"/>
              </a:rPr>
              <a:t></a:t>
            </a:r>
            <a:r>
              <a:rPr lang="zh-CN" altLang="en-US" b="1" dirty="0" smtClean="0">
                <a:solidFill>
                  <a:schemeClr val="tx1"/>
                </a:solidFill>
                <a:latin typeface="Times New Roman" panose="02020603050405020304"/>
                <a:ea typeface="微软雅黑" panose="020B0503020204020204" pitchFamily="34" charset="-122"/>
              </a:rPr>
              <a:t>畸形</a:t>
            </a:r>
            <a:r>
              <a:rPr lang="zh-CN" altLang="en-US" b="1" dirty="0">
                <a:solidFill>
                  <a:schemeClr val="tx1"/>
                </a:solidFill>
                <a:latin typeface="Times New Roman" panose="02020603050405020304"/>
                <a:ea typeface="微软雅黑" panose="020B0503020204020204" pitchFamily="34" charset="-122"/>
              </a:rPr>
              <a:t>的诊断</a:t>
            </a:r>
            <a:endParaRPr lang="zh-CN" altLang="en-US" b="1" dirty="0">
              <a:solidFill>
                <a:schemeClr val="tx1"/>
              </a:solidFill>
              <a:latin typeface="Times New Roman" panose="02020603050405020304"/>
              <a:ea typeface="微软雅黑" panose="020B0503020204020204" pitchFamily="34" charset="-122"/>
            </a:endParaRPr>
          </a:p>
        </p:txBody>
      </p:sp>
      <p:sp>
        <p:nvSpPr>
          <p:cNvPr id="26" name="矩形: 圆角 25"/>
          <p:cNvSpPr/>
          <p:nvPr/>
        </p:nvSpPr>
        <p:spPr>
          <a:xfrm>
            <a:off x="4398513" y="3448196"/>
            <a:ext cx="4771433" cy="517889"/>
          </a:xfrm>
          <a:prstGeom prst="roundRect">
            <a:avLst>
              <a:gd name="adj" fmla="val 27533"/>
            </a:avLst>
          </a:prstGeom>
          <a:noFill/>
          <a:ln w="15875">
            <a:solidFill>
              <a:srgbClr val="127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chemeClr val="tx1"/>
                </a:solidFill>
                <a:latin typeface="Times New Roman" panose="02020603050405020304"/>
                <a:ea typeface="微软雅黑" panose="020B0503020204020204" pitchFamily="34" charset="-122"/>
              </a:rPr>
              <a:t>第三</a:t>
            </a:r>
            <a:r>
              <a:rPr lang="zh-CN" altLang="en-US" b="1" dirty="0" smtClean="0">
                <a:solidFill>
                  <a:schemeClr val="tx1"/>
                </a:solidFill>
                <a:latin typeface="Times New Roman" panose="02020603050405020304"/>
                <a:ea typeface="微软雅黑" panose="020B0503020204020204" pitchFamily="34" charset="-122"/>
              </a:rPr>
              <a:t>节  错</a:t>
            </a:r>
            <a:r>
              <a:rPr lang="en-US" altLang="zh-CN" b="1" dirty="0" smtClean="0">
                <a:solidFill>
                  <a:schemeClr val="tx1"/>
                </a:solidFill>
                <a:latin typeface="Times New Roman" panose="02020603050405020304"/>
                <a:ea typeface="微软雅黑" panose="020B0503020204020204" pitchFamily="34" charset="-122"/>
              </a:rPr>
              <a:t></a:t>
            </a:r>
            <a:r>
              <a:rPr lang="zh-CN" altLang="en-US" b="1" dirty="0" smtClean="0">
                <a:solidFill>
                  <a:schemeClr val="tx1"/>
                </a:solidFill>
                <a:latin typeface="Times New Roman" panose="02020603050405020304"/>
                <a:ea typeface="微软雅黑" panose="020B0503020204020204" pitchFamily="34" charset="-122"/>
              </a:rPr>
              <a:t>畸形</a:t>
            </a:r>
            <a:r>
              <a:rPr lang="zh-CN" altLang="en-US" b="1" dirty="0">
                <a:solidFill>
                  <a:schemeClr val="tx1"/>
                </a:solidFill>
                <a:latin typeface="Times New Roman" panose="02020603050405020304"/>
                <a:ea typeface="微软雅黑" panose="020B0503020204020204" pitchFamily="34" charset="-122"/>
              </a:rPr>
              <a:t>的矫治</a:t>
            </a:r>
            <a:endParaRPr lang="zh-CN" altLang="en-US" b="1" dirty="0">
              <a:solidFill>
                <a:schemeClr val="tx1"/>
              </a:solidFill>
              <a:latin typeface="Times New Roman" panose="02020603050405020304"/>
              <a:ea typeface="微软雅黑" panose="020B0503020204020204" pitchFamily="34" charset="-122"/>
            </a:endParaRPr>
          </a:p>
        </p:txBody>
      </p:sp>
      <p:sp>
        <p:nvSpPr>
          <p:cNvPr id="27" name="矩形: 圆角 26"/>
          <p:cNvSpPr/>
          <p:nvPr/>
        </p:nvSpPr>
        <p:spPr>
          <a:xfrm>
            <a:off x="4398513" y="4368430"/>
            <a:ext cx="4771433" cy="517889"/>
          </a:xfrm>
          <a:prstGeom prst="roundRect">
            <a:avLst>
              <a:gd name="adj" fmla="val 27533"/>
            </a:avLst>
          </a:prstGeom>
          <a:noFill/>
          <a:ln w="15875">
            <a:solidFill>
              <a:srgbClr val="127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chemeClr val="tx1"/>
                </a:solidFill>
                <a:latin typeface="Times New Roman" panose="02020603050405020304"/>
                <a:ea typeface="微软雅黑" panose="020B0503020204020204" pitchFamily="34" charset="-122"/>
              </a:rPr>
              <a:t>第四</a:t>
            </a:r>
            <a:r>
              <a:rPr lang="zh-CN" altLang="en-US" b="1" dirty="0" smtClean="0">
                <a:solidFill>
                  <a:schemeClr val="tx1"/>
                </a:solidFill>
                <a:latin typeface="Times New Roman" panose="02020603050405020304"/>
                <a:ea typeface="微软雅黑" panose="020B0503020204020204" pitchFamily="34" charset="-122"/>
              </a:rPr>
              <a:t>节  保持</a:t>
            </a:r>
            <a:r>
              <a:rPr lang="zh-CN" altLang="en-US" b="1" dirty="0">
                <a:solidFill>
                  <a:schemeClr val="tx1"/>
                </a:solidFill>
                <a:latin typeface="Times New Roman" panose="02020603050405020304"/>
                <a:ea typeface="微软雅黑" panose="020B0503020204020204" pitchFamily="34" charset="-122"/>
              </a:rPr>
              <a:t>与复发</a:t>
            </a:r>
            <a:endParaRPr lang="zh-CN" altLang="en-US" b="1" dirty="0">
              <a:solidFill>
                <a:schemeClr val="tx1"/>
              </a:solidFill>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p>
            <a:endParaRPr lang="zh-CN" altLang="en-US"/>
          </a:p>
        </p:txBody>
      </p:sp>
      <p:sp>
        <p:nvSpPr>
          <p:cNvPr id="16" name="Text Placeholder 5"/>
          <p:cNvSpPr txBox="1"/>
          <p:nvPr/>
        </p:nvSpPr>
        <p:spPr>
          <a:xfrm>
            <a:off x="0" y="1070239"/>
            <a:ext cx="1477108" cy="434698"/>
          </a:xfrm>
          <a:prstGeom prst="rect">
            <a:avLst/>
          </a:prstGeom>
          <a:solidFill>
            <a:srgbClr val="127FB8"/>
          </a:solidFill>
        </p:spPr>
        <p:txBody>
          <a:bodyPr anchor="ctr">
            <a:noAutofit/>
          </a:bodyPr>
          <a:lstStyle>
            <a:lvl1pPr marL="0" indent="0" algn="ctr" defTabSz="914400" rtl="0" eaLnBrk="1" latinLnBrk="0" hangingPunct="1">
              <a:lnSpc>
                <a:spcPct val="100000"/>
              </a:lnSpc>
              <a:spcBef>
                <a:spcPts val="0"/>
              </a:spcBef>
              <a:buFontTx/>
              <a:buNone/>
              <a:defRPr sz="2400" kern="1200">
                <a:solidFill>
                  <a:schemeClr val="bg1"/>
                </a:solidFill>
                <a:latin typeface="+mj-lt"/>
                <a:ea typeface="+mn-ea"/>
                <a:cs typeface="+mn-cs"/>
              </a:defRPr>
            </a:lvl1pPr>
            <a:lvl2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2057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742565"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buClrTx/>
              <a:buSzTx/>
              <a:buFontTx/>
              <a:buNone/>
              <a:defRPr/>
            </a:pPr>
            <a:r>
              <a:rPr kumimoji="1" lang="zh-CN" altLang="en-US" sz="2000" b="1" i="0" u="none" strike="noStrike" kern="1200" cap="none" spc="0" normalizeH="0" baseline="0" noProof="0" dirty="0">
                <a:ln>
                  <a:noFill/>
                </a:ln>
                <a:solidFill>
                  <a:prstClr val="white"/>
                </a:solidFill>
                <a:effectLst/>
                <a:uLnTx/>
                <a:uFillTx/>
                <a:latin typeface="Times New Roman" panose="02020603050405020304"/>
                <a:ea typeface="微软雅黑" panose="020B0503020204020204" pitchFamily="34" charset="-122"/>
                <a:cs typeface="+mn-cs"/>
              </a:rPr>
              <a:t>重点难点</a:t>
            </a:r>
            <a:endParaRPr kumimoji="1" lang="zh-CN" altLang="en-US" sz="2000" b="1" i="0" u="none" strike="noStrike" kern="1200" cap="none" spc="0" normalizeH="0" baseline="0" noProof="0" dirty="0">
              <a:ln>
                <a:noFill/>
              </a:ln>
              <a:solidFill>
                <a:prstClr val="white"/>
              </a:solidFill>
              <a:effectLst/>
              <a:uLnTx/>
              <a:uFillTx/>
              <a:latin typeface="Times New Roman" panose="02020603050405020304"/>
              <a:ea typeface="微软雅黑" panose="020B0503020204020204" pitchFamily="34" charset="-122"/>
              <a:cs typeface="+mn-cs"/>
            </a:endParaRPr>
          </a:p>
        </p:txBody>
      </p:sp>
      <p:grpSp>
        <p:nvGrpSpPr>
          <p:cNvPr id="4" name="组合 3"/>
          <p:cNvGrpSpPr/>
          <p:nvPr/>
        </p:nvGrpSpPr>
        <p:grpSpPr>
          <a:xfrm>
            <a:off x="2084723" y="2962585"/>
            <a:ext cx="1289465" cy="961770"/>
            <a:chOff x="2084723" y="2962585"/>
            <a:chExt cx="1289465" cy="961770"/>
          </a:xfrm>
        </p:grpSpPr>
        <p:grpSp>
          <p:nvGrpSpPr>
            <p:cNvPr id="18" name="组合 17"/>
            <p:cNvGrpSpPr/>
            <p:nvPr/>
          </p:nvGrpSpPr>
          <p:grpSpPr>
            <a:xfrm>
              <a:off x="2122428" y="2962585"/>
              <a:ext cx="1251760" cy="961770"/>
              <a:chOff x="3728203" y="1217949"/>
              <a:chExt cx="2034694" cy="1563325"/>
            </a:xfrm>
          </p:grpSpPr>
          <p:sp>
            <p:nvSpPr>
              <p:cNvPr id="11" name="心形 10"/>
              <p:cNvSpPr/>
              <p:nvPr/>
            </p:nvSpPr>
            <p:spPr>
              <a:xfrm>
                <a:off x="3728203" y="1217949"/>
                <a:ext cx="1674055" cy="1483047"/>
              </a:xfrm>
              <a:prstGeom prst="heart">
                <a:avLst/>
              </a:prstGeom>
              <a:noFill/>
              <a:ln w="152400">
                <a:solidFill>
                  <a:srgbClr val="127F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sp>
            <p:nvSpPr>
              <p:cNvPr id="15" name="椭圆 14"/>
              <p:cNvSpPr/>
              <p:nvPr/>
            </p:nvSpPr>
            <p:spPr>
              <a:xfrm>
                <a:off x="4508095" y="1526472"/>
                <a:ext cx="1254802" cy="1254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sp>
            <p:nvSpPr>
              <p:cNvPr id="17" name="矩形 16"/>
              <p:cNvSpPr/>
              <p:nvPr/>
            </p:nvSpPr>
            <p:spPr>
              <a:xfrm>
                <a:off x="4224217" y="1581342"/>
                <a:ext cx="682021" cy="343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grpSp>
        <p:sp>
          <p:nvSpPr>
            <p:cNvPr id="8" name="Text Placeholder 5"/>
            <p:cNvSpPr txBox="1"/>
            <p:nvPr/>
          </p:nvSpPr>
          <p:spPr>
            <a:xfrm>
              <a:off x="2084723" y="3206134"/>
              <a:ext cx="1140533" cy="434698"/>
            </a:xfrm>
            <a:prstGeom prst="rect">
              <a:avLst/>
            </a:prstGeom>
            <a:noFill/>
          </p:spPr>
          <p:txBody>
            <a:bodyPr anchor="ctr">
              <a:noAutofit/>
            </a:bodyPr>
            <a:lstStyle>
              <a:lvl1pPr marL="0" indent="0" algn="ctr" defTabSz="914400" rtl="0" eaLnBrk="1" latinLnBrk="0" hangingPunct="1">
                <a:lnSpc>
                  <a:spcPct val="100000"/>
                </a:lnSpc>
                <a:spcBef>
                  <a:spcPts val="0"/>
                </a:spcBef>
                <a:buFontTx/>
                <a:buNone/>
                <a:defRPr sz="2400" kern="1200">
                  <a:solidFill>
                    <a:schemeClr val="bg1"/>
                  </a:solidFill>
                  <a:latin typeface="+mj-lt"/>
                  <a:ea typeface="+mn-ea"/>
                  <a:cs typeface="+mn-cs"/>
                </a:defRPr>
              </a:lvl1pPr>
              <a:lvl2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2057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742565"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buClrTx/>
                <a:buSzTx/>
                <a:buFontTx/>
                <a:buNone/>
                <a:defRPr/>
              </a:pPr>
              <a:r>
                <a:rPr kumimoji="1" lang="zh-CN" altLang="en-US" sz="2000" b="1" i="0" u="none" strike="noStrike" kern="1200" cap="none" spc="0" normalizeH="0" baseline="0" noProof="0" dirty="0">
                  <a:ln>
                    <a:noFill/>
                  </a:ln>
                  <a:solidFill>
                    <a:srgbClr val="127FB8"/>
                  </a:solidFill>
                  <a:effectLst/>
                  <a:uLnTx/>
                  <a:uFillTx/>
                  <a:latin typeface="Times New Roman" panose="02020603050405020304"/>
                  <a:ea typeface="微软雅黑" panose="020B0503020204020204" pitchFamily="34" charset="-122"/>
                  <a:cs typeface="+mn-cs"/>
                </a:rPr>
                <a:t>熟悉</a:t>
              </a:r>
              <a:endParaRPr kumimoji="1" lang="ja-JP" altLang="en-US" sz="2000" b="1" i="0" u="none" strike="noStrike" kern="1200" cap="none" spc="0" normalizeH="0" baseline="0" noProof="0" dirty="0">
                <a:ln>
                  <a:noFill/>
                </a:ln>
                <a:solidFill>
                  <a:srgbClr val="127FB8"/>
                </a:solidFill>
                <a:effectLst/>
                <a:uLnTx/>
                <a:uFillTx/>
                <a:latin typeface="Times New Roman" panose="02020603050405020304"/>
                <a:ea typeface="微软雅黑" panose="020B0503020204020204" pitchFamily="34" charset="-122"/>
                <a:cs typeface="+mn-cs"/>
              </a:endParaRPr>
            </a:p>
          </p:txBody>
        </p:sp>
      </p:grpSp>
      <p:grpSp>
        <p:nvGrpSpPr>
          <p:cNvPr id="5" name="组合 4"/>
          <p:cNvGrpSpPr/>
          <p:nvPr/>
        </p:nvGrpSpPr>
        <p:grpSpPr>
          <a:xfrm>
            <a:off x="2074795" y="4556736"/>
            <a:ext cx="1299392" cy="961770"/>
            <a:chOff x="2074795" y="4556736"/>
            <a:chExt cx="1299392" cy="961770"/>
          </a:xfrm>
        </p:grpSpPr>
        <p:grpSp>
          <p:nvGrpSpPr>
            <p:cNvPr id="19" name="组合 18"/>
            <p:cNvGrpSpPr/>
            <p:nvPr/>
          </p:nvGrpSpPr>
          <p:grpSpPr>
            <a:xfrm>
              <a:off x="2122427" y="4556736"/>
              <a:ext cx="1251760" cy="961770"/>
              <a:chOff x="3728203" y="1217949"/>
              <a:chExt cx="2034694" cy="1563325"/>
            </a:xfrm>
          </p:grpSpPr>
          <p:sp>
            <p:nvSpPr>
              <p:cNvPr id="20" name="心形 19"/>
              <p:cNvSpPr/>
              <p:nvPr/>
            </p:nvSpPr>
            <p:spPr>
              <a:xfrm>
                <a:off x="3728203" y="1217949"/>
                <a:ext cx="1674055" cy="1483047"/>
              </a:xfrm>
              <a:prstGeom prst="heart">
                <a:avLst/>
              </a:prstGeom>
              <a:noFill/>
              <a:ln w="152400">
                <a:solidFill>
                  <a:srgbClr val="127F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sp>
            <p:nvSpPr>
              <p:cNvPr id="21" name="椭圆 20"/>
              <p:cNvSpPr/>
              <p:nvPr/>
            </p:nvSpPr>
            <p:spPr>
              <a:xfrm>
                <a:off x="4508095" y="1526472"/>
                <a:ext cx="1254802" cy="1254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sp>
            <p:nvSpPr>
              <p:cNvPr id="22" name="矩形 21"/>
              <p:cNvSpPr/>
              <p:nvPr/>
            </p:nvSpPr>
            <p:spPr>
              <a:xfrm>
                <a:off x="4224217" y="1581342"/>
                <a:ext cx="682021" cy="682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grpSp>
        <p:sp>
          <p:nvSpPr>
            <p:cNvPr id="27" name="Text Placeholder 5"/>
            <p:cNvSpPr txBox="1"/>
            <p:nvPr/>
          </p:nvSpPr>
          <p:spPr>
            <a:xfrm>
              <a:off x="2074795" y="4796113"/>
              <a:ext cx="1140533" cy="434698"/>
            </a:xfrm>
            <a:prstGeom prst="rect">
              <a:avLst/>
            </a:prstGeom>
            <a:noFill/>
          </p:spPr>
          <p:txBody>
            <a:bodyPr anchor="ctr">
              <a:noAutofit/>
            </a:bodyPr>
            <a:lstStyle>
              <a:lvl1pPr marL="0" indent="0" algn="ctr" defTabSz="914400" rtl="0" eaLnBrk="1" latinLnBrk="0" hangingPunct="1">
                <a:lnSpc>
                  <a:spcPct val="100000"/>
                </a:lnSpc>
                <a:spcBef>
                  <a:spcPts val="0"/>
                </a:spcBef>
                <a:buFontTx/>
                <a:buNone/>
                <a:defRPr sz="2400" kern="1200">
                  <a:solidFill>
                    <a:schemeClr val="bg1"/>
                  </a:solidFill>
                  <a:latin typeface="+mj-lt"/>
                  <a:ea typeface="+mn-ea"/>
                  <a:cs typeface="+mn-cs"/>
                </a:defRPr>
              </a:lvl1pPr>
              <a:lvl2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2057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742565"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buClrTx/>
                <a:buSzTx/>
                <a:buFontTx/>
                <a:buNone/>
                <a:defRPr/>
              </a:pPr>
              <a:r>
                <a:rPr kumimoji="1" lang="zh-CN" altLang="en-US" sz="2000" b="1" i="0" u="none" strike="noStrike" kern="1200" cap="none" spc="0" normalizeH="0" baseline="0" noProof="0" dirty="0">
                  <a:ln>
                    <a:noFill/>
                  </a:ln>
                  <a:solidFill>
                    <a:srgbClr val="127FB8"/>
                  </a:solidFill>
                  <a:effectLst/>
                  <a:uLnTx/>
                  <a:uFillTx/>
                  <a:latin typeface="Times New Roman" panose="02020603050405020304"/>
                  <a:ea typeface="微软雅黑" panose="020B0503020204020204" pitchFamily="34" charset="-122"/>
                  <a:cs typeface="+mn-cs"/>
                </a:rPr>
                <a:t>了解</a:t>
              </a:r>
              <a:endParaRPr kumimoji="1" lang="ja-JP" altLang="en-US" sz="2000" b="1" i="0" u="none" strike="noStrike" kern="1200" cap="none" spc="0" normalizeH="0" baseline="0" noProof="0" dirty="0">
                <a:ln>
                  <a:noFill/>
                </a:ln>
                <a:solidFill>
                  <a:srgbClr val="127FB8"/>
                </a:solidFill>
                <a:effectLst/>
                <a:uLnTx/>
                <a:uFillTx/>
                <a:latin typeface="Times New Roman" panose="02020603050405020304"/>
                <a:ea typeface="微软雅黑" panose="020B0503020204020204" pitchFamily="34" charset="-122"/>
                <a:cs typeface="+mn-cs"/>
              </a:endParaRPr>
            </a:p>
          </p:txBody>
        </p:sp>
      </p:grpSp>
      <p:grpSp>
        <p:nvGrpSpPr>
          <p:cNvPr id="3" name="组合 2"/>
          <p:cNvGrpSpPr/>
          <p:nvPr/>
        </p:nvGrpSpPr>
        <p:grpSpPr>
          <a:xfrm>
            <a:off x="2074796" y="1327838"/>
            <a:ext cx="1299392" cy="961770"/>
            <a:chOff x="2074796" y="1319046"/>
            <a:chExt cx="1299392" cy="961770"/>
          </a:xfrm>
        </p:grpSpPr>
        <p:grpSp>
          <p:nvGrpSpPr>
            <p:cNvPr id="23" name="组合 22"/>
            <p:cNvGrpSpPr/>
            <p:nvPr/>
          </p:nvGrpSpPr>
          <p:grpSpPr>
            <a:xfrm>
              <a:off x="2122428" y="1319046"/>
              <a:ext cx="1251760" cy="961770"/>
              <a:chOff x="3728203" y="1217949"/>
              <a:chExt cx="2034694" cy="1563325"/>
            </a:xfrm>
          </p:grpSpPr>
          <p:sp>
            <p:nvSpPr>
              <p:cNvPr id="24" name="心形 23"/>
              <p:cNvSpPr/>
              <p:nvPr/>
            </p:nvSpPr>
            <p:spPr>
              <a:xfrm>
                <a:off x="3728203" y="1217949"/>
                <a:ext cx="1674055" cy="1483047"/>
              </a:xfrm>
              <a:prstGeom prst="heart">
                <a:avLst/>
              </a:prstGeom>
              <a:noFill/>
              <a:ln w="152400">
                <a:solidFill>
                  <a:srgbClr val="127F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sp>
            <p:nvSpPr>
              <p:cNvPr id="25" name="椭圆 24"/>
              <p:cNvSpPr/>
              <p:nvPr/>
            </p:nvSpPr>
            <p:spPr>
              <a:xfrm>
                <a:off x="4508095" y="1526472"/>
                <a:ext cx="1254802" cy="1254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sp>
            <p:nvSpPr>
              <p:cNvPr id="26" name="矩形 25"/>
              <p:cNvSpPr/>
              <p:nvPr/>
            </p:nvSpPr>
            <p:spPr>
              <a:xfrm>
                <a:off x="4224217" y="1581340"/>
                <a:ext cx="682021" cy="527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grpSp>
        <p:sp>
          <p:nvSpPr>
            <p:cNvPr id="28" name="Text Placeholder 5"/>
            <p:cNvSpPr txBox="1"/>
            <p:nvPr/>
          </p:nvSpPr>
          <p:spPr>
            <a:xfrm>
              <a:off x="2074796" y="1542607"/>
              <a:ext cx="1140533" cy="434698"/>
            </a:xfrm>
            <a:prstGeom prst="rect">
              <a:avLst/>
            </a:prstGeom>
            <a:noFill/>
          </p:spPr>
          <p:txBody>
            <a:bodyPr anchor="ctr">
              <a:noAutofit/>
            </a:bodyPr>
            <a:lstStyle>
              <a:lvl1pPr marL="0" indent="0" algn="ctr" defTabSz="914400" rtl="0" eaLnBrk="1" latinLnBrk="0" hangingPunct="1">
                <a:lnSpc>
                  <a:spcPct val="100000"/>
                </a:lnSpc>
                <a:spcBef>
                  <a:spcPts val="0"/>
                </a:spcBef>
                <a:buFontTx/>
                <a:buNone/>
                <a:defRPr sz="2400" kern="1200">
                  <a:solidFill>
                    <a:schemeClr val="bg1"/>
                  </a:solidFill>
                  <a:latin typeface="+mj-lt"/>
                  <a:ea typeface="+mn-ea"/>
                  <a:cs typeface="+mn-cs"/>
                </a:defRPr>
              </a:lvl1pPr>
              <a:lvl2pPr marL="685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2057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742565"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buClrTx/>
                <a:buSzTx/>
                <a:buFontTx/>
                <a:buNone/>
                <a:defRPr/>
              </a:pPr>
              <a:r>
                <a:rPr kumimoji="1" lang="zh-CN" altLang="en-US" sz="2000" b="1" i="0" u="none" strike="noStrike" kern="1200" cap="none" spc="0" normalizeH="0" baseline="0" noProof="0" dirty="0">
                  <a:ln>
                    <a:noFill/>
                  </a:ln>
                  <a:solidFill>
                    <a:srgbClr val="127FB8"/>
                  </a:solidFill>
                  <a:effectLst/>
                  <a:uLnTx/>
                  <a:uFillTx/>
                  <a:latin typeface="Times New Roman" panose="02020603050405020304"/>
                  <a:ea typeface="微软雅黑" panose="020B0503020204020204" pitchFamily="34" charset="-122"/>
                  <a:cs typeface="+mn-cs"/>
                </a:rPr>
                <a:t>掌握</a:t>
              </a:r>
              <a:endParaRPr kumimoji="1" lang="ja-JP" altLang="en-US" sz="2000" b="1" i="0" u="none" strike="noStrike" kern="1200" cap="none" spc="0" normalizeH="0" baseline="0" noProof="0" dirty="0">
                <a:ln>
                  <a:noFill/>
                </a:ln>
                <a:solidFill>
                  <a:srgbClr val="127FB8"/>
                </a:solidFill>
                <a:effectLst/>
                <a:uLnTx/>
                <a:uFillTx/>
                <a:latin typeface="Times New Roman" panose="02020603050405020304"/>
                <a:ea typeface="微软雅黑" panose="020B0503020204020204" pitchFamily="34" charset="-122"/>
                <a:cs typeface="+mn-cs"/>
              </a:endParaRPr>
            </a:p>
          </p:txBody>
        </p:sp>
      </p:grpSp>
      <p:sp>
        <p:nvSpPr>
          <p:cNvPr id="2" name="文本框 1"/>
          <p:cNvSpPr txBox="1"/>
          <p:nvPr/>
        </p:nvSpPr>
        <p:spPr>
          <a:xfrm>
            <a:off x="3021808" y="1861203"/>
            <a:ext cx="6942463" cy="707886"/>
          </a:xfrm>
          <a:prstGeom prst="rect">
            <a:avLst/>
          </a:prstGeom>
          <a:noFill/>
          <a:ln w="22225" cap="rnd">
            <a:solidFill>
              <a:srgbClr val="127FB8"/>
            </a:solidFill>
            <a:prstDash val="sysDash"/>
          </a:ln>
        </p:spPr>
        <p:txBody>
          <a:bodyPr wrap="square" rtlCol="0">
            <a:spAutoFit/>
          </a:bodyPr>
          <a:lstStyle/>
          <a:p>
            <a:pPr lvl="0">
              <a:defRPr/>
            </a:pPr>
            <a:r>
              <a:rPr lang="zh-CN" altLang="en-US" sz="2000" b="1" dirty="0" smtClean="0">
                <a:latin typeface="Times New Roman" panose="02020603050405020304"/>
                <a:ea typeface="微软雅黑" panose="020B0503020204020204" pitchFamily="34" charset="-122"/>
              </a:rPr>
              <a:t>错</a:t>
            </a:r>
            <a:r>
              <a:rPr lang="en-US" altLang="zh-CN" sz="2000" b="1" dirty="0" smtClean="0">
                <a:latin typeface="Times New Roman" panose="02020603050405020304"/>
                <a:ea typeface="微软雅黑" panose="020B0503020204020204" pitchFamily="34" charset="-122"/>
              </a:rPr>
              <a:t></a:t>
            </a:r>
            <a:r>
              <a:rPr lang="zh-CN" altLang="en-US" sz="2000" b="1" dirty="0" smtClean="0">
                <a:latin typeface="Times New Roman" panose="02020603050405020304"/>
                <a:ea typeface="微软雅黑" panose="020B0503020204020204" pitchFamily="34" charset="-122"/>
              </a:rPr>
              <a:t>畸形</a:t>
            </a:r>
            <a:r>
              <a:rPr lang="zh-CN" altLang="en-US" sz="2000" b="1" dirty="0">
                <a:latin typeface="Times New Roman" panose="02020603050405020304"/>
                <a:ea typeface="微软雅黑" panose="020B0503020204020204" pitchFamily="34" charset="-122"/>
              </a:rPr>
              <a:t>的分类</a:t>
            </a:r>
            <a:endParaRPr lang="en-US" altLang="zh-CN" sz="2000" b="1" dirty="0">
              <a:latin typeface="Times New Roman" panose="02020603050405020304"/>
              <a:ea typeface="微软雅黑" panose="020B0503020204020204" pitchFamily="34" charset="-122"/>
            </a:endParaRPr>
          </a:p>
          <a:p>
            <a:pPr lvl="0">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微软雅黑" panose="020B0503020204020204" pitchFamily="34" charset="-122"/>
              </a:rPr>
              <a:t>基本的矫治技术</a:t>
            </a:r>
            <a:r>
              <a:rPr lang="zh-CN" altLang="en-US" sz="2000" b="1" dirty="0">
                <a:solidFill>
                  <a:prstClr val="black"/>
                </a:solidFill>
                <a:latin typeface="Times New Roman" panose="02020603050405020304"/>
                <a:ea typeface="微软雅黑" panose="020B0503020204020204" pitchFamily="34" charset="-122"/>
              </a:rPr>
              <a:t>及各自的特点</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微软雅黑" panose="020B0503020204020204" pitchFamily="34" charset="-122"/>
            </a:endParaRPr>
          </a:p>
        </p:txBody>
      </p:sp>
      <p:sp>
        <p:nvSpPr>
          <p:cNvPr id="35" name="文本框 34"/>
          <p:cNvSpPr txBox="1"/>
          <p:nvPr/>
        </p:nvSpPr>
        <p:spPr>
          <a:xfrm>
            <a:off x="3021808" y="3465952"/>
            <a:ext cx="6942463" cy="707886"/>
          </a:xfrm>
          <a:prstGeom prst="rect">
            <a:avLst/>
          </a:prstGeom>
          <a:noFill/>
          <a:ln w="22225" cap="rnd">
            <a:solidFill>
              <a:srgbClr val="127FB8"/>
            </a:solidFill>
            <a:prstDash val="sysDash"/>
          </a:ln>
        </p:spPr>
        <p:txBody>
          <a:bodyPr wrap="square" rtlCol="0">
            <a:spAutoFit/>
          </a:bodyPr>
          <a:lstStyle/>
          <a:p>
            <a:pPr lvl="0">
              <a:defRPr/>
            </a:pPr>
            <a:r>
              <a:rPr lang="zh-CN" altLang="en-US" sz="2000" b="1" dirty="0" smtClean="0">
                <a:latin typeface="Times New Roman" panose="02020603050405020304"/>
                <a:ea typeface="微软雅黑" panose="020B0503020204020204" pitchFamily="34" charset="-122"/>
              </a:rPr>
              <a:t>错</a:t>
            </a:r>
            <a:r>
              <a:rPr lang="en-US" altLang="zh-CN" sz="2000" b="1" dirty="0" smtClean="0">
                <a:latin typeface="Times New Roman" panose="02020603050405020304"/>
                <a:ea typeface="微软雅黑" panose="020B0503020204020204" pitchFamily="34" charset="-122"/>
              </a:rPr>
              <a:t></a:t>
            </a:r>
            <a:r>
              <a:rPr lang="zh-CN" altLang="en-US" sz="2000" b="1" dirty="0" smtClean="0">
                <a:latin typeface="Times New Roman" panose="02020603050405020304"/>
                <a:ea typeface="微软雅黑" panose="020B0503020204020204" pitchFamily="34" charset="-122"/>
              </a:rPr>
              <a:t>畸形</a:t>
            </a:r>
            <a:r>
              <a:rPr lang="zh-CN" altLang="en-US" sz="2000" b="1" dirty="0">
                <a:latin typeface="Times New Roman" panose="02020603050405020304"/>
                <a:ea typeface="微软雅黑" panose="020B0503020204020204" pitchFamily="34" charset="-122"/>
              </a:rPr>
              <a:t>的形成原因</a:t>
            </a:r>
            <a:endParaRPr lang="en-US" altLang="zh-CN" sz="2000" b="1" dirty="0">
              <a:latin typeface="Times New Roman" panose="02020603050405020304"/>
              <a:ea typeface="微软雅黑" panose="020B0503020204020204" pitchFamily="34" charset="-122"/>
            </a:endParaRPr>
          </a:p>
          <a:p>
            <a:pPr lvl="0">
              <a:defRPr/>
            </a:pPr>
            <a:r>
              <a:rPr lang="zh-CN" altLang="en-US" sz="2000" b="1" dirty="0" smtClean="0">
                <a:latin typeface="Times New Roman" panose="02020603050405020304"/>
                <a:ea typeface="微软雅黑" panose="020B0503020204020204" pitchFamily="34" charset="-122"/>
              </a:rPr>
              <a:t>错</a:t>
            </a:r>
            <a:r>
              <a:rPr lang="en-US" altLang="zh-CN" sz="2000" b="1" dirty="0" smtClean="0">
                <a:latin typeface="Times New Roman" panose="02020603050405020304"/>
                <a:ea typeface="微软雅黑" panose="020B0503020204020204" pitchFamily="34" charset="-122"/>
              </a:rPr>
              <a:t></a:t>
            </a:r>
            <a:r>
              <a:rPr lang="zh-CN" altLang="en-US" sz="2000" b="1" dirty="0" smtClean="0">
                <a:latin typeface="Times New Roman" panose="02020603050405020304"/>
                <a:ea typeface="微软雅黑" panose="020B0503020204020204" pitchFamily="34" charset="-122"/>
              </a:rPr>
              <a:t>畸形</a:t>
            </a:r>
            <a:r>
              <a:rPr lang="zh-CN" altLang="en-US" sz="2000" b="1" dirty="0">
                <a:latin typeface="Times New Roman" panose="02020603050405020304"/>
                <a:ea typeface="微软雅黑" panose="020B0503020204020204" pitchFamily="34" charset="-122"/>
              </a:rPr>
              <a:t>的诊断方法</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微软雅黑" panose="020B0503020204020204" pitchFamily="34" charset="-122"/>
            </a:endParaRPr>
          </a:p>
        </p:txBody>
      </p:sp>
      <p:sp>
        <p:nvSpPr>
          <p:cNvPr id="36" name="文本框 35"/>
          <p:cNvSpPr txBox="1"/>
          <p:nvPr/>
        </p:nvSpPr>
        <p:spPr>
          <a:xfrm>
            <a:off x="3021808" y="5034967"/>
            <a:ext cx="6942463" cy="707886"/>
          </a:xfrm>
          <a:prstGeom prst="rect">
            <a:avLst/>
          </a:prstGeom>
          <a:noFill/>
          <a:ln w="22225" cap="rnd">
            <a:solidFill>
              <a:srgbClr val="127FB8"/>
            </a:solidFill>
            <a:prstDash val="sysDash"/>
          </a:ln>
        </p:spPr>
        <p:txBody>
          <a:bodyPr wrap="square" rtlCol="0">
            <a:spAutoFit/>
          </a:bodyPr>
          <a:lstStyle/>
          <a:p>
            <a:pPr lvl="0">
              <a:defRPr/>
            </a:pPr>
            <a:r>
              <a:rPr lang="zh-CN" altLang="en-US" sz="2000" b="1" dirty="0" smtClean="0">
                <a:latin typeface="Times New Roman" panose="02020603050405020304"/>
                <a:ea typeface="微软雅黑" panose="020B0503020204020204" pitchFamily="34" charset="-122"/>
              </a:rPr>
              <a:t>错</a:t>
            </a:r>
            <a:r>
              <a:rPr lang="en-US" altLang="zh-CN" sz="2000" b="1" dirty="0" smtClean="0">
                <a:latin typeface="Times New Roman" panose="02020603050405020304"/>
                <a:ea typeface="微软雅黑" panose="020B0503020204020204" pitchFamily="34" charset="-122"/>
              </a:rPr>
              <a:t></a:t>
            </a:r>
            <a:r>
              <a:rPr lang="zh-CN" altLang="en-US" sz="2000" b="1" dirty="0" smtClean="0">
                <a:latin typeface="Times New Roman" panose="02020603050405020304"/>
                <a:ea typeface="微软雅黑" panose="020B0503020204020204" pitchFamily="34" charset="-122"/>
              </a:rPr>
              <a:t>畸形</a:t>
            </a:r>
            <a:r>
              <a:rPr lang="zh-CN" altLang="en-US" sz="2000" b="1" dirty="0">
                <a:latin typeface="Times New Roman" panose="02020603050405020304"/>
                <a:ea typeface="微软雅黑" panose="020B0503020204020204" pitchFamily="34" charset="-122"/>
              </a:rPr>
              <a:t>的危害</a:t>
            </a:r>
            <a:endParaRPr lang="en-US" altLang="zh-CN" sz="2000" b="1" dirty="0">
              <a:latin typeface="Times New Roman" panose="02020603050405020304"/>
              <a:ea typeface="微软雅黑" panose="020B0503020204020204" pitchFamily="34" charset="-122"/>
            </a:endParaRPr>
          </a:p>
          <a:p>
            <a:pPr lvl="0">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a:ea typeface="微软雅黑" panose="020B0503020204020204" pitchFamily="34" charset="-122"/>
              </a:rPr>
              <a:t>防止</a:t>
            </a:r>
            <a:r>
              <a:rPr lang="zh-CN" altLang="en-US" sz="2000" b="1" dirty="0" smtClean="0">
                <a:latin typeface="Times New Roman" panose="02020603050405020304"/>
                <a:ea typeface="微软雅黑" panose="020B0503020204020204" pitchFamily="34" charset="-122"/>
              </a:rPr>
              <a:t>错</a:t>
            </a:r>
            <a:r>
              <a:rPr lang="en-US" altLang="zh-CN" sz="2000" b="1" dirty="0" smtClean="0">
                <a:latin typeface="Times New Roman" panose="02020603050405020304"/>
                <a:ea typeface="微软雅黑" panose="020B0503020204020204" pitchFamily="34" charset="-122"/>
              </a:rPr>
              <a:t></a:t>
            </a:r>
            <a:r>
              <a:rPr lang="zh-CN" altLang="en-US" sz="2000" b="1" dirty="0" smtClean="0">
                <a:latin typeface="Times New Roman" panose="02020603050405020304"/>
                <a:ea typeface="微软雅黑" panose="020B0503020204020204" pitchFamily="34" charset="-122"/>
              </a:rPr>
              <a:t>畸形</a:t>
            </a:r>
            <a:r>
              <a:rPr lang="zh-CN" altLang="en-US" sz="2000" b="1" dirty="0">
                <a:latin typeface="Times New Roman" panose="02020603050405020304"/>
                <a:ea typeface="微软雅黑" panose="020B0503020204020204" pitchFamily="34" charset="-122"/>
              </a:rPr>
              <a:t>复发的方法</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155" y="375920"/>
            <a:ext cx="10515600" cy="1325563"/>
          </a:xfrm>
        </p:spPr>
        <p:txBody>
          <a:bodyPr/>
          <a:p>
            <a:r>
              <a:rPr lang="zh-CN" altLang="en-US" sz="3200">
                <a:latin typeface="微软雅黑" panose="020B0503020204020204" pitchFamily="34" charset="-122"/>
                <a:ea typeface="微软雅黑" panose="020B0503020204020204" pitchFamily="34" charset="-122"/>
              </a:rPr>
              <a:t>第一节 </a:t>
            </a:r>
            <a:r>
              <a:rPr lang="zh-CN" altLang="en-US" sz="3200">
                <a:latin typeface="微软雅黑" panose="020B0503020204020204" pitchFamily="34" charset="-122"/>
                <a:ea typeface="微软雅黑" panose="020B0503020204020204" pitchFamily="34" charset="-122"/>
              </a:rPr>
              <a:t>概述</a:t>
            </a:r>
            <a:endParaRPr lang="zh-CN" altLang="en-US" sz="3200">
              <a:latin typeface="微软雅黑" panose="020B0503020204020204" pitchFamily="34" charset="-122"/>
              <a:ea typeface="微软雅黑" panose="020B0503020204020204" pitchFamily="34" charset="-122"/>
            </a:endParaRPr>
          </a:p>
        </p:txBody>
      </p:sp>
      <p:sp>
        <p:nvSpPr>
          <p:cNvPr id="9" name="矩形 8"/>
          <p:cNvSpPr/>
          <p:nvPr/>
        </p:nvSpPr>
        <p:spPr>
          <a:xfrm>
            <a:off x="1427480" y="798830"/>
            <a:ext cx="9337675" cy="2768600"/>
          </a:xfrm>
          <a:prstGeom prst="rect">
            <a:avLst/>
          </a:prstGeom>
        </p:spPr>
        <p:txBody>
          <a:bodyPr wrap="square">
            <a:spAutoFit/>
          </a:bodyPr>
          <a:lstStyle/>
          <a:p>
            <a:pPr>
              <a:lnSpc>
                <a:spcPct val="150000"/>
              </a:lnSpc>
              <a:buClr>
                <a:srgbClr val="127FB8"/>
              </a:buClr>
            </a:pPr>
            <a:r>
              <a:rPr lang="zh-CN" altLang="en-US" sz="2800" b="1" dirty="0" smtClean="0">
                <a:latin typeface="Times New Roman" panose="02020603050405020304"/>
                <a:ea typeface="微软雅黑" panose="020B0503020204020204" pitchFamily="34" charset="-122"/>
                <a:cs typeface="微软雅黑" panose="020B0503020204020204" pitchFamily="34" charset="-122"/>
              </a:rPr>
              <a:t>什么是</a:t>
            </a:r>
            <a:r>
              <a:rPr lang="zh-CN" altLang="en-US" sz="2800" b="1" dirty="0" smtClean="0">
                <a:latin typeface="Times New Roman" panose="02020603050405020304"/>
                <a:ea typeface="微软雅黑" panose="020B0503020204020204" pitchFamily="34" charset="-122"/>
                <a:sym typeface="+mn-ea"/>
              </a:rPr>
              <a:t>错</a:t>
            </a:r>
            <a:r>
              <a:rPr lang="en-US" altLang="zh-CN" sz="2800" b="1" dirty="0" smtClean="0">
                <a:latin typeface="Times New Roman" panose="02020603050405020304"/>
                <a:ea typeface="微软雅黑" panose="020B0503020204020204" pitchFamily="34" charset="-122"/>
                <a:sym typeface="+mn-ea"/>
              </a:rPr>
              <a:t></a:t>
            </a:r>
            <a:r>
              <a:rPr lang="zh-CN" altLang="en-US" sz="2800" b="1" dirty="0" smtClean="0">
                <a:latin typeface="Times New Roman" panose="02020603050405020304"/>
                <a:ea typeface="微软雅黑" panose="020B0503020204020204" pitchFamily="34" charset="-122"/>
                <a:sym typeface="+mn-ea"/>
              </a:rPr>
              <a:t>畸形？</a:t>
            </a:r>
            <a:r>
              <a:rPr lang="en-US" altLang="zh-CN" sz="2800" b="1" dirty="0" smtClean="0">
                <a:latin typeface="Times New Roman" panose="02020603050405020304"/>
                <a:ea typeface="微软雅黑" panose="020B0503020204020204" pitchFamily="34" charset="-122"/>
                <a:cs typeface="微软雅黑" panose="020B0503020204020204" pitchFamily="34" charset="-122"/>
              </a:rPr>
              <a:t>      </a:t>
            </a:r>
            <a:endParaRPr lang="en-US" altLang="zh-CN" sz="2800" b="1" dirty="0" smtClean="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错颌畸形是指在儿童生长发育过程中，由先天的遗传因素或后天的环境因素，如疾病、口腔不良习惯、替牙障碍等，也可在生长发育后因外伤、牙周病等原因造成的如牙齿排列不齐、上下牙弓牙合关系的异常、颌骨大小形态位置的异常、面部畸形等。</a:t>
            </a:r>
            <a:r>
              <a:rPr lang="en-US" altLang="zh-CN" sz="2800" b="1" dirty="0" smtClean="0">
                <a:latin typeface="Times New Roman" panose="02020603050405020304"/>
                <a:ea typeface="微软雅黑" panose="020B0503020204020204" pitchFamily="34" charset="-122"/>
                <a:cs typeface="微软雅黑" panose="020B0503020204020204" pitchFamily="34" charset="-122"/>
              </a:rPr>
              <a:t>       </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8" name="Shape 103"/>
          <p:cNvSpPr/>
          <p:nvPr/>
        </p:nvSpPr>
        <p:spPr>
          <a:xfrm>
            <a:off x="732671" y="2241689"/>
            <a:ext cx="9820404" cy="1024890"/>
          </a:xfrm>
          <a:prstGeom prst="rect">
            <a:avLst/>
          </a:prstGeom>
          <a:ln w="12700">
            <a:miter lim="400000"/>
          </a:ln>
        </p:spPr>
        <p:txBody>
          <a:bodyPr wrap="square" lIns="50800" tIns="50800" rIns="50800" bIns="50800" anchor="t">
            <a:spAutoFit/>
          </a:bodyPr>
          <a:lstStyle/>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1</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 </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p:txBody>
      </p:sp>
      <p:sp>
        <p:nvSpPr>
          <p:cNvPr id="11" name="Shape 103"/>
          <p:cNvSpPr/>
          <p:nvPr/>
        </p:nvSpPr>
        <p:spPr>
          <a:xfrm>
            <a:off x="477838" y="2220573"/>
            <a:ext cx="9320987" cy="509691"/>
          </a:xfrm>
          <a:prstGeom prst="rect">
            <a:avLst/>
          </a:prstGeom>
          <a:ln w="12700">
            <a:miter lim="400000"/>
          </a:ln>
        </p:spPr>
        <p:txBody>
          <a:bodyPr wrap="square" lIns="50800" tIns="50800" rIns="50800" bIns="50800" anchor="t">
            <a:spAutoFit/>
          </a:bodyPr>
          <a:lstStyle/>
          <a:p>
            <a:pPr>
              <a:lnSpc>
                <a:spcPct val="150000"/>
              </a:lnSpc>
              <a:buClr>
                <a:srgbClr val="127FB8"/>
              </a:buClr>
            </a:pP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p:txBody>
      </p:sp>
      <p:pic>
        <p:nvPicPr>
          <p:cNvPr id="3" name="图片 2" descr="错牙合畸形"/>
          <p:cNvPicPr>
            <a:picLocks noChangeAspect="1"/>
          </p:cNvPicPr>
          <p:nvPr/>
        </p:nvPicPr>
        <p:blipFill>
          <a:blip r:embed="rId1"/>
          <a:stretch>
            <a:fillRect/>
          </a:stretch>
        </p:blipFill>
        <p:spPr>
          <a:xfrm>
            <a:off x="3367405" y="2903220"/>
            <a:ext cx="6858000" cy="3403600"/>
          </a:xfrm>
          <a:prstGeom prst="rect">
            <a:avLst/>
          </a:prstGeom>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218" name="Rectangle 2"/>
          <p:cNvSpPr>
            <a:spLocks noGrp="1" noChangeArrowheads="1"/>
          </p:cNvSpPr>
          <p:nvPr>
            <p:ph idx="1"/>
          </p:nvPr>
        </p:nvSpPr>
        <p:spPr/>
        <p:txBody>
          <a:bodyPr/>
          <a:lstStyle/>
          <a:p>
            <a:r>
              <a:rPr lang="zh-CN" altLang="en-US"/>
              <a:t>        开颌                 双颌前突                       反颌</a:t>
            </a:r>
            <a:endParaRPr lang="zh-CN" altLang="en-US"/>
          </a:p>
        </p:txBody>
      </p:sp>
      <p:pic>
        <p:nvPicPr>
          <p:cNvPr id="9219" name="Picture 3" descr="2011070416034381_S[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9667" y="2180167"/>
            <a:ext cx="3359151" cy="336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4" descr="DSCN83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4834" y="2180167"/>
            <a:ext cx="4212167" cy="3361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1" name="Picture 5" descr="201107041620082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818" y="2180167"/>
            <a:ext cx="3649133" cy="336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edge">
                                      <p:cBhvr>
                                        <p:cTn id="7" dur="20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a:latin typeface="微软雅黑" panose="020B0503020204020204" pitchFamily="34" charset="-122"/>
                <a:ea typeface="微软雅黑" panose="020B0503020204020204" pitchFamily="34" charset="-122"/>
              </a:rPr>
              <a:t>第一节 </a:t>
            </a:r>
            <a:r>
              <a:rPr lang="zh-CN" altLang="en-US" sz="3200">
                <a:latin typeface="微软雅黑" panose="020B0503020204020204" pitchFamily="34" charset="-122"/>
                <a:ea typeface="微软雅黑" panose="020B0503020204020204" pitchFamily="34" charset="-122"/>
              </a:rPr>
              <a:t>概述</a:t>
            </a:r>
            <a:endParaRPr lang="zh-CN" altLang="en-US" sz="3200">
              <a:latin typeface="微软雅黑" panose="020B0503020204020204" pitchFamily="34" charset="-122"/>
              <a:ea typeface="微软雅黑" panose="020B0503020204020204" pitchFamily="34" charset="-122"/>
            </a:endParaRPr>
          </a:p>
        </p:txBody>
      </p:sp>
      <p:sp>
        <p:nvSpPr>
          <p:cNvPr id="9" name="矩形 8"/>
          <p:cNvSpPr/>
          <p:nvPr/>
        </p:nvSpPr>
        <p:spPr>
          <a:xfrm>
            <a:off x="477838" y="1251288"/>
            <a:ext cx="6372667" cy="1384995"/>
          </a:xfrm>
          <a:prstGeom prst="rect">
            <a:avLst/>
          </a:prstGeom>
        </p:spPr>
        <p:txBody>
          <a:bodyPr wrap="square">
            <a:spAutoFit/>
          </a:bodyPr>
          <a:lstStyle/>
          <a:p>
            <a:pPr>
              <a:lnSpc>
                <a:spcPct val="150000"/>
              </a:lnSpc>
              <a:buClr>
                <a:srgbClr val="127FB8"/>
              </a:buClr>
            </a:pPr>
            <a:r>
              <a:rPr lang="zh-CN" altLang="en-US" sz="2800" b="1" dirty="0">
                <a:latin typeface="Times New Roman" panose="02020603050405020304"/>
                <a:ea typeface="微软雅黑" panose="020B0503020204020204" pitchFamily="34" charset="-122"/>
                <a:cs typeface="微软雅黑" panose="020B0503020204020204" pitchFamily="34" charset="-122"/>
              </a:rPr>
              <a:t>（一）遗传因素</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800" b="1" dirty="0" smtClean="0">
                <a:latin typeface="Times New Roman" panose="02020603050405020304"/>
                <a:ea typeface="微软雅黑" panose="020B0503020204020204" pitchFamily="34" charset="-122"/>
                <a:cs typeface="微软雅黑" panose="020B0503020204020204" pitchFamily="34" charset="-122"/>
              </a:rPr>
              <a:t>              </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3601158" y="646802"/>
            <a:ext cx="3877985" cy="830997"/>
          </a:xfrm>
          <a:prstGeom prst="rect">
            <a:avLst/>
          </a:prstGeom>
        </p:spPr>
        <p:txBody>
          <a:bodyPr wrap="none">
            <a:spAutoFit/>
          </a:bodyPr>
          <a:lstStyle/>
          <a:p>
            <a:pPr>
              <a:lnSpc>
                <a:spcPct val="150000"/>
              </a:lnSpc>
              <a:buClr>
                <a:srgbClr val="127FB8"/>
              </a:buClr>
            </a:pPr>
            <a:r>
              <a:rPr lang="zh-CN" altLang="en-US" sz="3200" b="1" dirty="0">
                <a:latin typeface="Times New Roman" panose="02020603050405020304"/>
                <a:ea typeface="微软雅黑" panose="020B0503020204020204" pitchFamily="34" charset="-122"/>
              </a:rPr>
              <a:t>一、</a:t>
            </a:r>
            <a:r>
              <a:rPr lang="zh-CN" altLang="en-US" sz="3200" b="1" dirty="0" smtClean="0">
                <a:latin typeface="Times New Roman" panose="02020603050405020304"/>
                <a:ea typeface="微软雅黑" panose="020B0503020204020204" pitchFamily="34" charset="-122"/>
              </a:rPr>
              <a:t>错</a:t>
            </a:r>
            <a:r>
              <a:rPr lang="en-US" altLang="zh-CN" sz="3200" b="1" dirty="0" smtClean="0">
                <a:latin typeface="Times New Roman" panose="02020603050405020304"/>
                <a:ea typeface="微软雅黑" panose="020B0503020204020204" pitchFamily="34" charset="-122"/>
              </a:rPr>
              <a:t></a:t>
            </a:r>
            <a:r>
              <a:rPr lang="zh-CN" altLang="en-US" sz="3200" b="1" dirty="0" smtClean="0">
                <a:latin typeface="Times New Roman" panose="02020603050405020304"/>
                <a:ea typeface="微软雅黑" panose="020B0503020204020204" pitchFamily="34" charset="-122"/>
              </a:rPr>
              <a:t>畸形</a:t>
            </a:r>
            <a:r>
              <a:rPr lang="zh-CN" altLang="en-US" sz="3200" b="1" dirty="0">
                <a:latin typeface="Times New Roman" panose="02020603050405020304"/>
                <a:ea typeface="微软雅黑" panose="020B0503020204020204" pitchFamily="34" charset="-122"/>
              </a:rPr>
              <a:t>的形成</a:t>
            </a:r>
            <a:endParaRPr lang="en-US" altLang="zh-CN" sz="3200" b="1" dirty="0">
              <a:latin typeface="Times New Roman" panose="02020603050405020304"/>
              <a:ea typeface="微软雅黑" panose="020B0503020204020204" pitchFamily="34" charset="-122"/>
            </a:endParaRPr>
          </a:p>
        </p:txBody>
      </p:sp>
      <p:sp>
        <p:nvSpPr>
          <p:cNvPr id="8" name="Shape 103"/>
          <p:cNvSpPr/>
          <p:nvPr/>
        </p:nvSpPr>
        <p:spPr>
          <a:xfrm>
            <a:off x="732671" y="2241689"/>
            <a:ext cx="9820404" cy="3795911"/>
          </a:xfrm>
          <a:prstGeom prst="rect">
            <a:avLst/>
          </a:prstGeom>
          <a:ln w="12700">
            <a:miter lim="400000"/>
          </a:ln>
        </p:spPr>
        <p:txBody>
          <a:bodyPr wrap="square" lIns="50800" tIns="50800" rIns="50800" bIns="50800" anchor="t">
            <a:spAutoFit/>
          </a:bodyPr>
          <a:lstStyle/>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种族</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演化 </a:t>
            </a:r>
            <a:r>
              <a:rPr lang="zh-CN" altLang="en-US" sz="2000" b="1" dirty="0" smtClean="0"/>
              <a:t>：</a:t>
            </a:r>
            <a:r>
              <a:rPr lang="zh-CN" altLang="en-US" sz="2000" b="1" dirty="0"/>
              <a:t>至今在现代人类中的错颌畸形已极为普遍，错颌发生率一超过50%.而在各类错颌畸形中，牙齿拥挤，排列不齐高达76%.</a:t>
            </a:r>
            <a:endParaRPr lang="zh-CN" altLang="en-US" sz="2000" b="1" dirty="0"/>
          </a:p>
          <a:p>
            <a:pPr>
              <a:lnSpc>
                <a:spcPct val="150000"/>
              </a:lnSpc>
              <a:buClr>
                <a:srgbClr val="127FB8"/>
              </a:buClr>
            </a:pPr>
            <a:endParaRPr lang="en-US" altLang="zh-CN"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个体发育</a:t>
            </a:r>
            <a:r>
              <a:rPr lang="en-US" altLang="zh-CN"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b="1" dirty="0"/>
              <a:t>遗传因素在错颌畸形的病因中占有重要地位，遗传因素可表现在由颌骨大小·位置·牙弓形态·牙齿大小·数目·扭转等所致的各种错颌。常见的下颌前突·反颌，闭锁性深覆颌·上颌前突·深覆盖等错颌均可因遗传而引起</a:t>
            </a:r>
            <a:endParaRPr lang="zh-CN" altLang="en-US" sz="2000" b="1" dirty="0"/>
          </a:p>
          <a:p>
            <a:pPr>
              <a:lnSpc>
                <a:spcPct val="150000"/>
              </a:lnSpc>
              <a:buClr>
                <a:srgbClr val="127FB8"/>
              </a:buClr>
            </a:pP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 </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p:txBody>
      </p:sp>
      <p:sp>
        <p:nvSpPr>
          <p:cNvPr id="11" name="Shape 103"/>
          <p:cNvSpPr/>
          <p:nvPr/>
        </p:nvSpPr>
        <p:spPr>
          <a:xfrm>
            <a:off x="477838" y="2220573"/>
            <a:ext cx="9320987" cy="509691"/>
          </a:xfrm>
          <a:prstGeom prst="rect">
            <a:avLst/>
          </a:prstGeom>
          <a:ln w="12700">
            <a:miter lim="400000"/>
          </a:ln>
        </p:spPr>
        <p:txBody>
          <a:bodyPr wrap="square" lIns="50800" tIns="50800" rIns="50800" bIns="50800" anchor="t">
            <a:spAutoFit/>
          </a:bodyPr>
          <a:lstStyle/>
          <a:p>
            <a:pPr>
              <a:lnSpc>
                <a:spcPct val="150000"/>
              </a:lnSpc>
              <a:buClr>
                <a:srgbClr val="127FB8"/>
              </a:buClr>
            </a:pP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7970"/>
            <a:ext cx="10515600" cy="1325563"/>
          </a:xfrm>
        </p:spPr>
        <p:txBody>
          <a:bodyPr/>
          <a:p>
            <a:r>
              <a:rPr lang="zh-CN" altLang="en-US" sz="3200" b="1" dirty="0">
                <a:solidFill>
                  <a:srgbClr val="2B2F3A"/>
                </a:solidFill>
                <a:latin typeface="Times New Roman" panose="02020603050405020304"/>
                <a:ea typeface="微软雅黑" panose="020B0503020204020204" pitchFamily="34" charset="-122"/>
                <a:sym typeface="+mn-ea"/>
              </a:rPr>
              <a:t>第十四章 颌面部神经</a:t>
            </a:r>
            <a:r>
              <a:rPr lang="zh-CN" altLang="en-US" sz="3200" b="1" dirty="0" smtClean="0">
                <a:solidFill>
                  <a:srgbClr val="2B2F3A"/>
                </a:solidFill>
                <a:latin typeface="Times New Roman" panose="02020603050405020304"/>
                <a:ea typeface="微软雅黑" panose="020B0503020204020204" pitchFamily="34" charset="-122"/>
                <a:sym typeface="+mn-ea"/>
              </a:rPr>
              <a:t>疾病</a:t>
            </a:r>
            <a:br>
              <a:rPr lang="zh-CN" altLang="en-US" sz="5730" b="1" dirty="0">
                <a:solidFill>
                  <a:srgbClr val="2B2F3A"/>
                </a:solidFill>
                <a:latin typeface="Times New Roman" panose="02020603050405020304"/>
                <a:ea typeface="微软雅黑" panose="020B0503020204020204" pitchFamily="34" charset="-122"/>
              </a:rPr>
            </a:br>
            <a:endParaRPr lang="zh-CN" altLang="en-US"/>
          </a:p>
        </p:txBody>
      </p:sp>
      <p:sp>
        <p:nvSpPr>
          <p:cNvPr id="46" name="椭圆 45"/>
          <p:cNvSpPr/>
          <p:nvPr/>
        </p:nvSpPr>
        <p:spPr>
          <a:xfrm>
            <a:off x="3370263" y="2190750"/>
            <a:ext cx="471487" cy="471488"/>
          </a:xfrm>
          <a:prstGeom prst="ellipse">
            <a:avLst/>
          </a:prstGeom>
          <a:solidFill>
            <a:srgbClr val="127F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dirty="0">
              <a:effectLst>
                <a:outerShdw blurRad="38100" dist="38100" dir="2700000" algn="tl">
                  <a:srgbClr val="000000">
                    <a:alpha val="43137"/>
                  </a:srgbClr>
                </a:outerShdw>
              </a:effectLst>
              <a:latin typeface="Times New Roman" panose="02020603050405020304"/>
              <a:ea typeface="微软雅黑" panose="020B0503020204020204" pitchFamily="34" charset="-122"/>
            </a:endParaRPr>
          </a:p>
        </p:txBody>
      </p:sp>
      <p:sp>
        <p:nvSpPr>
          <p:cNvPr id="63" name="椭圆 62"/>
          <p:cNvSpPr/>
          <p:nvPr/>
        </p:nvSpPr>
        <p:spPr>
          <a:xfrm>
            <a:off x="3370263" y="3509902"/>
            <a:ext cx="471487" cy="471488"/>
          </a:xfrm>
          <a:prstGeom prst="ellipse">
            <a:avLst/>
          </a:prstGeom>
          <a:solidFill>
            <a:srgbClr val="127F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dirty="0">
              <a:effectLst>
                <a:outerShdw blurRad="38100" dist="38100" dir="2700000" algn="tl">
                  <a:srgbClr val="000000">
                    <a:alpha val="43137"/>
                  </a:srgbClr>
                </a:outerShdw>
              </a:effectLst>
              <a:latin typeface="Times New Roman" panose="02020603050405020304"/>
              <a:ea typeface="微软雅黑" panose="020B0503020204020204" pitchFamily="34" charset="-122"/>
            </a:endParaRPr>
          </a:p>
        </p:txBody>
      </p:sp>
      <p:sp>
        <p:nvSpPr>
          <p:cNvPr id="24" name="矩形: 圆角 23"/>
          <p:cNvSpPr/>
          <p:nvPr/>
        </p:nvSpPr>
        <p:spPr>
          <a:xfrm>
            <a:off x="4233863" y="2163763"/>
            <a:ext cx="4770437" cy="517525"/>
          </a:xfrm>
          <a:prstGeom prst="roundRect">
            <a:avLst>
              <a:gd name="adj" fmla="val 27533"/>
            </a:avLst>
          </a:prstGeom>
          <a:noFill/>
          <a:ln w="15875">
            <a:solidFill>
              <a:srgbClr val="127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b="1" dirty="0">
                <a:solidFill>
                  <a:schemeClr val="tx1"/>
                </a:solidFill>
                <a:latin typeface="Times New Roman" panose="02020603050405020304"/>
                <a:ea typeface="微软雅黑" panose="020B0503020204020204" pitchFamily="34" charset="-122"/>
              </a:rPr>
              <a:t>第一</a:t>
            </a:r>
            <a:r>
              <a:rPr lang="zh-CN" altLang="en-US" b="1" dirty="0" smtClean="0">
                <a:solidFill>
                  <a:schemeClr val="tx1"/>
                </a:solidFill>
                <a:latin typeface="Times New Roman" panose="02020603050405020304"/>
                <a:ea typeface="微软雅黑" panose="020B0503020204020204" pitchFamily="34" charset="-122"/>
              </a:rPr>
              <a:t>节  三叉神经痛</a:t>
            </a:r>
            <a:endParaRPr lang="zh-CN" altLang="en-US" b="1" dirty="0">
              <a:solidFill>
                <a:schemeClr val="tx1"/>
              </a:solidFill>
              <a:latin typeface="Times New Roman" panose="02020603050405020304"/>
              <a:ea typeface="微软雅黑" panose="020B0503020204020204" pitchFamily="34" charset="-122"/>
            </a:endParaRPr>
          </a:p>
        </p:txBody>
      </p:sp>
      <p:sp>
        <p:nvSpPr>
          <p:cNvPr id="26" name="矩形: 圆角 25"/>
          <p:cNvSpPr/>
          <p:nvPr/>
        </p:nvSpPr>
        <p:spPr>
          <a:xfrm>
            <a:off x="4233863" y="3509902"/>
            <a:ext cx="4770437" cy="517525"/>
          </a:xfrm>
          <a:prstGeom prst="roundRect">
            <a:avLst>
              <a:gd name="adj" fmla="val 27533"/>
            </a:avLst>
          </a:prstGeom>
          <a:noFill/>
          <a:ln w="15875">
            <a:solidFill>
              <a:srgbClr val="127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b="1" dirty="0">
                <a:solidFill>
                  <a:schemeClr val="tx1"/>
                </a:solidFill>
                <a:latin typeface="Times New Roman" panose="02020603050405020304"/>
                <a:ea typeface="微软雅黑" panose="020B0503020204020204" pitchFamily="34" charset="-122"/>
              </a:rPr>
              <a:t>第二</a:t>
            </a:r>
            <a:r>
              <a:rPr lang="zh-CN" altLang="en-US" b="1" dirty="0" smtClean="0">
                <a:solidFill>
                  <a:schemeClr val="tx1"/>
                </a:solidFill>
                <a:latin typeface="Times New Roman" panose="02020603050405020304"/>
                <a:ea typeface="微软雅黑" panose="020B0503020204020204" pitchFamily="34" charset="-122"/>
              </a:rPr>
              <a:t>节  面神经</a:t>
            </a:r>
            <a:r>
              <a:rPr lang="zh-CN" altLang="en-US" b="1" dirty="0">
                <a:solidFill>
                  <a:schemeClr val="tx1"/>
                </a:solidFill>
                <a:latin typeface="Times New Roman" panose="02020603050405020304"/>
                <a:ea typeface="微软雅黑" panose="020B0503020204020204" pitchFamily="34" charset="-122"/>
              </a:rPr>
              <a:t>麻痹</a:t>
            </a:r>
            <a:endParaRPr lang="zh-CN" altLang="en-US" b="1" dirty="0">
              <a:solidFill>
                <a:schemeClr val="tx1"/>
              </a:solidFill>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477838" y="1251288"/>
            <a:ext cx="6372667" cy="1384995"/>
          </a:xfrm>
          <a:prstGeom prst="rect">
            <a:avLst/>
          </a:prstGeom>
        </p:spPr>
        <p:txBody>
          <a:bodyPr wrap="square">
            <a:spAutoFit/>
          </a:bodyPr>
          <a:lstStyle/>
          <a:p>
            <a:pPr>
              <a:lnSpc>
                <a:spcPct val="150000"/>
              </a:lnSpc>
              <a:buClr>
                <a:srgbClr val="127FB8"/>
              </a:buClr>
            </a:pPr>
            <a:r>
              <a:rPr lang="zh-CN" altLang="en-US" sz="2800" b="1" dirty="0" smtClean="0">
                <a:latin typeface="Times New Roman" panose="02020603050405020304"/>
                <a:ea typeface="微软雅黑" panose="020B0503020204020204" pitchFamily="34" charset="-122"/>
                <a:cs typeface="微软雅黑" panose="020B0503020204020204" pitchFamily="34" charset="-122"/>
              </a:rPr>
              <a:t>（</a:t>
            </a:r>
            <a:r>
              <a:rPr lang="zh-CN" altLang="en-US" sz="2800" b="1" dirty="0">
                <a:latin typeface="Times New Roman" panose="02020603050405020304"/>
                <a:ea typeface="微软雅黑" panose="020B0503020204020204" pitchFamily="34" charset="-122"/>
                <a:cs typeface="微软雅黑" panose="020B0503020204020204" pitchFamily="34" charset="-122"/>
              </a:rPr>
              <a:t>二</a:t>
            </a:r>
            <a:r>
              <a:rPr lang="zh-CN" altLang="en-US" sz="2800" b="1" dirty="0" smtClean="0">
                <a:latin typeface="Times New Roman" panose="02020603050405020304"/>
                <a:ea typeface="微软雅黑" panose="020B0503020204020204" pitchFamily="34" charset="-122"/>
                <a:cs typeface="微软雅黑" panose="020B0503020204020204" pitchFamily="34" charset="-122"/>
              </a:rPr>
              <a:t>）环境因素</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800" b="1" dirty="0" smtClean="0">
                <a:latin typeface="Times New Roman" panose="02020603050405020304"/>
                <a:ea typeface="微软雅黑" panose="020B0503020204020204" pitchFamily="34" charset="-122"/>
                <a:cs typeface="微软雅黑" panose="020B0503020204020204" pitchFamily="34" charset="-122"/>
              </a:rPr>
              <a:t>              </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3601158" y="646802"/>
            <a:ext cx="3877985" cy="830997"/>
          </a:xfrm>
          <a:prstGeom prst="rect">
            <a:avLst/>
          </a:prstGeom>
        </p:spPr>
        <p:txBody>
          <a:bodyPr wrap="none">
            <a:spAutoFit/>
          </a:bodyPr>
          <a:lstStyle/>
          <a:p>
            <a:pPr>
              <a:lnSpc>
                <a:spcPct val="150000"/>
              </a:lnSpc>
              <a:buClr>
                <a:srgbClr val="127FB8"/>
              </a:buClr>
            </a:pPr>
            <a:r>
              <a:rPr lang="zh-CN" altLang="en-US" sz="3200" b="1" dirty="0">
                <a:latin typeface="Times New Roman" panose="02020603050405020304"/>
                <a:ea typeface="微软雅黑" panose="020B0503020204020204" pitchFamily="34" charset="-122"/>
              </a:rPr>
              <a:t>一、</a:t>
            </a:r>
            <a:r>
              <a:rPr lang="zh-CN" altLang="en-US" sz="3200" b="1" dirty="0" smtClean="0">
                <a:latin typeface="Times New Roman" panose="02020603050405020304"/>
                <a:ea typeface="微软雅黑" panose="020B0503020204020204" pitchFamily="34" charset="-122"/>
              </a:rPr>
              <a:t>错</a:t>
            </a:r>
            <a:r>
              <a:rPr lang="en-US" altLang="zh-CN" sz="3200" b="1" dirty="0" smtClean="0">
                <a:latin typeface="Times New Roman" panose="02020603050405020304"/>
                <a:ea typeface="微软雅黑" panose="020B0503020204020204" pitchFamily="34" charset="-122"/>
              </a:rPr>
              <a:t></a:t>
            </a:r>
            <a:r>
              <a:rPr lang="zh-CN" altLang="en-US" sz="3200" b="1" dirty="0" smtClean="0">
                <a:latin typeface="Times New Roman" panose="02020603050405020304"/>
                <a:ea typeface="微软雅黑" panose="020B0503020204020204" pitchFamily="34" charset="-122"/>
              </a:rPr>
              <a:t>畸形</a:t>
            </a:r>
            <a:r>
              <a:rPr lang="zh-CN" altLang="en-US" sz="3200" b="1" dirty="0">
                <a:latin typeface="Times New Roman" panose="02020603050405020304"/>
                <a:ea typeface="微软雅黑" panose="020B0503020204020204" pitchFamily="34" charset="-122"/>
              </a:rPr>
              <a:t>的形成</a:t>
            </a:r>
            <a:endParaRPr lang="en-US" altLang="zh-CN" sz="3200" b="1" dirty="0">
              <a:latin typeface="Times New Roman" panose="02020603050405020304"/>
              <a:ea typeface="微软雅黑" panose="020B0503020204020204" pitchFamily="34" charset="-122"/>
            </a:endParaRPr>
          </a:p>
        </p:txBody>
      </p:sp>
      <p:sp>
        <p:nvSpPr>
          <p:cNvPr id="8" name="Shape 103"/>
          <p:cNvSpPr/>
          <p:nvPr/>
        </p:nvSpPr>
        <p:spPr>
          <a:xfrm>
            <a:off x="732671" y="2241689"/>
            <a:ext cx="10135198" cy="2718693"/>
          </a:xfrm>
          <a:prstGeom prst="rect">
            <a:avLst/>
          </a:prstGeom>
          <a:ln w="12700">
            <a:miter lim="400000"/>
          </a:ln>
        </p:spPr>
        <p:txBody>
          <a:bodyPr wrap="square" lIns="50800" tIns="50800" rIns="50800" bIns="50800" anchor="t">
            <a:spAutoFit/>
          </a:bodyPr>
          <a:lstStyle/>
          <a:p>
            <a:pPr>
              <a:buFontTx/>
              <a:buNone/>
            </a:pPr>
            <a:r>
              <a:rPr lang="zh-CN" altLang="en-US" sz="2000" dirty="0"/>
              <a:t> </a:t>
            </a:r>
            <a:r>
              <a:rPr lang="zh-CN" altLang="en-US" sz="2000" b="1" dirty="0"/>
              <a:t>1</a:t>
            </a:r>
            <a:r>
              <a:rPr lang="zh-CN" altLang="en-US" sz="2000" b="1" dirty="0">
                <a:solidFill>
                  <a:srgbClr val="C00000"/>
                </a:solidFill>
              </a:rPr>
              <a:t>口腔不良习惯</a:t>
            </a:r>
            <a:r>
              <a:rPr lang="zh-CN" altLang="en-US" sz="2000" b="1" dirty="0"/>
              <a:t>：允指不良习惯，儿童允指不良习惯最多见。允拇指习惯在2至3岁时是正常的，常在4至5岁时停止，若将继续允拇指习惯，则将出现牙合畸形。常见的是前牙开合，牙牙间隙，深覆盖，牙弓狭窄等畸形。</a:t>
            </a:r>
            <a:endParaRPr lang="zh-CN" altLang="en-US" sz="2000" b="1" dirty="0"/>
          </a:p>
          <a:p>
            <a:pPr>
              <a:buFontTx/>
              <a:buNone/>
            </a:pPr>
            <a:r>
              <a:rPr lang="zh-CN" altLang="en-US" sz="2000" b="1" dirty="0"/>
              <a:t> </a:t>
            </a:r>
            <a:r>
              <a:rPr lang="zh-CN" altLang="en-US" sz="2000" b="1" dirty="0" smtClean="0"/>
              <a:t>2</a:t>
            </a:r>
            <a:r>
              <a:rPr lang="zh-CN" altLang="en-US" sz="2000" b="1" dirty="0">
                <a:solidFill>
                  <a:srgbClr val="C00000"/>
                </a:solidFill>
              </a:rPr>
              <a:t>咬下唇不良习惯</a:t>
            </a:r>
            <a:r>
              <a:rPr lang="zh-CN" altLang="en-US" sz="2000" b="1" dirty="0"/>
              <a:t>：可引起上前牙唇倾及下前牙舌倾，长期咬下唇者可出现下唇周围皮肤角化。</a:t>
            </a:r>
            <a:endParaRPr lang="zh-CN" altLang="en-US" sz="2000" b="1" dirty="0"/>
          </a:p>
          <a:p>
            <a:pPr>
              <a:buFontTx/>
              <a:buNone/>
            </a:pPr>
            <a:r>
              <a:rPr lang="zh-CN" altLang="en-US" sz="2000" b="1" dirty="0" smtClean="0"/>
              <a:t> </a:t>
            </a:r>
            <a:r>
              <a:rPr lang="zh-CN" altLang="en-US" sz="2000" b="1" dirty="0"/>
              <a:t>3</a:t>
            </a:r>
            <a:r>
              <a:rPr lang="zh-CN" altLang="en-US" sz="2000" b="1" dirty="0">
                <a:solidFill>
                  <a:srgbClr val="C00000"/>
                </a:solidFill>
              </a:rPr>
              <a:t>吐舌不良习惯</a:t>
            </a:r>
            <a:r>
              <a:rPr lang="zh-CN" altLang="en-US" sz="2000" b="1" dirty="0"/>
              <a:t>：儿童在替牙过程中吐舌或添萌出新牙常形成吐舌。常见于前牙开合，因舌体中间厚两侧薄故常开颌，也常有前牙反颌下颌前突。</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 </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p:txBody>
      </p:sp>
      <p:sp>
        <p:nvSpPr>
          <p:cNvPr id="11" name="Shape 103"/>
          <p:cNvSpPr/>
          <p:nvPr/>
        </p:nvSpPr>
        <p:spPr>
          <a:xfrm>
            <a:off x="477838" y="2220573"/>
            <a:ext cx="9320987" cy="509691"/>
          </a:xfrm>
          <a:prstGeom prst="rect">
            <a:avLst/>
          </a:prstGeom>
          <a:ln w="12700">
            <a:miter lim="400000"/>
          </a:ln>
        </p:spPr>
        <p:txBody>
          <a:bodyPr wrap="square" lIns="50800" tIns="50800" rIns="50800" bIns="50800" anchor="t">
            <a:spAutoFit/>
          </a:bodyPr>
          <a:lstStyle/>
          <a:p>
            <a:pPr>
              <a:lnSpc>
                <a:spcPct val="150000"/>
              </a:lnSpc>
              <a:buClr>
                <a:srgbClr val="127FB8"/>
              </a:buClr>
            </a:pP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477838" y="1251288"/>
            <a:ext cx="6372667" cy="1383665"/>
          </a:xfrm>
          <a:prstGeom prst="rect">
            <a:avLst/>
          </a:prstGeom>
        </p:spPr>
        <p:txBody>
          <a:bodyPr wrap="square">
            <a:spAutoFit/>
          </a:bodyPr>
          <a:lstStyle/>
          <a:p>
            <a:pPr>
              <a:lnSpc>
                <a:spcPct val="150000"/>
              </a:lnSpc>
              <a:buClr>
                <a:srgbClr val="127FB8"/>
              </a:buClr>
            </a:pPr>
            <a:r>
              <a:rPr lang="zh-CN" altLang="en-US" sz="2800" b="1" dirty="0" smtClean="0">
                <a:latin typeface="Times New Roman" panose="02020603050405020304"/>
                <a:ea typeface="微软雅黑" panose="020B0503020204020204" pitchFamily="34" charset="-122"/>
                <a:cs typeface="微软雅黑" panose="020B0503020204020204" pitchFamily="34" charset="-122"/>
              </a:rPr>
              <a:t>（三</a:t>
            </a:r>
            <a:r>
              <a:rPr lang="zh-CN" altLang="en-US" sz="2800" b="1" dirty="0" smtClean="0">
                <a:latin typeface="Times New Roman" panose="02020603050405020304"/>
                <a:ea typeface="微软雅黑" panose="020B0503020204020204" pitchFamily="34" charset="-122"/>
                <a:cs typeface="微软雅黑" panose="020B0503020204020204" pitchFamily="34" charset="-122"/>
              </a:rPr>
              <a:t>）儿童替牙期障碍</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800" b="1" dirty="0" smtClean="0">
                <a:latin typeface="Times New Roman" panose="02020603050405020304"/>
                <a:ea typeface="微软雅黑" panose="020B0503020204020204" pitchFamily="34" charset="-122"/>
                <a:cs typeface="微软雅黑" panose="020B0503020204020204" pitchFamily="34" charset="-122"/>
              </a:rPr>
              <a:t>              </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3601158" y="646802"/>
            <a:ext cx="3877985" cy="830997"/>
          </a:xfrm>
          <a:prstGeom prst="rect">
            <a:avLst/>
          </a:prstGeom>
        </p:spPr>
        <p:txBody>
          <a:bodyPr wrap="none">
            <a:spAutoFit/>
          </a:bodyPr>
          <a:lstStyle/>
          <a:p>
            <a:pPr>
              <a:lnSpc>
                <a:spcPct val="150000"/>
              </a:lnSpc>
              <a:buClr>
                <a:srgbClr val="127FB8"/>
              </a:buClr>
            </a:pPr>
            <a:r>
              <a:rPr lang="zh-CN" altLang="en-US" sz="3200" b="1" dirty="0">
                <a:latin typeface="Times New Roman" panose="02020603050405020304"/>
                <a:ea typeface="微软雅黑" panose="020B0503020204020204" pitchFamily="34" charset="-122"/>
              </a:rPr>
              <a:t>一、</a:t>
            </a:r>
            <a:r>
              <a:rPr lang="zh-CN" altLang="en-US" sz="3200" b="1" dirty="0" smtClean="0">
                <a:latin typeface="Times New Roman" panose="02020603050405020304"/>
                <a:ea typeface="微软雅黑" panose="020B0503020204020204" pitchFamily="34" charset="-122"/>
              </a:rPr>
              <a:t>错</a:t>
            </a:r>
            <a:r>
              <a:rPr lang="en-US" altLang="zh-CN" sz="3200" b="1" dirty="0" smtClean="0">
                <a:latin typeface="Times New Roman" panose="02020603050405020304"/>
                <a:ea typeface="微软雅黑" panose="020B0503020204020204" pitchFamily="34" charset="-122"/>
              </a:rPr>
              <a:t></a:t>
            </a:r>
            <a:r>
              <a:rPr lang="zh-CN" altLang="en-US" sz="3200" b="1" dirty="0" smtClean="0">
                <a:latin typeface="Times New Roman" panose="02020603050405020304"/>
                <a:ea typeface="微软雅黑" panose="020B0503020204020204" pitchFamily="34" charset="-122"/>
              </a:rPr>
              <a:t>畸形</a:t>
            </a:r>
            <a:r>
              <a:rPr lang="zh-CN" altLang="en-US" sz="3200" b="1" dirty="0">
                <a:latin typeface="Times New Roman" panose="02020603050405020304"/>
                <a:ea typeface="微软雅黑" panose="020B0503020204020204" pitchFamily="34" charset="-122"/>
              </a:rPr>
              <a:t>的形成</a:t>
            </a:r>
            <a:endParaRPr lang="en-US" altLang="zh-CN" sz="3200" b="1" dirty="0">
              <a:latin typeface="Times New Roman" panose="02020603050405020304"/>
              <a:ea typeface="微软雅黑" panose="020B0503020204020204" pitchFamily="34" charset="-122"/>
            </a:endParaRPr>
          </a:p>
        </p:txBody>
      </p:sp>
      <p:sp>
        <p:nvSpPr>
          <p:cNvPr id="8" name="Shape 103"/>
          <p:cNvSpPr/>
          <p:nvPr/>
        </p:nvSpPr>
        <p:spPr>
          <a:xfrm>
            <a:off x="732671" y="2241689"/>
            <a:ext cx="10135198" cy="3829050"/>
          </a:xfrm>
          <a:prstGeom prst="rect">
            <a:avLst/>
          </a:prstGeom>
          <a:ln w="12700">
            <a:miter lim="400000"/>
          </a:ln>
        </p:spPr>
        <p:txBody>
          <a:bodyPr wrap="square" lIns="50800" tIns="50800" rIns="50800" bIns="50800" anchor="t">
            <a:spAutoFit/>
          </a:bodyPr>
          <a:lstStyle/>
          <a:p>
            <a:pPr>
              <a:lnSpc>
                <a:spcPct val="90000"/>
              </a:lnSpc>
              <a:buFontTx/>
              <a:buNone/>
            </a:pPr>
            <a:r>
              <a:rPr lang="zh-CN" altLang="en-US" sz="2400" b="1" dirty="0">
                <a:solidFill>
                  <a:srgbClr val="C00000"/>
                </a:solidFill>
              </a:rPr>
              <a:t>1乳牙早失  </a:t>
            </a:r>
            <a:r>
              <a:rPr lang="zh-CN" altLang="en-US" sz="2400" b="1" dirty="0"/>
              <a:t> 乳牙早失时破坏了牙弓的完整形，搓牙的近远中的牙向缺牙隙倾斜，使间隙不足而恒牙错位萌出。</a:t>
            </a:r>
            <a:endParaRPr lang="zh-CN" altLang="en-US" sz="2400" b="1" dirty="0"/>
          </a:p>
          <a:p>
            <a:pPr>
              <a:lnSpc>
                <a:spcPct val="90000"/>
              </a:lnSpc>
              <a:buFontTx/>
              <a:buNone/>
            </a:pPr>
            <a:r>
              <a:rPr lang="zh-CN" altLang="en-US" sz="2400" b="1" dirty="0">
                <a:solidFill>
                  <a:srgbClr val="C00000"/>
                </a:solidFill>
              </a:rPr>
              <a:t>2乳牙滞留 </a:t>
            </a:r>
            <a:r>
              <a:rPr lang="zh-CN" altLang="en-US" sz="2400" b="1" dirty="0"/>
              <a:t>     主要因为牙根吸收不全或完全为吸收，滞留乳牙的相应恒牙可在滞留牙的唇侧或颊侧错位萌出。</a:t>
            </a:r>
            <a:endParaRPr lang="zh-CN" altLang="en-US" sz="2400" b="1" dirty="0"/>
          </a:p>
          <a:p>
            <a:pPr>
              <a:lnSpc>
                <a:spcPct val="90000"/>
              </a:lnSpc>
              <a:buFontTx/>
              <a:buNone/>
            </a:pPr>
            <a:r>
              <a:rPr lang="zh-CN" altLang="en-US" sz="2400" b="1" dirty="0" smtClean="0">
                <a:solidFill>
                  <a:srgbClr val="C00000"/>
                </a:solidFill>
                <a:sym typeface="+mn-ea"/>
              </a:rPr>
              <a:t>3</a:t>
            </a:r>
            <a:r>
              <a:rPr lang="zh-CN" altLang="en-US" sz="2400" b="1" dirty="0">
                <a:solidFill>
                  <a:srgbClr val="C00000"/>
                </a:solidFill>
                <a:sym typeface="+mn-ea"/>
              </a:rPr>
              <a:t>恒牙早失    </a:t>
            </a:r>
            <a:r>
              <a:rPr lang="zh-CN" altLang="en-US" sz="2400" b="1" dirty="0">
                <a:sym typeface="+mn-ea"/>
              </a:rPr>
              <a:t>   第一恒牙的早期缺失造成的影响最大，因为第一恒磨牙的一个重要作用是在替牙时建立和维持正确的牙弓与颌骨关系。</a:t>
            </a:r>
            <a:endParaRPr lang="zh-CN" altLang="en-US" sz="2400" b="1" dirty="0">
              <a:sym typeface="+mn-ea"/>
            </a:endParaRPr>
          </a:p>
          <a:p>
            <a:pPr>
              <a:lnSpc>
                <a:spcPct val="90000"/>
              </a:lnSpc>
              <a:buFontTx/>
              <a:buNone/>
            </a:pPr>
            <a:r>
              <a:rPr lang="zh-CN" altLang="en-US" sz="2400" b="1" dirty="0">
                <a:solidFill>
                  <a:srgbClr val="C00000"/>
                </a:solidFill>
                <a:sym typeface="+mn-ea"/>
              </a:rPr>
              <a:t>4乳尖牙磨耗不足  </a:t>
            </a:r>
            <a:r>
              <a:rPr lang="zh-CN" altLang="en-US" sz="2400" b="1" dirty="0">
                <a:sym typeface="+mn-ea"/>
              </a:rPr>
              <a:t>    有时乳尖牙正常磨耗不足，而高出牙弓合面。当上下牙弓咬合是，上下乳尖牙发生早接触，下颌为躲避早接触干扰，前伸而形成假性下颌前突前牙反颌。在早期发现乳牙磨耗不足时，可对进行调合</a:t>
            </a:r>
            <a:endParaRPr lang="zh-CN" altLang="en-US" sz="2400" b="1" dirty="0"/>
          </a:p>
          <a:p>
            <a:pPr>
              <a:lnSpc>
                <a:spcPct val="90000"/>
              </a:lnSpc>
              <a:buFontTx/>
              <a:buNone/>
            </a:pPr>
            <a:endParaRPr lang="zh-CN" altLang="en-US" sz="2000" b="1" dirty="0"/>
          </a:p>
          <a:p>
            <a:pPr>
              <a:lnSpc>
                <a:spcPct val="150000"/>
              </a:lnSpc>
              <a:buClr>
                <a:srgbClr val="127FB8"/>
              </a:buClr>
            </a:pP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 </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p:txBody>
      </p:sp>
      <p:sp>
        <p:nvSpPr>
          <p:cNvPr id="11" name="Shape 103"/>
          <p:cNvSpPr/>
          <p:nvPr/>
        </p:nvSpPr>
        <p:spPr>
          <a:xfrm>
            <a:off x="477838" y="2220573"/>
            <a:ext cx="9320987" cy="509691"/>
          </a:xfrm>
          <a:prstGeom prst="rect">
            <a:avLst/>
          </a:prstGeom>
          <a:ln w="12700">
            <a:miter lim="400000"/>
          </a:ln>
        </p:spPr>
        <p:txBody>
          <a:bodyPr wrap="square" lIns="50800" tIns="50800" rIns="50800" bIns="50800" anchor="t">
            <a:spAutoFit/>
          </a:bodyPr>
          <a:lstStyle/>
          <a:p>
            <a:pPr>
              <a:lnSpc>
                <a:spcPct val="150000"/>
              </a:lnSpc>
              <a:buClr>
                <a:srgbClr val="127FB8"/>
              </a:buClr>
            </a:pP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1102995" y="1544320"/>
            <a:ext cx="10250805" cy="3415030"/>
          </a:xfrm>
          <a:prstGeom prst="rect">
            <a:avLst/>
          </a:prstGeom>
        </p:spPr>
        <p:txBody>
          <a:bodyPr wrap="square">
            <a:spAutoFit/>
          </a:bodyPr>
          <a:lstStyle/>
          <a:p>
            <a:pPr>
              <a:lnSpc>
                <a:spcPct val="150000"/>
              </a:lnSpc>
              <a:buClr>
                <a:srgbClr val="127FB8"/>
              </a:buClr>
            </a:pPr>
            <a:r>
              <a:rPr lang="zh-CN" altLang="en-US" sz="2800" b="1" dirty="0">
                <a:latin typeface="Times New Roman" panose="02020603050405020304"/>
                <a:ea typeface="微软雅黑" panose="020B0503020204020204" pitchFamily="34" charset="-122"/>
                <a:cs typeface="微软雅黑" panose="020B0503020204020204" pitchFamily="34" charset="-122"/>
              </a:rPr>
              <a:t>（一）影响</a:t>
            </a:r>
            <a:r>
              <a:rPr lang="zh-CN" altLang="en-US" sz="2800" b="1" dirty="0" smtClean="0">
                <a:latin typeface="Times New Roman" panose="02020603050405020304"/>
                <a:ea typeface="微软雅黑" panose="020B0503020204020204" pitchFamily="34" charset="-122"/>
                <a:cs typeface="微软雅黑" panose="020B0503020204020204" pitchFamily="34" charset="-122"/>
              </a:rPr>
              <a:t>牙</a:t>
            </a:r>
            <a:r>
              <a:rPr lang="en-US" altLang="zh-CN" sz="2800" b="1" dirty="0" smtClean="0">
                <a:latin typeface="Times New Roman" panose="02020603050405020304"/>
                <a:ea typeface="微软雅黑" panose="020B0503020204020204" pitchFamily="34" charset="-122"/>
                <a:cs typeface="微软雅黑" panose="020B0503020204020204" pitchFamily="34" charset="-122"/>
              </a:rPr>
              <a:t></a:t>
            </a:r>
            <a:r>
              <a:rPr lang="zh-CN" altLang="en-US" sz="2800" b="1" dirty="0" smtClean="0">
                <a:latin typeface="Times New Roman" panose="02020603050405020304"/>
                <a:ea typeface="微软雅黑" panose="020B0503020204020204" pitchFamily="34" charset="-122"/>
                <a:cs typeface="微软雅黑" panose="020B0503020204020204" pitchFamily="34" charset="-122"/>
              </a:rPr>
              <a:t>颌</a:t>
            </a:r>
            <a:r>
              <a:rPr lang="zh-CN" altLang="en-US" sz="2800" b="1" dirty="0">
                <a:latin typeface="Times New Roman" panose="02020603050405020304"/>
                <a:ea typeface="微软雅黑" panose="020B0503020204020204" pitchFamily="34" charset="-122"/>
                <a:cs typeface="微软雅黑" panose="020B0503020204020204" pitchFamily="34" charset="-122"/>
              </a:rPr>
              <a:t>面发育</a:t>
            </a:r>
            <a:endParaRPr lang="zh-CN" altLang="en-US"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latin typeface="Times New Roman" panose="02020603050405020304"/>
                <a:ea typeface="微软雅黑" panose="020B0503020204020204" pitchFamily="34" charset="-122"/>
                <a:cs typeface="微软雅黑" panose="020B0503020204020204" pitchFamily="34" charset="-122"/>
              </a:rPr>
              <a:t>前牙反牙合不及时治疗则下牙弓限制了前颌骨的发育，而下颌没有上下牙弓的协调关系而过度向前发育，这样形成颜面中1/3的凹陷和下颌前突畸形，随着错牙合畸形的严重，颜面呈现新月状面型。</a:t>
            </a:r>
            <a:endParaRPr lang="zh-CN" altLang="en-US" sz="2000"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
        <p:nvSpPr>
          <p:cNvPr id="10" name="矩形 9"/>
          <p:cNvSpPr/>
          <p:nvPr/>
        </p:nvSpPr>
        <p:spPr>
          <a:xfrm>
            <a:off x="3618011" y="824755"/>
            <a:ext cx="3877985" cy="830997"/>
          </a:xfrm>
          <a:prstGeom prst="rect">
            <a:avLst/>
          </a:prstGeom>
        </p:spPr>
        <p:txBody>
          <a:bodyPr wrap="none">
            <a:spAutoFit/>
          </a:bodyPr>
          <a:lstStyle/>
          <a:p>
            <a:pPr>
              <a:lnSpc>
                <a:spcPct val="150000"/>
              </a:lnSpc>
              <a:buClr>
                <a:srgbClr val="127FB8"/>
              </a:buClr>
            </a:pPr>
            <a:r>
              <a:rPr lang="zh-CN" altLang="en-US" sz="3200" b="1" dirty="0">
                <a:latin typeface="Times New Roman" panose="02020603050405020304"/>
                <a:ea typeface="微软雅黑" panose="020B0503020204020204" pitchFamily="34" charset="-122"/>
              </a:rPr>
              <a:t>二、</a:t>
            </a:r>
            <a:r>
              <a:rPr lang="zh-CN" altLang="en-US" sz="3200" b="1" dirty="0" smtClean="0">
                <a:latin typeface="Times New Roman" panose="02020603050405020304"/>
                <a:ea typeface="微软雅黑" panose="020B0503020204020204" pitchFamily="34" charset="-122"/>
              </a:rPr>
              <a:t>错</a:t>
            </a:r>
            <a:r>
              <a:rPr lang="en-US" altLang="zh-CN" sz="3200" b="1" dirty="0" smtClean="0">
                <a:latin typeface="Times New Roman" panose="02020603050405020304"/>
                <a:ea typeface="微软雅黑" panose="020B0503020204020204" pitchFamily="34" charset="-122"/>
              </a:rPr>
              <a:t></a:t>
            </a:r>
            <a:r>
              <a:rPr lang="zh-CN" altLang="en-US" sz="3200" b="1" dirty="0" smtClean="0">
                <a:latin typeface="Times New Roman" panose="02020603050405020304"/>
                <a:ea typeface="微软雅黑" panose="020B0503020204020204" pitchFamily="34" charset="-122"/>
              </a:rPr>
              <a:t>畸形</a:t>
            </a:r>
            <a:r>
              <a:rPr lang="zh-CN" altLang="en-US" sz="3200" b="1" dirty="0">
                <a:latin typeface="Times New Roman" panose="02020603050405020304"/>
                <a:ea typeface="微软雅黑" panose="020B0503020204020204" pitchFamily="34" charset="-122"/>
              </a:rPr>
              <a:t>的危害</a:t>
            </a:r>
            <a:endParaRPr lang="en-US" altLang="zh-CN" sz="3200" b="1" dirty="0">
              <a:latin typeface="Times New Roman" panose="02020603050405020304"/>
              <a:ea typeface="微软雅黑" panose="020B0503020204020204" pitchFamily="34" charset="-122"/>
            </a:endParaRPr>
          </a:p>
        </p:txBody>
      </p:sp>
      <p:sp>
        <p:nvSpPr>
          <p:cNvPr id="14"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pic>
        <p:nvPicPr>
          <p:cNvPr id="3" name="图片 2" descr="颌面部发育"/>
          <p:cNvPicPr>
            <a:picLocks noChangeAspect="1"/>
          </p:cNvPicPr>
          <p:nvPr/>
        </p:nvPicPr>
        <p:blipFill>
          <a:blip r:embed="rId1"/>
          <a:stretch>
            <a:fillRect/>
          </a:stretch>
        </p:blipFill>
        <p:spPr>
          <a:xfrm>
            <a:off x="4826000" y="3206750"/>
            <a:ext cx="5434965" cy="2934970"/>
          </a:xfrm>
          <a:prstGeom prst="rect">
            <a:avLst/>
          </a:prstGeom>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478155" y="1544320"/>
            <a:ext cx="5862955" cy="4799965"/>
          </a:xfrm>
          <a:prstGeom prst="rect">
            <a:avLst/>
          </a:prstGeom>
        </p:spPr>
        <p:txBody>
          <a:bodyPr wrap="square">
            <a:spAutoFit/>
          </a:bodyPr>
          <a:lstStyle/>
          <a:p>
            <a:pPr>
              <a:lnSpc>
                <a:spcPct val="150000"/>
              </a:lnSpc>
              <a:buClr>
                <a:srgbClr val="127FB8"/>
              </a:buClr>
            </a:pPr>
            <a:r>
              <a:rPr lang="zh-CN" altLang="zh-CN" sz="2800" b="1" dirty="0">
                <a:latin typeface="Times New Roman" panose="02020603050405020304"/>
                <a:ea typeface="微软雅黑" panose="020B0503020204020204" pitchFamily="34" charset="-122"/>
                <a:cs typeface="微软雅黑" panose="020B0503020204020204" pitchFamily="34" charset="-122"/>
              </a:rPr>
              <a:t>（</a:t>
            </a:r>
            <a:r>
              <a:rPr lang="zh-CN" altLang="en-US" sz="2800" b="1" dirty="0">
                <a:latin typeface="Times New Roman" panose="02020603050405020304"/>
                <a:ea typeface="微软雅黑" panose="020B0503020204020204" pitchFamily="34" charset="-122"/>
                <a:cs typeface="微软雅黑" panose="020B0503020204020204" pitchFamily="34" charset="-122"/>
              </a:rPr>
              <a:t>二）影响口腔健康</a:t>
            </a:r>
            <a:endParaRPr lang="zh-CN" altLang="en-US"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latin typeface="Times New Roman" panose="02020603050405020304"/>
                <a:ea typeface="微软雅黑" panose="020B0503020204020204" pitchFamily="34" charset="-122"/>
                <a:cs typeface="微软雅黑" panose="020B0503020204020204" pitchFamily="34" charset="-122"/>
              </a:rPr>
              <a:t>排列不齐的牙齿，容易积存食物，刷牙时也不易刷干净，易发生龋病及牙龈、牙周炎症，严重者会导致牙周病</a:t>
            </a:r>
            <a:r>
              <a:rPr lang="zh-CN" altLang="en-US" sz="2000" dirty="0">
                <a:latin typeface="Times New Roman" panose="02020603050405020304"/>
                <a:ea typeface="微软雅黑" panose="020B0503020204020204" pitchFamily="34" charset="-122"/>
                <a:cs typeface="微软雅黑" panose="020B0503020204020204" pitchFamily="34" charset="-122"/>
              </a:rPr>
              <a:t>。</a:t>
            </a:r>
            <a:endParaRPr lang="zh-CN" altLang="en-US" sz="2000"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800" b="1" dirty="0">
                <a:latin typeface="Times New Roman" panose="02020603050405020304"/>
                <a:ea typeface="微软雅黑" panose="020B0503020204020204" pitchFamily="34" charset="-122"/>
                <a:cs typeface="微软雅黑" panose="020B0503020204020204" pitchFamily="34" charset="-122"/>
                <a:sym typeface="+mn-ea"/>
              </a:rPr>
              <a:t>（三</a:t>
            </a:r>
            <a:r>
              <a:rPr lang="zh-CN" altLang="en-US" sz="2800" b="1" dirty="0">
                <a:latin typeface="Times New Roman" panose="02020603050405020304"/>
                <a:ea typeface="微软雅黑" panose="020B0503020204020204" pitchFamily="34" charset="-122"/>
                <a:cs typeface="微软雅黑" panose="020B0503020204020204" pitchFamily="34" charset="-122"/>
                <a:sym typeface="+mn-ea"/>
              </a:rPr>
              <a:t>）影响口腔功能</a:t>
            </a:r>
            <a:endParaRPr lang="zh-CN" altLang="en-US"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latin typeface="Times New Roman" panose="02020603050405020304"/>
                <a:ea typeface="微软雅黑" panose="020B0503020204020204" pitchFamily="34" charset="-122"/>
                <a:cs typeface="微软雅黑" panose="020B0503020204020204" pitchFamily="34" charset="-122"/>
              </a:rPr>
              <a:t>错颌畸形会影响口腔颌面部的功能。例如前牙开合、稀疏等会影响发音；后牙锁合、反合会影响咀嚼功能；严重下颌前突会造成吞咽异常等。严重下颌后缩则影响正常呼吸</a:t>
            </a:r>
            <a:r>
              <a:rPr lang="en-US" altLang="zh-CN" sz="2800" dirty="0">
                <a:latin typeface="Times New Roman" panose="02020603050405020304"/>
                <a:ea typeface="微软雅黑" panose="020B0503020204020204" pitchFamily="34" charset="-122"/>
                <a:cs typeface="微软雅黑" panose="020B0503020204020204" pitchFamily="34" charset="-122"/>
              </a:rPr>
              <a:t>.</a:t>
            </a:r>
            <a:endParaRPr lang="en-US" altLang="zh-CN" sz="2800" dirty="0">
              <a:latin typeface="Times New Roman" panose="02020603050405020304"/>
              <a:ea typeface="微软雅黑" panose="020B0503020204020204" pitchFamily="34" charset="-122"/>
              <a:cs typeface="微软雅黑" panose="020B0503020204020204" pitchFamily="34" charset="-122"/>
            </a:endParaRPr>
          </a:p>
        </p:txBody>
      </p:sp>
      <p:sp>
        <p:nvSpPr>
          <p:cNvPr id="10" name="矩形 9"/>
          <p:cNvSpPr/>
          <p:nvPr/>
        </p:nvSpPr>
        <p:spPr>
          <a:xfrm>
            <a:off x="3618011" y="824755"/>
            <a:ext cx="3877985" cy="830997"/>
          </a:xfrm>
          <a:prstGeom prst="rect">
            <a:avLst/>
          </a:prstGeom>
        </p:spPr>
        <p:txBody>
          <a:bodyPr wrap="none">
            <a:spAutoFit/>
          </a:bodyPr>
          <a:lstStyle/>
          <a:p>
            <a:pPr>
              <a:lnSpc>
                <a:spcPct val="150000"/>
              </a:lnSpc>
              <a:buClr>
                <a:srgbClr val="127FB8"/>
              </a:buClr>
            </a:pPr>
            <a:r>
              <a:rPr lang="zh-CN" altLang="en-US" sz="3200" b="1" dirty="0">
                <a:latin typeface="Times New Roman" panose="02020603050405020304"/>
                <a:ea typeface="微软雅黑" panose="020B0503020204020204" pitchFamily="34" charset="-122"/>
              </a:rPr>
              <a:t>二、</a:t>
            </a:r>
            <a:r>
              <a:rPr lang="zh-CN" altLang="en-US" sz="3200" b="1" dirty="0" smtClean="0">
                <a:latin typeface="Times New Roman" panose="02020603050405020304"/>
                <a:ea typeface="微软雅黑" panose="020B0503020204020204" pitchFamily="34" charset="-122"/>
              </a:rPr>
              <a:t>错</a:t>
            </a:r>
            <a:r>
              <a:rPr lang="en-US" altLang="zh-CN" sz="3200" b="1" dirty="0" smtClean="0">
                <a:latin typeface="Times New Roman" panose="02020603050405020304"/>
                <a:ea typeface="微软雅黑" panose="020B0503020204020204" pitchFamily="34" charset="-122"/>
              </a:rPr>
              <a:t></a:t>
            </a:r>
            <a:r>
              <a:rPr lang="zh-CN" altLang="en-US" sz="3200" b="1" dirty="0" smtClean="0">
                <a:latin typeface="Times New Roman" panose="02020603050405020304"/>
                <a:ea typeface="微软雅黑" panose="020B0503020204020204" pitchFamily="34" charset="-122"/>
              </a:rPr>
              <a:t>畸形</a:t>
            </a:r>
            <a:r>
              <a:rPr lang="zh-CN" altLang="en-US" sz="3200" b="1" dirty="0">
                <a:latin typeface="Times New Roman" panose="02020603050405020304"/>
                <a:ea typeface="微软雅黑" panose="020B0503020204020204" pitchFamily="34" charset="-122"/>
              </a:rPr>
              <a:t>的危害</a:t>
            </a:r>
            <a:endParaRPr lang="en-US" altLang="zh-CN" sz="3200" b="1" dirty="0">
              <a:latin typeface="Times New Roman" panose="02020603050405020304"/>
              <a:ea typeface="微软雅黑" panose="020B0503020204020204" pitchFamily="34" charset="-122"/>
            </a:endParaRPr>
          </a:p>
        </p:txBody>
      </p:sp>
      <p:sp>
        <p:nvSpPr>
          <p:cNvPr id="13" name="Shape 103"/>
          <p:cNvSpPr/>
          <p:nvPr/>
        </p:nvSpPr>
        <p:spPr>
          <a:xfrm>
            <a:off x="1618564" y="3664913"/>
            <a:ext cx="7706579" cy="1024890"/>
          </a:xfrm>
          <a:prstGeom prst="rect">
            <a:avLst/>
          </a:prstGeom>
          <a:ln w="12700">
            <a:miter lim="400000"/>
          </a:ln>
        </p:spPr>
        <p:txBody>
          <a:bodyPr wrap="square" lIns="50800" tIns="50800" rIns="50800" bIns="50800" anchor="t">
            <a:spAutoFit/>
          </a:bodyPr>
          <a:lstStyle/>
          <a:p>
            <a:pPr>
              <a:lnSpc>
                <a:spcPct val="150000"/>
              </a:lnSpc>
              <a:buClr>
                <a:srgbClr val="127FB8"/>
              </a:buClr>
            </a:pP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p:txBody>
      </p:sp>
      <p:sp>
        <p:nvSpPr>
          <p:cNvPr id="14"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pic>
        <p:nvPicPr>
          <p:cNvPr id="3" name="图片 2" descr="口腔健康"/>
          <p:cNvPicPr>
            <a:picLocks noChangeAspect="1"/>
          </p:cNvPicPr>
          <p:nvPr/>
        </p:nvPicPr>
        <p:blipFill>
          <a:blip r:embed="rId1"/>
          <a:stretch>
            <a:fillRect/>
          </a:stretch>
        </p:blipFill>
        <p:spPr>
          <a:xfrm>
            <a:off x="7009765" y="1656080"/>
            <a:ext cx="3175000" cy="1892300"/>
          </a:xfrm>
          <a:prstGeom prst="rect">
            <a:avLst/>
          </a:prstGeom>
        </p:spPr>
      </p:pic>
      <p:pic>
        <p:nvPicPr>
          <p:cNvPr id="4" name="图片 3" descr="口腔功能"/>
          <p:cNvPicPr>
            <a:picLocks noChangeAspect="1"/>
          </p:cNvPicPr>
          <p:nvPr/>
        </p:nvPicPr>
        <p:blipFill>
          <a:blip r:embed="rId2"/>
          <a:stretch>
            <a:fillRect/>
          </a:stretch>
        </p:blipFill>
        <p:spPr>
          <a:xfrm>
            <a:off x="6260465" y="3493770"/>
            <a:ext cx="4881245" cy="2850515"/>
          </a:xfrm>
          <a:prstGeom prst="rect">
            <a:avLst/>
          </a:prstGeom>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478155" y="1929130"/>
            <a:ext cx="6562725" cy="3692525"/>
          </a:xfrm>
          <a:prstGeom prst="rect">
            <a:avLst/>
          </a:prstGeom>
        </p:spPr>
        <p:txBody>
          <a:bodyPr wrap="square">
            <a:spAutoFit/>
          </a:bodyPr>
          <a:lstStyle/>
          <a:p>
            <a:pPr>
              <a:lnSpc>
                <a:spcPct val="150000"/>
              </a:lnSpc>
              <a:buClr>
                <a:srgbClr val="127FB8"/>
              </a:buClr>
            </a:pPr>
            <a:r>
              <a:rPr lang="zh-CN" altLang="en-US" sz="2800" b="1" dirty="0">
                <a:latin typeface="Times New Roman" panose="02020603050405020304"/>
                <a:ea typeface="微软雅黑" panose="020B0503020204020204" pitchFamily="34" charset="-122"/>
                <a:cs typeface="微软雅黑" panose="020B0503020204020204" pitchFamily="34" charset="-122"/>
              </a:rPr>
              <a:t>（四）影响容貌美观</a:t>
            </a:r>
            <a:endParaRPr lang="zh-CN" altLang="en-US"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latin typeface="Times New Roman" panose="02020603050405020304"/>
                <a:ea typeface="微软雅黑" panose="020B0503020204020204" pitchFamily="34" charset="-122"/>
                <a:cs typeface="微软雅黑" panose="020B0503020204020204" pitchFamily="34" charset="-122"/>
              </a:rPr>
              <a:t>例如开唇露齿，双颌前突等会影响颜面部的美观，可呈现开唇露齿、双颌前突、长面或短面等畸形。</a:t>
            </a:r>
            <a:endParaRPr lang="en-US" altLang="zh-CN" sz="2000"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800" dirty="0">
                <a:latin typeface="Times New Roman" panose="02020603050405020304"/>
                <a:ea typeface="微软雅黑" panose="020B0503020204020204" pitchFamily="34" charset="-122"/>
                <a:cs typeface="微软雅黑" panose="020B0503020204020204" pitchFamily="34" charset="-122"/>
              </a:rPr>
              <a:t>（五</a:t>
            </a:r>
            <a:r>
              <a:rPr lang="zh-CN" altLang="en-US" sz="2800" dirty="0">
                <a:latin typeface="Times New Roman" panose="02020603050405020304"/>
                <a:ea typeface="微软雅黑" panose="020B0503020204020204" pitchFamily="34" charset="-122"/>
                <a:cs typeface="微软雅黑" panose="020B0503020204020204" pitchFamily="34" charset="-122"/>
              </a:rPr>
              <a:t>）</a:t>
            </a:r>
            <a:r>
              <a:rPr lang="zh-CN" altLang="en-US" sz="2800" dirty="0" smtClean="0">
                <a:latin typeface="Times New Roman" panose="02020603050405020304"/>
                <a:ea typeface="微软雅黑" panose="020B0503020204020204" pitchFamily="34" charset="-122"/>
                <a:cs typeface="微软雅黑" panose="020B0503020204020204" pitchFamily="34" charset="-122"/>
              </a:rPr>
              <a:t>错</a:t>
            </a:r>
            <a:r>
              <a:rPr lang="en-US" altLang="zh-CN" sz="2800" dirty="0" smtClean="0">
                <a:latin typeface="Times New Roman" panose="02020603050405020304"/>
                <a:ea typeface="微软雅黑" panose="020B0503020204020204" pitchFamily="34" charset="-122"/>
                <a:cs typeface="微软雅黑" panose="020B0503020204020204" pitchFamily="34" charset="-122"/>
              </a:rPr>
              <a:t></a:t>
            </a:r>
            <a:r>
              <a:rPr lang="zh-CN" altLang="en-US" sz="2800" dirty="0" smtClean="0">
                <a:latin typeface="Times New Roman" panose="02020603050405020304"/>
                <a:ea typeface="微软雅黑" panose="020B0503020204020204" pitchFamily="34" charset="-122"/>
                <a:cs typeface="微软雅黑" panose="020B0503020204020204" pitchFamily="34" charset="-122"/>
              </a:rPr>
              <a:t>畸形</a:t>
            </a:r>
            <a:r>
              <a:rPr lang="zh-CN" altLang="en-US" sz="2800" dirty="0">
                <a:latin typeface="Times New Roman" panose="02020603050405020304"/>
                <a:ea typeface="微软雅黑" panose="020B0503020204020204" pitchFamily="34" charset="-122"/>
                <a:cs typeface="微软雅黑" panose="020B0503020204020204" pitchFamily="34" charset="-122"/>
              </a:rPr>
              <a:t>与全身疾病</a:t>
            </a:r>
            <a:endParaRPr lang="zh-CN" altLang="en-US" sz="2800"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latin typeface="Times New Roman" panose="02020603050405020304"/>
                <a:ea typeface="微软雅黑" panose="020B0503020204020204" pitchFamily="34" charset="-122"/>
                <a:cs typeface="微软雅黑" panose="020B0503020204020204" pitchFamily="34" charset="-122"/>
              </a:rPr>
              <a:t>有些牙合畸形严重影响外貌，造成患者精神上的自卑感和孤僻，甚至造成严重的心理、精神障碍；同时咀嚼功能障碍严重者会导致消化不良。</a:t>
            </a:r>
            <a:endParaRPr lang="en-US" altLang="zh-CN" sz="2000" dirty="0">
              <a:latin typeface="Times New Roman" panose="02020603050405020304"/>
              <a:ea typeface="微软雅黑" panose="020B0503020204020204" pitchFamily="34" charset="-122"/>
              <a:cs typeface="微软雅黑" panose="020B0503020204020204" pitchFamily="34" charset="-122"/>
            </a:endParaRPr>
          </a:p>
        </p:txBody>
      </p:sp>
      <p:sp>
        <p:nvSpPr>
          <p:cNvPr id="10" name="矩形 9"/>
          <p:cNvSpPr/>
          <p:nvPr/>
        </p:nvSpPr>
        <p:spPr>
          <a:xfrm>
            <a:off x="3608584" y="979831"/>
            <a:ext cx="3877985" cy="830997"/>
          </a:xfrm>
          <a:prstGeom prst="rect">
            <a:avLst/>
          </a:prstGeom>
        </p:spPr>
        <p:txBody>
          <a:bodyPr wrap="none">
            <a:spAutoFit/>
          </a:bodyPr>
          <a:lstStyle/>
          <a:p>
            <a:pPr>
              <a:lnSpc>
                <a:spcPct val="150000"/>
              </a:lnSpc>
              <a:buClr>
                <a:srgbClr val="127FB8"/>
              </a:buClr>
            </a:pPr>
            <a:r>
              <a:rPr lang="zh-CN" altLang="en-US" sz="3200" b="1" dirty="0">
                <a:latin typeface="Times New Roman" panose="02020603050405020304"/>
                <a:ea typeface="微软雅黑" panose="020B0503020204020204" pitchFamily="34" charset="-122"/>
              </a:rPr>
              <a:t>二、</a:t>
            </a:r>
            <a:r>
              <a:rPr lang="zh-CN" altLang="en-US" sz="3200" b="1" dirty="0" smtClean="0">
                <a:latin typeface="Times New Roman" panose="02020603050405020304"/>
                <a:ea typeface="微软雅黑" panose="020B0503020204020204" pitchFamily="34" charset="-122"/>
              </a:rPr>
              <a:t>错</a:t>
            </a:r>
            <a:r>
              <a:rPr lang="en-US" altLang="zh-CN" sz="3200" b="1" dirty="0" smtClean="0">
                <a:latin typeface="Times New Roman" panose="02020603050405020304"/>
                <a:ea typeface="微软雅黑" panose="020B0503020204020204" pitchFamily="34" charset="-122"/>
              </a:rPr>
              <a:t></a:t>
            </a:r>
            <a:r>
              <a:rPr lang="zh-CN" altLang="en-US" sz="3200" b="1" dirty="0" smtClean="0">
                <a:latin typeface="Times New Roman" panose="02020603050405020304"/>
                <a:ea typeface="微软雅黑" panose="020B0503020204020204" pitchFamily="34" charset="-122"/>
              </a:rPr>
              <a:t>畸形</a:t>
            </a:r>
            <a:r>
              <a:rPr lang="zh-CN" altLang="en-US" sz="3200" b="1" dirty="0">
                <a:latin typeface="Times New Roman" panose="02020603050405020304"/>
                <a:ea typeface="微软雅黑" panose="020B0503020204020204" pitchFamily="34" charset="-122"/>
              </a:rPr>
              <a:t>的危害</a:t>
            </a:r>
            <a:endParaRPr lang="en-US" altLang="zh-CN" sz="3200" b="1" dirty="0">
              <a:latin typeface="Times New Roman" panose="02020603050405020304"/>
              <a:ea typeface="微软雅黑" panose="020B0503020204020204" pitchFamily="34" charset="-122"/>
            </a:endParaRPr>
          </a:p>
        </p:txBody>
      </p:sp>
      <p:sp>
        <p:nvSpPr>
          <p:cNvPr id="14"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pic>
        <p:nvPicPr>
          <p:cNvPr id="3" name="图片 2" descr="容貌外观"/>
          <p:cNvPicPr>
            <a:picLocks noChangeAspect="1"/>
          </p:cNvPicPr>
          <p:nvPr/>
        </p:nvPicPr>
        <p:blipFill>
          <a:blip r:embed="rId1"/>
          <a:stretch>
            <a:fillRect/>
          </a:stretch>
        </p:blipFill>
        <p:spPr>
          <a:xfrm>
            <a:off x="6965950" y="2068195"/>
            <a:ext cx="4580255" cy="3261995"/>
          </a:xfrm>
          <a:prstGeom prst="rect">
            <a:avLst/>
          </a:prstGeo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a:latin typeface="微软雅黑" panose="020B0503020204020204" pitchFamily="34" charset="-122"/>
                <a:ea typeface="微软雅黑" panose="020B0503020204020204" pitchFamily="34" charset="-122"/>
                <a:cs typeface="微软雅黑" panose="020B0503020204020204" pitchFamily="34" charset="-122"/>
              </a:rPr>
              <a:t>第二节 </a:t>
            </a:r>
            <a:r>
              <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错</a:t>
            </a:r>
            <a:r>
              <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畸形的诊断</a:t>
            </a:r>
            <a:endPar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矩形 8"/>
          <p:cNvSpPr/>
          <p:nvPr/>
        </p:nvSpPr>
        <p:spPr>
          <a:xfrm>
            <a:off x="477838" y="2455459"/>
            <a:ext cx="5472973" cy="2677656"/>
          </a:xfrm>
          <a:prstGeom prst="rect">
            <a:avLst/>
          </a:prstGeom>
        </p:spPr>
        <p:txBody>
          <a:bodyPr wrap="none">
            <a:spAutoFit/>
          </a:bodyPr>
          <a:lstStyle/>
          <a:p>
            <a:pPr>
              <a:lnSpc>
                <a:spcPct val="150000"/>
              </a:lnSpc>
              <a:buClr>
                <a:srgbClr val="127FB8"/>
              </a:buClr>
            </a:pPr>
            <a:r>
              <a:rPr lang="zh-CN" altLang="en-US" sz="2800" b="1" dirty="0">
                <a:latin typeface="Times New Roman" panose="02020603050405020304"/>
                <a:ea typeface="微软雅黑" panose="020B0503020204020204" pitchFamily="34" charset="-122"/>
                <a:cs typeface="微软雅黑" panose="020B0503020204020204" pitchFamily="34" charset="-122"/>
              </a:rPr>
              <a:t>（一）</a:t>
            </a:r>
            <a:r>
              <a:rPr lang="en-US" sz="2800" b="1" dirty="0">
                <a:latin typeface="Times New Roman" panose="02020603050405020304"/>
                <a:ea typeface="微软雅黑" panose="020B0503020204020204" pitchFamily="34" charset="-122"/>
                <a:cs typeface="微软雅黑" panose="020B0503020204020204" pitchFamily="34" charset="-122"/>
              </a:rPr>
              <a:t>Angle</a:t>
            </a:r>
            <a:r>
              <a:rPr lang="zh-CN" altLang="en-US" sz="2800" b="1" dirty="0">
                <a:latin typeface="Times New Roman" panose="02020603050405020304"/>
                <a:ea typeface="微软雅黑" panose="020B0503020204020204" pitchFamily="34" charset="-122"/>
                <a:cs typeface="微软雅黑" panose="020B0503020204020204" pitchFamily="34" charset="-122"/>
              </a:rPr>
              <a:t>第一类</a:t>
            </a:r>
            <a:r>
              <a:rPr lang="zh-CN" altLang="en-US" sz="2800" b="1" dirty="0" smtClean="0">
                <a:latin typeface="Times New Roman" panose="02020603050405020304"/>
                <a:ea typeface="微软雅黑" panose="020B0503020204020204" pitchFamily="34" charset="-122"/>
                <a:cs typeface="微软雅黑" panose="020B0503020204020204" pitchFamily="34" charset="-122"/>
              </a:rPr>
              <a:t>错</a:t>
            </a:r>
            <a:r>
              <a:rPr lang="en-US" sz="2800" b="1" dirty="0" smtClean="0">
                <a:latin typeface="Times New Roman" panose="02020603050405020304"/>
                <a:ea typeface="微软雅黑" panose="020B0503020204020204" pitchFamily="34" charset="-122"/>
                <a:cs typeface="微软雅黑" panose="020B0503020204020204" pitchFamily="34" charset="-122"/>
              </a:rPr>
              <a:t></a:t>
            </a:r>
            <a:r>
              <a:rPr lang="en-US" sz="2000" dirty="0" smtClean="0">
                <a:latin typeface="Times New Roman" panose="02020603050405020304"/>
                <a:ea typeface="微软雅黑" panose="020B0503020204020204" pitchFamily="34" charset="-122"/>
                <a:cs typeface="微软雅黑" panose="020B0503020204020204" pitchFamily="34" charset="-122"/>
              </a:rPr>
              <a:t>——</a:t>
            </a:r>
            <a:r>
              <a:rPr lang="zh-CN" altLang="en-US" sz="2000" dirty="0">
                <a:latin typeface="Times New Roman" panose="02020603050405020304"/>
                <a:ea typeface="微软雅黑" panose="020B0503020204020204" pitchFamily="34" charset="-122"/>
                <a:cs typeface="微软雅黑" panose="020B0503020204020204" pitchFamily="34" charset="-122"/>
              </a:rPr>
              <a:t>中性</a:t>
            </a:r>
            <a:r>
              <a:rPr lang="zh-CN" altLang="en-US" sz="2000" dirty="0" smtClean="0">
                <a:latin typeface="Times New Roman" panose="02020603050405020304"/>
                <a:ea typeface="微软雅黑" panose="020B0503020204020204" pitchFamily="34" charset="-122"/>
                <a:cs typeface="微软雅黑" panose="020B0503020204020204" pitchFamily="34" charset="-122"/>
              </a:rPr>
              <a:t>错</a:t>
            </a:r>
            <a:r>
              <a:rPr lang="en-US" sz="2000" dirty="0" smtClean="0">
                <a:latin typeface="Times New Roman" panose="02020603050405020304"/>
                <a:ea typeface="微软雅黑" panose="020B0503020204020204" pitchFamily="34" charset="-122"/>
                <a:cs typeface="微软雅黑" panose="020B0503020204020204" pitchFamily="34" charset="-122"/>
              </a:rPr>
              <a:t></a:t>
            </a:r>
            <a:endParaRPr lang="en-US" altLang="zh-CN" sz="2000"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（二）</a:t>
            </a:r>
            <a:r>
              <a:rPr 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Angle</a:t>
            </a: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第二类</a:t>
            </a:r>
            <a:r>
              <a:rPr lang="zh-CN" altLang="en-US" sz="2800" b="1" dirty="0" smtClean="0">
                <a:solidFill>
                  <a:srgbClr val="000000"/>
                </a:solidFill>
                <a:latin typeface="Times New Roman" panose="02020603050405020304"/>
                <a:ea typeface="微软雅黑" panose="020B0503020204020204" pitchFamily="34" charset="-122"/>
                <a:cs typeface="微软雅黑" panose="020B0503020204020204" pitchFamily="34" charset="-122"/>
              </a:rPr>
              <a:t>错</a:t>
            </a:r>
            <a:r>
              <a:rPr lang="en-US" sz="2800" b="1" dirty="0" smtClean="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en-US" sz="2000" dirty="0" smtClean="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a:solidFill>
                  <a:srgbClr val="000000"/>
                </a:solidFill>
                <a:latin typeface="Times New Roman" panose="02020603050405020304"/>
                <a:ea typeface="微软雅黑" panose="020B0503020204020204" pitchFamily="34" charset="-122"/>
                <a:cs typeface="微软雅黑" panose="020B0503020204020204" pitchFamily="34" charset="-122"/>
              </a:rPr>
              <a:t>远中</a:t>
            </a:r>
            <a:r>
              <a:rPr lang="zh-CN" altLang="en-US" sz="2000" dirty="0" smtClean="0">
                <a:solidFill>
                  <a:srgbClr val="000000"/>
                </a:solidFill>
                <a:latin typeface="Times New Roman" panose="02020603050405020304"/>
                <a:ea typeface="微软雅黑" panose="020B0503020204020204" pitchFamily="34" charset="-122"/>
                <a:cs typeface="微软雅黑" panose="020B0503020204020204" pitchFamily="34" charset="-122"/>
              </a:rPr>
              <a:t>错</a:t>
            </a:r>
            <a:r>
              <a:rPr lang="en-US" sz="2000" dirty="0" smtClean="0">
                <a:solidFill>
                  <a:srgbClr val="000000"/>
                </a:solidFill>
                <a:latin typeface="Times New Roman" panose="02020603050405020304"/>
                <a:ea typeface="微软雅黑" panose="020B0503020204020204" pitchFamily="34" charset="-122"/>
                <a:cs typeface="微软雅黑" panose="020B0503020204020204" pitchFamily="34" charset="-122"/>
              </a:rPr>
              <a:t></a:t>
            </a:r>
            <a:endParaRPr lang="en-US" altLang="zh-CN" sz="2000"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三）</a:t>
            </a:r>
            <a:r>
              <a:rPr 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Angle</a:t>
            </a: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第三类</a:t>
            </a:r>
            <a:r>
              <a:rPr lang="zh-CN" altLang="en-US" sz="2800" b="1" dirty="0" smtClean="0">
                <a:solidFill>
                  <a:srgbClr val="000000"/>
                </a:solidFill>
                <a:latin typeface="Times New Roman" panose="02020603050405020304"/>
                <a:ea typeface="微软雅黑" panose="020B0503020204020204" pitchFamily="34" charset="-122"/>
                <a:cs typeface="微软雅黑" panose="020B0503020204020204" pitchFamily="34" charset="-122"/>
              </a:rPr>
              <a:t>错</a:t>
            </a:r>
            <a:r>
              <a:rPr lang="en-US" sz="2800" b="1" dirty="0" smtClean="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en-US" sz="2000" dirty="0" smtClean="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a:solidFill>
                  <a:srgbClr val="000000"/>
                </a:solidFill>
                <a:latin typeface="Times New Roman" panose="02020603050405020304"/>
                <a:ea typeface="微软雅黑" panose="020B0503020204020204" pitchFamily="34" charset="-122"/>
                <a:cs typeface="微软雅黑" panose="020B0503020204020204" pitchFamily="34" charset="-122"/>
              </a:rPr>
              <a:t>近中</a:t>
            </a:r>
            <a:r>
              <a:rPr lang="zh-CN" altLang="en-US" sz="2000" dirty="0" smtClean="0">
                <a:solidFill>
                  <a:srgbClr val="000000"/>
                </a:solidFill>
                <a:latin typeface="Times New Roman" panose="02020603050405020304"/>
                <a:ea typeface="微软雅黑" panose="020B0503020204020204" pitchFamily="34" charset="-122"/>
                <a:cs typeface="微软雅黑" panose="020B0503020204020204" pitchFamily="34" charset="-122"/>
              </a:rPr>
              <a:t>错</a:t>
            </a:r>
            <a:r>
              <a:rPr lang="en-US" sz="2000" dirty="0" smtClean="0">
                <a:solidFill>
                  <a:srgbClr val="000000"/>
                </a:solidFill>
                <a:latin typeface="Times New Roman" panose="02020603050405020304"/>
                <a:ea typeface="微软雅黑" panose="020B0503020204020204" pitchFamily="34" charset="-122"/>
                <a:cs typeface="微软雅黑" panose="020B0503020204020204" pitchFamily="34" charset="-122"/>
              </a:rPr>
              <a:t></a:t>
            </a:r>
            <a:endParaRPr lang="en-US" altLang="zh-CN" sz="2000"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800" dirty="0">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4166434" y="979832"/>
            <a:ext cx="3877985" cy="830997"/>
          </a:xfrm>
          <a:prstGeom prst="rect">
            <a:avLst/>
          </a:prstGeom>
        </p:spPr>
        <p:txBody>
          <a:bodyPr wrap="none">
            <a:spAutoFit/>
          </a:bodyPr>
          <a:lstStyle/>
          <a:p>
            <a:pPr algn="ctr">
              <a:lnSpc>
                <a:spcPct val="150000"/>
              </a:lnSpc>
              <a:buClr>
                <a:srgbClr val="127FB8"/>
              </a:buClr>
            </a:pPr>
            <a:r>
              <a:rPr lang="zh-CN" altLang="en-US" sz="3200" b="1" dirty="0">
                <a:latin typeface="Times New Roman" panose="02020603050405020304"/>
                <a:ea typeface="微软雅黑" panose="020B0503020204020204" pitchFamily="34" charset="-122"/>
              </a:rPr>
              <a:t>一、</a:t>
            </a:r>
            <a:r>
              <a:rPr lang="zh-CN" altLang="en-US" sz="3200" b="1" dirty="0" smtClean="0">
                <a:latin typeface="Times New Roman" panose="02020603050405020304"/>
                <a:ea typeface="微软雅黑" panose="020B0503020204020204" pitchFamily="34" charset="-122"/>
              </a:rPr>
              <a:t>错</a:t>
            </a:r>
            <a:r>
              <a:rPr lang="en-US" altLang="zh-CN" sz="3200" b="1" dirty="0" smtClean="0">
                <a:latin typeface="Times New Roman" panose="02020603050405020304"/>
                <a:ea typeface="微软雅黑" panose="020B0503020204020204" pitchFamily="34" charset="-122"/>
              </a:rPr>
              <a:t></a:t>
            </a:r>
            <a:r>
              <a:rPr lang="zh-CN" altLang="en-US" sz="3200" b="1" dirty="0" smtClean="0">
                <a:latin typeface="Times New Roman" panose="02020603050405020304"/>
                <a:ea typeface="微软雅黑" panose="020B0503020204020204" pitchFamily="34" charset="-122"/>
              </a:rPr>
              <a:t>畸形</a:t>
            </a:r>
            <a:r>
              <a:rPr lang="zh-CN" altLang="en-US" sz="3200" b="1" dirty="0">
                <a:latin typeface="Times New Roman" panose="02020603050405020304"/>
                <a:ea typeface="微软雅黑" panose="020B0503020204020204" pitchFamily="34" charset="-122"/>
              </a:rPr>
              <a:t>的分类</a:t>
            </a:r>
            <a:endParaRPr lang="en-US" altLang="zh-CN" sz="3200" b="1"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1264603" y="1691156"/>
            <a:ext cx="6884496" cy="4616648"/>
          </a:xfrm>
          <a:prstGeom prst="rect">
            <a:avLst/>
          </a:prstGeom>
        </p:spPr>
        <p:txBody>
          <a:bodyPr wrap="square">
            <a:spAutoFit/>
          </a:bodyPr>
          <a:lstStyle/>
          <a:p>
            <a:pPr>
              <a:lnSpc>
                <a:spcPct val="150000"/>
              </a:lnSpc>
              <a:buClr>
                <a:srgbClr val="127FB8"/>
              </a:buClr>
            </a:pPr>
            <a:r>
              <a:rPr lang="zh-CN" altLang="en-US" sz="2800" b="1" dirty="0">
                <a:latin typeface="Times New Roman" panose="02020603050405020304"/>
                <a:ea typeface="微软雅黑" panose="020B0503020204020204" pitchFamily="34" charset="-122"/>
                <a:cs typeface="微软雅黑" panose="020B0503020204020204" pitchFamily="34" charset="-122"/>
              </a:rPr>
              <a:t>（一）一般检查</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1</a:t>
            </a:r>
            <a:r>
              <a:rPr lang="en-US" altLang="zh-CN" sz="2000" dirty="0" smtClean="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smtClean="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患者基本</a:t>
            </a: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情况采集</a:t>
            </a:r>
            <a:endParaRPr lang="en-US" altLang="zh-CN"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临床检查</a:t>
            </a:r>
            <a:endParaRPr lang="en-US" altLang="zh-CN"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）软组织检查</a:t>
            </a:r>
            <a:endParaRPr lang="en-US" altLang="zh-CN"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endParaRPr>
          </a:p>
          <a:p>
            <a:pPr lvl="0">
              <a:lnSpc>
                <a:spcPct val="150000"/>
              </a:lnSpc>
              <a:buClr>
                <a:srgbClr val="127FB8"/>
              </a:buClr>
            </a:pP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a:t>
            </a:r>
            <a:r>
              <a:rPr lang="en-US" altLang="zh-CN"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）牙列检查</a:t>
            </a:r>
            <a:endParaRPr lang="en-US" altLang="zh-CN"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a:t>
            </a:r>
            <a:r>
              <a:rPr lang="en-US" altLang="zh-CN"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3</a:t>
            </a: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）牙弓检查</a:t>
            </a:r>
            <a:endParaRPr lang="en-US" altLang="zh-CN"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4</a:t>
            </a:r>
            <a:r>
              <a:rPr lang="zh-CN" altLang="en-US" sz="2000" dirty="0" smtClean="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a:t>
            </a:r>
            <a:r>
              <a:rPr lang="en-US" altLang="zh-CN" sz="2000" dirty="0" smtClean="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smtClean="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的</a:t>
            </a: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检查：前牙；后牙</a:t>
            </a:r>
            <a:r>
              <a:rPr lang="zh-CN" altLang="en-US" sz="2000" dirty="0" smtClean="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a:t>
            </a:r>
            <a:r>
              <a:rPr lang="en-US" altLang="zh-CN" sz="2000" dirty="0" smtClean="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smtClean="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曲线。</a:t>
            </a:r>
            <a:endPar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5</a:t>
            </a:r>
            <a:r>
              <a:rPr lang="zh-CN" alt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rPr>
              <a:t>）面部检查</a:t>
            </a:r>
            <a:endParaRPr lang="en-US" sz="2000" dirty="0">
              <a:solidFill>
                <a:schemeClr val="tx1">
                  <a:lumMod val="75000"/>
                  <a:lumOff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4271419" y="799337"/>
            <a:ext cx="3877985" cy="743665"/>
          </a:xfrm>
          <a:prstGeom prst="rect">
            <a:avLst/>
          </a:prstGeom>
        </p:spPr>
        <p:txBody>
          <a:bodyPr wrap="none">
            <a:spAutoFit/>
          </a:bodyPr>
          <a:lstStyle/>
          <a:p>
            <a:pPr>
              <a:lnSpc>
                <a:spcPct val="150000"/>
              </a:lnSpc>
              <a:buClr>
                <a:srgbClr val="127FB8"/>
              </a:buClr>
            </a:pPr>
            <a:r>
              <a:rPr lang="zh-CN" altLang="en-US" sz="3200" b="1" dirty="0">
                <a:latin typeface="Times New Roman" panose="02020603050405020304"/>
                <a:ea typeface="微软雅黑" panose="020B0503020204020204" pitchFamily="34" charset="-122"/>
              </a:rPr>
              <a:t>二、诊断手段和方法</a:t>
            </a:r>
            <a:endParaRPr lang="en-US" altLang="zh-CN" sz="3200" b="1" dirty="0">
              <a:latin typeface="Times New Roman" panose="02020603050405020304"/>
              <a:ea typeface="微软雅黑" panose="020B0503020204020204" pitchFamily="34" charset="-122"/>
            </a:endParaRPr>
          </a:p>
        </p:txBody>
      </p:sp>
      <p:sp>
        <p:nvSpPr>
          <p:cNvPr id="3" name="矩形 2"/>
          <p:cNvSpPr/>
          <p:nvPr/>
        </p:nvSpPr>
        <p:spPr>
          <a:xfrm>
            <a:off x="5688965" y="1820545"/>
            <a:ext cx="5143500" cy="3507740"/>
          </a:xfrm>
          <a:prstGeom prst="rect">
            <a:avLst/>
          </a:prstGeom>
        </p:spPr>
        <p:txBody>
          <a:bodyPr wrap="square">
            <a:spAutoFit/>
          </a:bodyPr>
          <a:p>
            <a:pPr>
              <a:lnSpc>
                <a:spcPct val="150000"/>
              </a:lnSpc>
              <a:buClr>
                <a:srgbClr val="127FB8"/>
              </a:buClr>
            </a:pP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（二）模型分析</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rgbClr val="404040"/>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牙列拥挤度或间隙分析</a:t>
            </a:r>
            <a:endParaRPr lang="en-US" altLang="zh-CN" sz="2000" dirty="0">
              <a:solidFill>
                <a:srgbClr val="40404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）测量现有牙弓弧形长度</a:t>
            </a:r>
            <a:endParaRPr lang="en-US" altLang="zh-CN" sz="2000" dirty="0">
              <a:solidFill>
                <a:srgbClr val="40404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）测量排齐牙齿所需的间隙（牙量）</a:t>
            </a:r>
            <a:endParaRPr lang="en-US" altLang="zh-CN" sz="2000" dirty="0">
              <a:solidFill>
                <a:srgbClr val="40404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上下颌牙齿间的牙量关系</a:t>
            </a:r>
            <a:r>
              <a:rPr 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——Bolton</a:t>
            </a: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指数</a:t>
            </a:r>
            <a:endParaRPr lang="en-US" altLang="zh-CN" sz="2000" dirty="0">
              <a:solidFill>
                <a:srgbClr val="40404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）全牙比</a:t>
            </a:r>
            <a:endParaRPr lang="en-US" altLang="zh-CN" sz="2000" dirty="0">
              <a:solidFill>
                <a:srgbClr val="40404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）前牙比</a:t>
            </a:r>
            <a:endParaRPr lang="en-US" altLang="zh-CN" sz="2800" dirty="0">
              <a:solidFill>
                <a:srgbClr val="000000"/>
              </a:solidFill>
              <a:latin typeface="Times New Roman" panose="02020603050405020304"/>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5" name="矩形 4"/>
          <p:cNvSpPr/>
          <p:nvPr/>
        </p:nvSpPr>
        <p:spPr>
          <a:xfrm>
            <a:off x="1069975" y="1674495"/>
            <a:ext cx="5057775" cy="3969385"/>
          </a:xfrm>
          <a:prstGeom prst="rect">
            <a:avLst/>
          </a:prstGeom>
        </p:spPr>
        <p:txBody>
          <a:bodyPr wrap="square">
            <a:spAutoFit/>
          </a:bodyPr>
          <a:lstStyle/>
          <a:p>
            <a:pPr lvl="0">
              <a:lnSpc>
                <a:spcPct val="150000"/>
              </a:lnSpc>
              <a:buClr>
                <a:srgbClr val="127FB8"/>
              </a:buClr>
            </a:pPr>
            <a:r>
              <a:rPr lang="zh-CN"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三）</a:t>
            </a:r>
            <a:r>
              <a:rPr lang="en-US" altLang="zh-CN" sz="2800" b="1" dirty="0">
                <a:latin typeface="Times New Roman" panose="02020603050405020304"/>
                <a:ea typeface="微软雅黑" panose="020B0503020204020204" pitchFamily="34" charset="-122"/>
                <a:cs typeface="微软雅黑" panose="020B0503020204020204" pitchFamily="34" charset="-122"/>
              </a:rPr>
              <a:t>X</a:t>
            </a:r>
            <a:r>
              <a:rPr lang="zh-CN" altLang="en-US" sz="2800" b="1" dirty="0">
                <a:latin typeface="Times New Roman" panose="02020603050405020304"/>
                <a:ea typeface="微软雅黑" panose="020B0503020204020204" pitchFamily="34" charset="-122"/>
                <a:cs typeface="微软雅黑" panose="020B0503020204020204" pitchFamily="34" charset="-122"/>
              </a:rPr>
              <a:t>线头影测量分析</a:t>
            </a:r>
            <a:endParaRPr lang="zh-CN" altLang="en-US" sz="2800"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b="1"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X</a:t>
            </a:r>
            <a:r>
              <a:rPr lang="zh-CN" altLang="en-US" sz="2000" b="1"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线头影测量的主要应用</a:t>
            </a:r>
            <a:endParaRPr lang="en-US" altLang="zh-CN" sz="2000" b="1"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研究颅面生长发育</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牙颌，颅面畸形的诊断分析</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3</a:t>
            </a: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确定</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错</a:t>
            </a:r>
            <a:r>
              <a:rPr lang="en-US" altLang="zh-CN"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畸形</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的矫治设计</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4.</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研究矫治过程中及矫治后的牙颌，颅面形态结构变化</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5.</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外科正畸的诊断和矫治设计</a:t>
            </a:r>
            <a:endParaRPr lang="en-US" altLang="zh-CN" sz="2800" dirty="0">
              <a:latin typeface="Times New Roman" panose="02020603050405020304"/>
              <a:ea typeface="微软雅黑" panose="020B0503020204020204" pitchFamily="34" charset="-122"/>
              <a:cs typeface="微软雅黑" panose="020B0503020204020204" pitchFamily="34" charset="-122"/>
            </a:endParaRPr>
          </a:p>
        </p:txBody>
      </p:sp>
      <p:sp>
        <p:nvSpPr>
          <p:cNvPr id="6"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4" name="矩形 3"/>
          <p:cNvSpPr/>
          <p:nvPr/>
        </p:nvSpPr>
        <p:spPr>
          <a:xfrm>
            <a:off x="4157007" y="931085"/>
            <a:ext cx="3877985" cy="743665"/>
          </a:xfrm>
          <a:prstGeom prst="rect">
            <a:avLst/>
          </a:prstGeom>
        </p:spPr>
        <p:txBody>
          <a:bodyPr wrap="none">
            <a:spAutoFit/>
          </a:bodyPr>
          <a:lstStyle/>
          <a:p>
            <a:pPr algn="ctr">
              <a:lnSpc>
                <a:spcPct val="150000"/>
              </a:lnSpc>
              <a:buClr>
                <a:srgbClr val="127FB8"/>
              </a:buClr>
            </a:pPr>
            <a:r>
              <a:rPr lang="zh-CN" altLang="en-US" sz="3200" b="1" dirty="0">
                <a:latin typeface="Times New Roman" panose="02020603050405020304"/>
                <a:ea typeface="微软雅黑" panose="020B0503020204020204" pitchFamily="34" charset="-122"/>
              </a:rPr>
              <a:t>二、诊断手段和方法</a:t>
            </a:r>
            <a:endParaRPr lang="en-US" altLang="zh-CN" sz="3200" b="1" dirty="0">
              <a:latin typeface="Times New Roman" panose="02020603050405020304"/>
              <a:ea typeface="微软雅黑" panose="020B0503020204020204" pitchFamily="34" charset="-122"/>
            </a:endParaRPr>
          </a:p>
        </p:txBody>
      </p:sp>
      <p:sp>
        <p:nvSpPr>
          <p:cNvPr id="9" name="矩形 8"/>
          <p:cNvSpPr/>
          <p:nvPr/>
        </p:nvSpPr>
        <p:spPr>
          <a:xfrm>
            <a:off x="6126798" y="1690952"/>
            <a:ext cx="6703225" cy="4801314"/>
          </a:xfrm>
          <a:prstGeom prst="rect">
            <a:avLst/>
          </a:prstGeom>
        </p:spPr>
        <p:txBody>
          <a:bodyPr wrap="square">
            <a:spAutoFit/>
          </a:bodyPr>
          <a:p>
            <a:pPr>
              <a:lnSpc>
                <a:spcPct val="150000"/>
              </a:lnSpc>
              <a:buClr>
                <a:srgbClr val="127FB8"/>
              </a:buClr>
            </a:pP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（四）一般</a:t>
            </a:r>
            <a:r>
              <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rPr>
              <a:t>X</a:t>
            </a: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线检查</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口内根尖片</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rgbClr val="404040"/>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咬合片</a:t>
            </a:r>
            <a:endParaRPr lang="en-US" altLang="zh-CN" sz="2000" dirty="0">
              <a:solidFill>
                <a:srgbClr val="40404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3.</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许勒位片</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4.</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全口牙位曲面体层</a:t>
            </a:r>
            <a:r>
              <a:rPr 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X</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线片</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5.</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锥形束</a:t>
            </a:r>
            <a:r>
              <a:rPr 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CT</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锥形束计算机断层扫描（</a:t>
            </a:r>
            <a:r>
              <a:rPr 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CBCT</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a:t>
            </a:r>
            <a:endParaRPr lang="en-US" altLang="zh-CN" sz="2800"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lvl="0">
              <a:lnSpc>
                <a:spcPct val="150000"/>
              </a:lnSpc>
              <a:buClr>
                <a:srgbClr val="127FB8"/>
              </a:buClr>
            </a:pPr>
            <a:r>
              <a:rPr lang="zh-CN"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五）照相分析</a:t>
            </a:r>
            <a:endParaRPr lang="en-US" altLang="zh-CN" sz="2000" b="1"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lvl="0">
              <a:lnSpc>
                <a:spcPct val="150000"/>
              </a:lnSpc>
              <a:buClr>
                <a:srgbClr val="127FB8"/>
              </a:buClr>
            </a:pPr>
            <a:endParaRPr lang="en-US" altLang="zh-CN" sz="2000" b="1"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1124268" y="1720797"/>
            <a:ext cx="6703225" cy="3416320"/>
          </a:xfrm>
          <a:prstGeom prst="rect">
            <a:avLst/>
          </a:prstGeom>
        </p:spPr>
        <p:txBody>
          <a:bodyPr wrap="square">
            <a:spAutoFit/>
          </a:bodyPr>
          <a:lstStyle/>
          <a:p>
            <a:pPr>
              <a:lnSpc>
                <a:spcPct val="150000"/>
              </a:lnSpc>
              <a:buClr>
                <a:srgbClr val="127FB8"/>
              </a:buClr>
            </a:pPr>
            <a:r>
              <a:rPr lang="zh-CN" altLang="zh-CN" sz="2800" b="1" dirty="0" smtClean="0">
                <a:latin typeface="Times New Roman" panose="02020603050405020304"/>
                <a:ea typeface="微软雅黑" panose="020B0503020204020204" pitchFamily="34" charset="-122"/>
                <a:cs typeface="微软雅黑" panose="020B0503020204020204" pitchFamily="34" charset="-122"/>
              </a:rPr>
              <a:t>（</a:t>
            </a:r>
            <a:r>
              <a:rPr lang="zh-CN" altLang="en-US" sz="2800" b="1" dirty="0">
                <a:latin typeface="Times New Roman" panose="02020603050405020304"/>
                <a:ea typeface="微软雅黑" panose="020B0503020204020204" pitchFamily="34" charset="-122"/>
                <a:cs typeface="微软雅黑" panose="020B0503020204020204" pitchFamily="34" charset="-122"/>
              </a:rPr>
              <a:t>六）骨龄分析</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手腕骨骨龄</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rgbClr val="404040"/>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rgbClr val="404040"/>
                </a:solidFill>
                <a:latin typeface="Times New Roman" panose="02020603050405020304"/>
                <a:ea typeface="微软雅黑" panose="020B0503020204020204" pitchFamily="34" charset="-122"/>
                <a:cs typeface="微软雅黑" panose="020B0503020204020204" pitchFamily="34" charset="-122"/>
              </a:rPr>
              <a:t>颈椎骨龄</a:t>
            </a:r>
            <a:endParaRPr lang="en-US" altLang="zh-CN" sz="2000" dirty="0">
              <a:solidFill>
                <a:srgbClr val="40404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800" b="1" dirty="0">
                <a:latin typeface="Times New Roman" panose="02020603050405020304"/>
                <a:ea typeface="微软雅黑" panose="020B0503020204020204" pitchFamily="34" charset="-122"/>
                <a:cs typeface="微软雅黑" panose="020B0503020204020204" pitchFamily="34" charset="-122"/>
              </a:rPr>
              <a:t>（</a:t>
            </a:r>
            <a:r>
              <a:rPr lang="zh-CN" altLang="en-US" sz="2800" b="1" dirty="0">
                <a:latin typeface="Times New Roman" panose="02020603050405020304"/>
                <a:ea typeface="微软雅黑" panose="020B0503020204020204" pitchFamily="34" charset="-122"/>
                <a:cs typeface="微软雅黑" panose="020B0503020204020204" pitchFamily="34" charset="-122"/>
              </a:rPr>
              <a:t>七）生长发育评估</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a:p>
            <a:pPr lvl="0">
              <a:lnSpc>
                <a:spcPct val="150000"/>
              </a:lnSpc>
              <a:buClr>
                <a:srgbClr val="127FB8"/>
              </a:buClr>
            </a:pPr>
            <a:endParaRPr lang="en-US" altLang="zh-CN" sz="2000" b="1"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3580303" y="703644"/>
            <a:ext cx="3877985" cy="743665"/>
          </a:xfrm>
          <a:prstGeom prst="rect">
            <a:avLst/>
          </a:prstGeom>
        </p:spPr>
        <p:txBody>
          <a:bodyPr wrap="none">
            <a:spAutoFit/>
          </a:bodyPr>
          <a:lstStyle/>
          <a:p>
            <a:pPr>
              <a:lnSpc>
                <a:spcPct val="150000"/>
              </a:lnSpc>
              <a:buClr>
                <a:srgbClr val="127FB8"/>
              </a:buClr>
            </a:pPr>
            <a:r>
              <a:rPr lang="zh-CN" altLang="en-US" sz="3200" b="1" dirty="0">
                <a:latin typeface="Times New Roman" panose="02020603050405020304"/>
                <a:ea typeface="微软雅黑" panose="020B0503020204020204" pitchFamily="34" charset="-122"/>
              </a:rPr>
              <a:t>二、诊断手段和方法</a:t>
            </a:r>
            <a:endParaRPr lang="en-US" altLang="zh-CN" sz="3200" b="1"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477838" y="1664156"/>
            <a:ext cx="6903350" cy="4616648"/>
          </a:xfrm>
          <a:prstGeom prst="rect">
            <a:avLst/>
          </a:prstGeom>
        </p:spPr>
        <p:txBody>
          <a:bodyPr wrap="square">
            <a:spAutoFit/>
          </a:bodyPr>
          <a:lstStyle/>
          <a:p>
            <a:pPr>
              <a:lnSpc>
                <a:spcPct val="150000"/>
              </a:lnSpc>
              <a:buClr>
                <a:srgbClr val="127FB8"/>
              </a:buClr>
            </a:pP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（一）早期矫治（乳牙列期和替牙列期）</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早期预防与预防性矫治</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a:t>
            </a:r>
            <a:r>
              <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）早期预防：胎儿期；婴儿期；儿童</a:t>
            </a:r>
            <a:r>
              <a:rPr lang="zh-CN" altLang="en-US" sz="2000" dirty="0" smtClean="0">
                <a:solidFill>
                  <a:srgbClr val="3B3838"/>
                </a:solidFill>
                <a:latin typeface="Times New Roman" panose="02020603050405020304"/>
                <a:ea typeface="微软雅黑" panose="020B0503020204020204" pitchFamily="34" charset="-122"/>
                <a:cs typeface="微软雅黑" panose="020B0503020204020204" pitchFamily="34" charset="-122"/>
              </a:rPr>
              <a:t>期。</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）预防性矫治</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marL="342900" indent="-342900">
              <a:lnSpc>
                <a:spcPct val="150000"/>
              </a:lnSpc>
              <a:buClr>
                <a:srgbClr val="127FB8"/>
              </a:buClr>
              <a:buFont typeface="Wingdings" panose="05000000000000000000" pitchFamily="2" charset="2"/>
              <a:buChar char="þ"/>
            </a:pP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乳牙及恒牙早失</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marL="342900" indent="-342900">
              <a:lnSpc>
                <a:spcPct val="150000"/>
              </a:lnSpc>
              <a:buClr>
                <a:srgbClr val="127FB8"/>
              </a:buClr>
              <a:buFont typeface="Wingdings" panose="05000000000000000000" pitchFamily="2" charset="2"/>
              <a:buChar char="þ"/>
            </a:pP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乳牙滞留</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marL="342900" indent="-342900">
              <a:lnSpc>
                <a:spcPct val="150000"/>
              </a:lnSpc>
              <a:buClr>
                <a:srgbClr val="127FB8"/>
              </a:buClr>
              <a:buFont typeface="Wingdings" panose="05000000000000000000" pitchFamily="2" charset="2"/>
              <a:buChar char="þ"/>
            </a:pP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恒牙萌出异常</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marL="342900" indent="-342900">
              <a:lnSpc>
                <a:spcPct val="150000"/>
              </a:lnSpc>
              <a:buClr>
                <a:srgbClr val="127FB8"/>
              </a:buClr>
              <a:buFont typeface="Wingdings" panose="05000000000000000000" pitchFamily="2" charset="2"/>
              <a:buChar char="þ"/>
            </a:pP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唇舌系带附着异常</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4155339" y="979832"/>
            <a:ext cx="3877985" cy="743665"/>
          </a:xfrm>
          <a:prstGeom prst="rect">
            <a:avLst/>
          </a:prstGeom>
        </p:spPr>
        <p:txBody>
          <a:bodyPr wrap="none">
            <a:spAutoFit/>
          </a:bodyPr>
          <a:lstStyle/>
          <a:p>
            <a:pPr>
              <a:lnSpc>
                <a:spcPct val="150000"/>
              </a:lnSpc>
              <a:buClr>
                <a:srgbClr val="127FB8"/>
              </a:buClr>
            </a:pPr>
            <a:r>
              <a:rPr lang="zh-CN" altLang="en-US" sz="3200" b="1" dirty="0">
                <a:latin typeface="Times New Roman" panose="02020603050405020304"/>
                <a:ea typeface="微软雅黑" panose="020B0503020204020204" pitchFamily="34" charset="-122"/>
              </a:rPr>
              <a:t>三、治疗计划的制定</a:t>
            </a:r>
            <a:endParaRPr lang="en-US" altLang="zh-CN" sz="3200" b="1"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19457" name="Text Placeholder 5"/>
          <p:cNvSpPr txBox="1">
            <a:spLocks noChangeArrowheads="1"/>
          </p:cNvSpPr>
          <p:nvPr/>
        </p:nvSpPr>
        <p:spPr bwMode="auto">
          <a:xfrm>
            <a:off x="0" y="1069975"/>
            <a:ext cx="1476375" cy="434975"/>
          </a:xfrm>
          <a:prstGeom prst="rect">
            <a:avLst/>
          </a:prstGeom>
          <a:solidFill>
            <a:srgbClr val="127FB8"/>
          </a:solidFill>
          <a:ln w="9525">
            <a:noFill/>
            <a:miter lim="800000"/>
          </a:ln>
        </p:spPr>
        <p:txBody>
          <a:bodyPr anchor="ctr"/>
          <a:lstStyle/>
          <a:p>
            <a:pPr algn="ctr">
              <a:lnSpc>
                <a:spcPct val="150000"/>
              </a:lnSpc>
              <a:spcBef>
                <a:spcPts val="0"/>
              </a:spcBef>
              <a:spcAft>
                <a:spcPts val="0"/>
              </a:spcAft>
            </a:pPr>
            <a:r>
              <a:rPr kumimoji="1" lang="zh-CN" altLang="en-US" sz="2000" b="1">
                <a:solidFill>
                  <a:srgbClr val="FFFFFF"/>
                </a:solidFill>
                <a:latin typeface="Times New Roman" panose="02020603050405020304"/>
                <a:ea typeface="微软雅黑" panose="020B0503020204020204" pitchFamily="34" charset="-122"/>
              </a:rPr>
              <a:t>重点难点</a:t>
            </a:r>
            <a:endParaRPr kumimoji="1" lang="zh-CN" altLang="en-US" sz="2000" b="1">
              <a:solidFill>
                <a:srgbClr val="FFFFFF"/>
              </a:solidFill>
              <a:latin typeface="Times New Roman" panose="02020603050405020304"/>
              <a:ea typeface="微软雅黑" panose="020B0503020204020204" pitchFamily="34" charset="-122"/>
            </a:endParaRPr>
          </a:p>
        </p:txBody>
      </p:sp>
      <p:grpSp>
        <p:nvGrpSpPr>
          <p:cNvPr id="19458" name="组合 3"/>
          <p:cNvGrpSpPr/>
          <p:nvPr/>
        </p:nvGrpSpPr>
        <p:grpSpPr bwMode="auto">
          <a:xfrm>
            <a:off x="2084388" y="2962275"/>
            <a:ext cx="1289050" cy="962025"/>
            <a:chOff x="2084723" y="2962585"/>
            <a:chExt cx="1289465" cy="961770"/>
          </a:xfrm>
        </p:grpSpPr>
        <p:grpSp>
          <p:nvGrpSpPr>
            <p:cNvPr id="19474" name="组合 17"/>
            <p:cNvGrpSpPr/>
            <p:nvPr/>
          </p:nvGrpSpPr>
          <p:grpSpPr bwMode="auto">
            <a:xfrm>
              <a:off x="2122428" y="2962585"/>
              <a:ext cx="1251760" cy="961770"/>
              <a:chOff x="3728203" y="1217949"/>
              <a:chExt cx="2034694" cy="1563325"/>
            </a:xfrm>
          </p:grpSpPr>
          <p:sp>
            <p:nvSpPr>
              <p:cNvPr id="11" name="心形 10"/>
              <p:cNvSpPr/>
              <p:nvPr/>
            </p:nvSpPr>
            <p:spPr>
              <a:xfrm>
                <a:off x="3728865" y="1217949"/>
                <a:ext cx="1672656" cy="1483354"/>
              </a:xfrm>
              <a:prstGeom prst="heart">
                <a:avLst/>
              </a:prstGeom>
              <a:noFill/>
              <a:ln w="152400">
                <a:solidFill>
                  <a:srgbClr val="127F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a:solidFill>
                    <a:prstClr val="white"/>
                  </a:solidFill>
                  <a:latin typeface="Times New Roman" panose="02020603050405020304"/>
                  <a:ea typeface="微软雅黑" panose="020B0503020204020204" pitchFamily="34" charset="-122"/>
                </a:endParaRPr>
              </a:p>
            </p:txBody>
          </p:sp>
          <p:sp>
            <p:nvSpPr>
              <p:cNvPr id="15" name="椭圆 14"/>
              <p:cNvSpPr/>
              <p:nvPr/>
            </p:nvSpPr>
            <p:spPr>
              <a:xfrm>
                <a:off x="4508405" y="1527518"/>
                <a:ext cx="1254492" cy="12537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a:solidFill>
                    <a:prstClr val="white"/>
                  </a:solidFill>
                  <a:latin typeface="Times New Roman" panose="02020603050405020304"/>
                  <a:ea typeface="微软雅黑" panose="020B0503020204020204" pitchFamily="34" charset="-122"/>
                </a:endParaRPr>
              </a:p>
            </p:txBody>
          </p:sp>
          <p:sp>
            <p:nvSpPr>
              <p:cNvPr id="17" name="矩形 16"/>
              <p:cNvSpPr/>
              <p:nvPr/>
            </p:nvSpPr>
            <p:spPr>
              <a:xfrm>
                <a:off x="4224467" y="1581694"/>
                <a:ext cx="681452" cy="343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a:solidFill>
                    <a:prstClr val="white"/>
                  </a:solidFill>
                  <a:latin typeface="Times New Roman" panose="02020603050405020304"/>
                  <a:ea typeface="微软雅黑" panose="020B0503020204020204" pitchFamily="34" charset="-122"/>
                </a:endParaRPr>
              </a:p>
            </p:txBody>
          </p:sp>
        </p:grpSp>
        <p:sp>
          <p:nvSpPr>
            <p:cNvPr id="19475" name="Text Placeholder 5"/>
            <p:cNvSpPr txBox="1">
              <a:spLocks noChangeArrowheads="1"/>
            </p:cNvSpPr>
            <p:nvPr/>
          </p:nvSpPr>
          <p:spPr bwMode="auto">
            <a:xfrm>
              <a:off x="2084723" y="3206134"/>
              <a:ext cx="1140533" cy="434698"/>
            </a:xfrm>
            <a:prstGeom prst="rect">
              <a:avLst/>
            </a:prstGeom>
            <a:noFill/>
            <a:ln w="9525">
              <a:noFill/>
              <a:miter lim="800000"/>
            </a:ln>
          </p:spPr>
          <p:txBody>
            <a:bodyPr anchor="ctr"/>
            <a:lstStyle/>
            <a:p>
              <a:pPr algn="ctr">
                <a:lnSpc>
                  <a:spcPct val="150000"/>
                </a:lnSpc>
                <a:spcBef>
                  <a:spcPts val="0"/>
                </a:spcBef>
                <a:spcAft>
                  <a:spcPts val="0"/>
                </a:spcAft>
              </a:pPr>
              <a:r>
                <a:rPr kumimoji="1" lang="zh-CN" altLang="en-US" sz="2000" b="1">
                  <a:solidFill>
                    <a:srgbClr val="127FB8"/>
                  </a:solidFill>
                  <a:latin typeface="Times New Roman" panose="02020603050405020304"/>
                  <a:ea typeface="微软雅黑" panose="020B0503020204020204" pitchFamily="34" charset="-122"/>
                </a:rPr>
                <a:t>熟悉</a:t>
              </a:r>
              <a:endParaRPr kumimoji="1" lang="ja-JP" altLang="en-US" sz="2000" b="1">
                <a:solidFill>
                  <a:srgbClr val="127FB8"/>
                </a:solidFill>
                <a:latin typeface="Times New Roman" panose="02020603050405020304"/>
                <a:ea typeface="微软雅黑" panose="020B0503020204020204" pitchFamily="34" charset="-122"/>
              </a:endParaRPr>
            </a:p>
          </p:txBody>
        </p:sp>
      </p:grpSp>
      <p:grpSp>
        <p:nvGrpSpPr>
          <p:cNvPr id="19459" name="组合 4"/>
          <p:cNvGrpSpPr/>
          <p:nvPr/>
        </p:nvGrpSpPr>
        <p:grpSpPr bwMode="auto">
          <a:xfrm>
            <a:off x="2074863" y="4556125"/>
            <a:ext cx="1298575" cy="962025"/>
            <a:chOff x="2074795" y="4556736"/>
            <a:chExt cx="1299392" cy="961770"/>
          </a:xfrm>
        </p:grpSpPr>
        <p:grpSp>
          <p:nvGrpSpPr>
            <p:cNvPr id="19469" name="组合 18"/>
            <p:cNvGrpSpPr/>
            <p:nvPr/>
          </p:nvGrpSpPr>
          <p:grpSpPr bwMode="auto">
            <a:xfrm>
              <a:off x="2122427" y="4556736"/>
              <a:ext cx="1251760" cy="961770"/>
              <a:chOff x="3728203" y="1217949"/>
              <a:chExt cx="2034694" cy="1563325"/>
            </a:xfrm>
          </p:grpSpPr>
          <p:sp>
            <p:nvSpPr>
              <p:cNvPr id="20" name="心形 19"/>
              <p:cNvSpPr/>
              <p:nvPr/>
            </p:nvSpPr>
            <p:spPr>
              <a:xfrm>
                <a:off x="3728240" y="1217949"/>
                <a:ext cx="1673169" cy="1483354"/>
              </a:xfrm>
              <a:prstGeom prst="heart">
                <a:avLst/>
              </a:prstGeom>
              <a:noFill/>
              <a:ln w="152400">
                <a:solidFill>
                  <a:srgbClr val="127F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a:solidFill>
                    <a:prstClr val="white"/>
                  </a:solidFill>
                  <a:latin typeface="Times New Roman" panose="02020603050405020304"/>
                  <a:ea typeface="微软雅黑" panose="020B0503020204020204" pitchFamily="34" charset="-122"/>
                </a:endParaRPr>
              </a:p>
            </p:txBody>
          </p:sp>
          <p:sp>
            <p:nvSpPr>
              <p:cNvPr id="21" name="椭圆 20"/>
              <p:cNvSpPr/>
              <p:nvPr/>
            </p:nvSpPr>
            <p:spPr>
              <a:xfrm>
                <a:off x="4508020" y="1527518"/>
                <a:ext cx="1254877" cy="12537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a:solidFill>
                    <a:prstClr val="white"/>
                  </a:solidFill>
                  <a:latin typeface="Times New Roman" panose="02020603050405020304"/>
                  <a:ea typeface="微软雅黑" panose="020B0503020204020204" pitchFamily="34" charset="-122"/>
                </a:endParaRPr>
              </a:p>
            </p:txBody>
          </p:sp>
          <p:sp>
            <p:nvSpPr>
              <p:cNvPr id="22" name="矩形 21"/>
              <p:cNvSpPr/>
              <p:nvPr/>
            </p:nvSpPr>
            <p:spPr>
              <a:xfrm>
                <a:off x="4223994" y="1581694"/>
                <a:ext cx="681662" cy="683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a:solidFill>
                    <a:prstClr val="white"/>
                  </a:solidFill>
                  <a:latin typeface="Times New Roman" panose="02020603050405020304"/>
                  <a:ea typeface="微软雅黑" panose="020B0503020204020204" pitchFamily="34" charset="-122"/>
                </a:endParaRPr>
              </a:p>
            </p:txBody>
          </p:sp>
        </p:grpSp>
        <p:sp>
          <p:nvSpPr>
            <p:cNvPr id="19470" name="Text Placeholder 5"/>
            <p:cNvSpPr txBox="1">
              <a:spLocks noChangeArrowheads="1"/>
            </p:cNvSpPr>
            <p:nvPr/>
          </p:nvSpPr>
          <p:spPr bwMode="auto">
            <a:xfrm>
              <a:off x="2074795" y="4796113"/>
              <a:ext cx="1140533" cy="434698"/>
            </a:xfrm>
            <a:prstGeom prst="rect">
              <a:avLst/>
            </a:prstGeom>
            <a:noFill/>
            <a:ln w="9525">
              <a:noFill/>
              <a:miter lim="800000"/>
            </a:ln>
          </p:spPr>
          <p:txBody>
            <a:bodyPr anchor="ctr"/>
            <a:lstStyle/>
            <a:p>
              <a:pPr algn="ctr">
                <a:lnSpc>
                  <a:spcPct val="150000"/>
                </a:lnSpc>
                <a:spcBef>
                  <a:spcPts val="0"/>
                </a:spcBef>
                <a:spcAft>
                  <a:spcPts val="0"/>
                </a:spcAft>
              </a:pPr>
              <a:r>
                <a:rPr kumimoji="1" lang="zh-CN" altLang="en-US" sz="2000" b="1">
                  <a:solidFill>
                    <a:srgbClr val="127FB8"/>
                  </a:solidFill>
                  <a:latin typeface="Times New Roman" panose="02020603050405020304"/>
                  <a:ea typeface="微软雅黑" panose="020B0503020204020204" pitchFamily="34" charset="-122"/>
                </a:rPr>
                <a:t>了解</a:t>
              </a:r>
              <a:endParaRPr kumimoji="1" lang="ja-JP" altLang="en-US" sz="2000" b="1">
                <a:solidFill>
                  <a:srgbClr val="127FB8"/>
                </a:solidFill>
                <a:latin typeface="Times New Roman" panose="02020603050405020304"/>
                <a:ea typeface="微软雅黑" panose="020B0503020204020204" pitchFamily="34" charset="-122"/>
              </a:endParaRPr>
            </a:p>
          </p:txBody>
        </p:sp>
      </p:grpSp>
      <p:grpSp>
        <p:nvGrpSpPr>
          <p:cNvPr id="19460" name="组合 2"/>
          <p:cNvGrpSpPr/>
          <p:nvPr/>
        </p:nvGrpSpPr>
        <p:grpSpPr bwMode="auto">
          <a:xfrm>
            <a:off x="2074863" y="1327150"/>
            <a:ext cx="1298575" cy="962025"/>
            <a:chOff x="2074796" y="1319046"/>
            <a:chExt cx="1299392" cy="961770"/>
          </a:xfrm>
        </p:grpSpPr>
        <p:grpSp>
          <p:nvGrpSpPr>
            <p:cNvPr id="19464" name="组合 22"/>
            <p:cNvGrpSpPr/>
            <p:nvPr/>
          </p:nvGrpSpPr>
          <p:grpSpPr bwMode="auto">
            <a:xfrm>
              <a:off x="2122428" y="1319046"/>
              <a:ext cx="1251760" cy="961770"/>
              <a:chOff x="3728203" y="1217949"/>
              <a:chExt cx="2034694" cy="1563325"/>
            </a:xfrm>
          </p:grpSpPr>
          <p:sp>
            <p:nvSpPr>
              <p:cNvPr id="24" name="心形 23"/>
              <p:cNvSpPr/>
              <p:nvPr/>
            </p:nvSpPr>
            <p:spPr>
              <a:xfrm>
                <a:off x="3728240" y="1217949"/>
                <a:ext cx="1673169" cy="1483354"/>
              </a:xfrm>
              <a:prstGeom prst="heart">
                <a:avLst/>
              </a:prstGeom>
              <a:noFill/>
              <a:ln w="152400">
                <a:solidFill>
                  <a:srgbClr val="127F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a:solidFill>
                    <a:prstClr val="white"/>
                  </a:solidFill>
                  <a:latin typeface="Times New Roman" panose="02020603050405020304"/>
                  <a:ea typeface="微软雅黑" panose="020B0503020204020204" pitchFamily="34" charset="-122"/>
                </a:endParaRPr>
              </a:p>
            </p:txBody>
          </p:sp>
          <p:sp>
            <p:nvSpPr>
              <p:cNvPr id="25" name="椭圆 24"/>
              <p:cNvSpPr/>
              <p:nvPr/>
            </p:nvSpPr>
            <p:spPr>
              <a:xfrm>
                <a:off x="4508020" y="1527518"/>
                <a:ext cx="1254877" cy="12537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a:solidFill>
                    <a:prstClr val="white"/>
                  </a:solidFill>
                  <a:latin typeface="Times New Roman" panose="02020603050405020304"/>
                  <a:ea typeface="微软雅黑" panose="020B0503020204020204" pitchFamily="34" charset="-122"/>
                </a:endParaRPr>
              </a:p>
            </p:txBody>
          </p:sp>
          <p:sp>
            <p:nvSpPr>
              <p:cNvPr id="26" name="矩形 25"/>
              <p:cNvSpPr/>
              <p:nvPr/>
            </p:nvSpPr>
            <p:spPr>
              <a:xfrm>
                <a:off x="4223994" y="1581694"/>
                <a:ext cx="681662" cy="526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a:solidFill>
                    <a:prstClr val="white"/>
                  </a:solidFill>
                  <a:latin typeface="Times New Roman" panose="02020603050405020304"/>
                  <a:ea typeface="微软雅黑" panose="020B0503020204020204" pitchFamily="34" charset="-122"/>
                </a:endParaRPr>
              </a:p>
            </p:txBody>
          </p:sp>
        </p:grpSp>
        <p:sp>
          <p:nvSpPr>
            <p:cNvPr id="19465" name="Text Placeholder 5"/>
            <p:cNvSpPr txBox="1">
              <a:spLocks noChangeArrowheads="1"/>
            </p:cNvSpPr>
            <p:nvPr/>
          </p:nvSpPr>
          <p:spPr bwMode="auto">
            <a:xfrm>
              <a:off x="2074796" y="1542607"/>
              <a:ext cx="1140533" cy="434698"/>
            </a:xfrm>
            <a:prstGeom prst="rect">
              <a:avLst/>
            </a:prstGeom>
            <a:noFill/>
            <a:ln w="9525">
              <a:noFill/>
              <a:miter lim="800000"/>
            </a:ln>
          </p:spPr>
          <p:txBody>
            <a:bodyPr anchor="ctr"/>
            <a:lstStyle/>
            <a:p>
              <a:pPr algn="ctr">
                <a:lnSpc>
                  <a:spcPct val="150000"/>
                </a:lnSpc>
                <a:spcBef>
                  <a:spcPts val="0"/>
                </a:spcBef>
                <a:spcAft>
                  <a:spcPts val="0"/>
                </a:spcAft>
              </a:pPr>
              <a:r>
                <a:rPr kumimoji="1" lang="zh-CN" altLang="en-US" sz="2000" b="1">
                  <a:solidFill>
                    <a:srgbClr val="127FB8"/>
                  </a:solidFill>
                  <a:latin typeface="Times New Roman" panose="02020603050405020304"/>
                  <a:ea typeface="微软雅黑" panose="020B0503020204020204" pitchFamily="34" charset="-122"/>
                </a:rPr>
                <a:t>掌握</a:t>
              </a:r>
              <a:endParaRPr kumimoji="1" lang="ja-JP" altLang="en-US" sz="2000" b="1">
                <a:solidFill>
                  <a:srgbClr val="127FB8"/>
                </a:solidFill>
                <a:latin typeface="Times New Roman" panose="02020603050405020304"/>
                <a:ea typeface="微软雅黑" panose="020B0503020204020204" pitchFamily="34" charset="-122"/>
              </a:endParaRPr>
            </a:p>
          </p:txBody>
        </p:sp>
      </p:grpSp>
      <p:sp>
        <p:nvSpPr>
          <p:cNvPr id="19461" name="文本框 1"/>
          <p:cNvSpPr txBox="1">
            <a:spLocks noChangeArrowheads="1"/>
          </p:cNvSpPr>
          <p:nvPr/>
        </p:nvSpPr>
        <p:spPr bwMode="auto">
          <a:xfrm>
            <a:off x="2987675" y="1634016"/>
            <a:ext cx="6943725" cy="499432"/>
          </a:xfrm>
          <a:prstGeom prst="rect">
            <a:avLst/>
          </a:prstGeom>
          <a:noFill/>
          <a:ln w="22225" cap="rnd">
            <a:solidFill>
              <a:srgbClr val="127FB8"/>
            </a:solidFill>
            <a:prstDash val="sysDash"/>
            <a:miter lim="800000"/>
          </a:ln>
        </p:spPr>
        <p:txBody>
          <a:bodyPr>
            <a:spAutoFit/>
          </a:bodyPr>
          <a:lstStyle/>
          <a:p>
            <a:pPr>
              <a:lnSpc>
                <a:spcPct val="150000"/>
              </a:lnSpc>
              <a:spcBef>
                <a:spcPts val="0"/>
              </a:spcBef>
              <a:spcAft>
                <a:spcPts val="0"/>
              </a:spcAft>
            </a:pPr>
            <a:r>
              <a:rPr lang="zh-CN" altLang="en-US" sz="2000" b="1">
                <a:solidFill>
                  <a:srgbClr val="000000"/>
                </a:solidFill>
                <a:latin typeface="Times New Roman" panose="02020603050405020304"/>
                <a:ea typeface="微软雅黑" panose="020B0503020204020204" pitchFamily="34" charset="-122"/>
              </a:rPr>
              <a:t>掌握三叉神经痛的临床表现及鉴别诊断。</a:t>
            </a:r>
            <a:endParaRPr lang="zh-CN" altLang="en-US" sz="2000" b="1" dirty="0">
              <a:solidFill>
                <a:srgbClr val="000000"/>
              </a:solidFill>
              <a:latin typeface="Times New Roman" panose="02020603050405020304"/>
              <a:ea typeface="微软雅黑" panose="020B0503020204020204" pitchFamily="34" charset="-122"/>
            </a:endParaRPr>
          </a:p>
        </p:txBody>
      </p:sp>
      <p:sp>
        <p:nvSpPr>
          <p:cNvPr id="19462" name="文本框 34"/>
          <p:cNvSpPr txBox="1">
            <a:spLocks noChangeArrowheads="1"/>
          </p:cNvSpPr>
          <p:nvPr/>
        </p:nvSpPr>
        <p:spPr bwMode="auto">
          <a:xfrm>
            <a:off x="3022600" y="3465513"/>
            <a:ext cx="6942138" cy="499432"/>
          </a:xfrm>
          <a:prstGeom prst="rect">
            <a:avLst/>
          </a:prstGeom>
          <a:noFill/>
          <a:ln w="22225" cap="rnd">
            <a:solidFill>
              <a:srgbClr val="127FB8"/>
            </a:solidFill>
            <a:prstDash val="sysDash"/>
            <a:miter lim="800000"/>
          </a:ln>
        </p:spPr>
        <p:txBody>
          <a:bodyPr>
            <a:spAutoFit/>
          </a:bodyPr>
          <a:lstStyle/>
          <a:p>
            <a:pPr>
              <a:lnSpc>
                <a:spcPct val="150000"/>
              </a:lnSpc>
              <a:spcBef>
                <a:spcPts val="0"/>
              </a:spcBef>
              <a:spcAft>
                <a:spcPts val="0"/>
              </a:spcAft>
            </a:pPr>
            <a:r>
              <a:rPr lang="zh-CN" altLang="en-US" sz="2000" b="1" dirty="0" smtClean="0">
                <a:solidFill>
                  <a:srgbClr val="000000"/>
                </a:solidFill>
                <a:latin typeface="Times New Roman" panose="02020603050405020304"/>
                <a:ea typeface="微软雅黑" panose="020B0503020204020204" pitchFamily="34" charset="-122"/>
              </a:rPr>
              <a:t>面神经</a:t>
            </a:r>
            <a:r>
              <a:rPr lang="zh-CN" altLang="en-US" sz="2000" b="1" dirty="0">
                <a:solidFill>
                  <a:srgbClr val="000000"/>
                </a:solidFill>
                <a:latin typeface="Times New Roman" panose="02020603050405020304"/>
                <a:ea typeface="微软雅黑" panose="020B0503020204020204" pitchFamily="34" charset="-122"/>
              </a:rPr>
              <a:t>麻痹的病因、临床表现、治疗</a:t>
            </a:r>
            <a:endParaRPr lang="zh-CN" altLang="en-US" sz="2000" b="1" dirty="0">
              <a:solidFill>
                <a:srgbClr val="000000"/>
              </a:solidFill>
              <a:latin typeface="Times New Roman" panose="02020603050405020304"/>
              <a:ea typeface="微软雅黑" panose="020B0503020204020204" pitchFamily="34" charset="-122"/>
            </a:endParaRPr>
          </a:p>
        </p:txBody>
      </p:sp>
      <p:sp>
        <p:nvSpPr>
          <p:cNvPr id="19463" name="文本框 35"/>
          <p:cNvSpPr txBox="1">
            <a:spLocks noChangeArrowheads="1"/>
          </p:cNvSpPr>
          <p:nvPr/>
        </p:nvSpPr>
        <p:spPr bwMode="auto">
          <a:xfrm>
            <a:off x="3006725" y="5043488"/>
            <a:ext cx="6942138" cy="499432"/>
          </a:xfrm>
          <a:prstGeom prst="rect">
            <a:avLst/>
          </a:prstGeom>
          <a:noFill/>
          <a:ln w="22225" cap="rnd">
            <a:solidFill>
              <a:srgbClr val="127FB8"/>
            </a:solidFill>
            <a:prstDash val="sysDash"/>
            <a:miter lim="800000"/>
          </a:ln>
        </p:spPr>
        <p:txBody>
          <a:bodyPr>
            <a:spAutoFit/>
          </a:bodyPr>
          <a:lstStyle/>
          <a:p>
            <a:pPr>
              <a:lnSpc>
                <a:spcPct val="150000"/>
              </a:lnSpc>
              <a:spcBef>
                <a:spcPts val="0"/>
              </a:spcBef>
              <a:spcAft>
                <a:spcPts val="0"/>
              </a:spcAft>
            </a:pPr>
            <a:r>
              <a:rPr lang="zh-CN" altLang="en-US" sz="2000" b="1">
                <a:solidFill>
                  <a:srgbClr val="000000"/>
                </a:solidFill>
                <a:latin typeface="Times New Roman" panose="02020603050405020304"/>
                <a:ea typeface="微软雅黑" panose="020B0503020204020204" pitchFamily="34" charset="-122"/>
              </a:rPr>
              <a:t>三叉神经痛的治疗方法。</a:t>
            </a:r>
            <a:endParaRPr lang="zh-CN" altLang="en-US" sz="2000" b="1" dirty="0">
              <a:solidFill>
                <a:srgbClr val="000000"/>
              </a:solidFill>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477838" y="1590083"/>
            <a:ext cx="10296999" cy="4431983"/>
          </a:xfrm>
          <a:prstGeom prst="rect">
            <a:avLst/>
          </a:prstGeom>
        </p:spPr>
        <p:txBody>
          <a:bodyPr wrap="square">
            <a:spAutoFit/>
          </a:bodyPr>
          <a:lstStyle/>
          <a:p>
            <a:pPr>
              <a:lnSpc>
                <a:spcPct val="150000"/>
              </a:lnSpc>
              <a:buClr>
                <a:srgbClr val="127FB8"/>
              </a:buClr>
            </a:pP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（一）早期矫治（乳牙列期和替牙列期）</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早期阻断性矫治</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）口腔不良习惯矫治</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反的</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早期矫治</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3</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）深</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覆及</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深覆盖的早期矫治</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4</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开</a:t>
            </a:r>
            <a:r>
              <a:rPr 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的</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早期矫治</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3.</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早期生长改良和颌骨矫形治疗</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）骨</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性</a:t>
            </a:r>
            <a:r>
              <a:rPr 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Ⅱ</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类错</a:t>
            </a:r>
            <a:r>
              <a:rPr 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的</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早期矫治</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）骨</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性</a:t>
            </a:r>
            <a:r>
              <a:rPr 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Ⅲ</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类错</a:t>
            </a:r>
            <a:r>
              <a:rPr 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的</a:t>
            </a:r>
            <a:r>
              <a:rPr lang="zh-CN" altLang="en-US"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早期</a:t>
            </a:r>
            <a:r>
              <a:rPr lang="zh-CN" altLang="en-US" sz="2000" dirty="0" smtClean="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rPr>
              <a:t>矫治</a:t>
            </a:r>
            <a:endParaRPr lang="en-US" altLang="zh-CN" sz="2000"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4157007" y="864178"/>
            <a:ext cx="3877985" cy="584775"/>
          </a:xfrm>
          <a:prstGeom prst="rect">
            <a:avLst/>
          </a:prstGeom>
        </p:spPr>
        <p:txBody>
          <a:bodyPr wrap="none">
            <a:spAutoFit/>
          </a:bodyPr>
          <a:lstStyle/>
          <a:p>
            <a:pPr>
              <a:buClr>
                <a:srgbClr val="127FB8"/>
              </a:buClr>
            </a:pPr>
            <a:r>
              <a:rPr lang="zh-CN" altLang="en-US" sz="3200" b="1" dirty="0">
                <a:latin typeface="Times New Roman" panose="02020603050405020304"/>
                <a:ea typeface="微软雅黑" panose="020B0503020204020204" pitchFamily="34" charset="-122"/>
              </a:rPr>
              <a:t>三、治疗计划的制定</a:t>
            </a:r>
            <a:endParaRPr lang="en-US" altLang="zh-CN" sz="3200" b="1" dirty="0">
              <a:latin typeface="Times New Roman" panose="02020603050405020304"/>
              <a:ea typeface="微软雅黑" panose="020B0503020204020204" pitchFamily="34" charset="-122"/>
            </a:endParaRPr>
          </a:p>
        </p:txBody>
      </p:sp>
      <p:pic>
        <p:nvPicPr>
          <p:cNvPr id="3" name="图片 2" descr="早期矫正"/>
          <p:cNvPicPr>
            <a:picLocks noChangeAspect="1"/>
          </p:cNvPicPr>
          <p:nvPr/>
        </p:nvPicPr>
        <p:blipFill>
          <a:blip r:embed="rId1"/>
          <a:stretch>
            <a:fillRect/>
          </a:stretch>
        </p:blipFill>
        <p:spPr>
          <a:xfrm>
            <a:off x="5130800" y="2641600"/>
            <a:ext cx="4781550" cy="2943860"/>
          </a:xfrm>
          <a:prstGeom prst="rect">
            <a:avLst/>
          </a:prstGeom>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1056323" y="1691048"/>
            <a:ext cx="10296999" cy="3784600"/>
          </a:xfrm>
          <a:prstGeom prst="rect">
            <a:avLst/>
          </a:prstGeom>
        </p:spPr>
        <p:txBody>
          <a:bodyPr wrap="square">
            <a:spAutoFit/>
          </a:bodyPr>
          <a:lstStyle/>
          <a:p>
            <a:pPr>
              <a:lnSpc>
                <a:spcPct val="150000"/>
              </a:lnSpc>
              <a:buClr>
                <a:srgbClr val="127FB8"/>
              </a:buClr>
            </a:pPr>
            <a:r>
              <a:rPr lang="zh-CN" altLang="en-US" sz="2800" b="1" dirty="0" smtClean="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二）常规正畸治疗（恒牙列初期）（自学）</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（三）成人矫治（自学）</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（四）正畸拔牙方案的设计（自学）</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000" b="1" dirty="0">
              <a:solidFill>
                <a:schemeClr val="bg2">
                  <a:lumMod val="25000"/>
                </a:schemeClr>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4157007" y="864178"/>
            <a:ext cx="3840480" cy="583565"/>
          </a:xfrm>
          <a:prstGeom prst="rect">
            <a:avLst/>
          </a:prstGeom>
        </p:spPr>
        <p:txBody>
          <a:bodyPr wrap="none">
            <a:spAutoFit/>
          </a:bodyPr>
          <a:lstStyle/>
          <a:p>
            <a:pPr>
              <a:buClr>
                <a:srgbClr val="127FB8"/>
              </a:buClr>
            </a:pPr>
            <a:r>
              <a:rPr lang="zh-CN" altLang="en-US" sz="3200" b="1" dirty="0">
                <a:latin typeface="Times New Roman" panose="02020603050405020304"/>
                <a:ea typeface="微软雅黑" panose="020B0503020204020204" pitchFamily="34" charset="-122"/>
              </a:rPr>
              <a:t>三、治疗计划的制定</a:t>
            </a:r>
            <a:endParaRPr lang="zh-CN" altLang="en-US" sz="3200" b="1" dirty="0">
              <a:latin typeface="Times New Roman" panose="02020603050405020304"/>
              <a:ea typeface="微软雅黑" panose="020B0503020204020204" pitchFamily="34" charset="-122"/>
            </a:endParaRPr>
          </a:p>
        </p:txBody>
      </p:sp>
      <p:pic>
        <p:nvPicPr>
          <p:cNvPr id="3" name="图片 2" descr="固定矫正"/>
          <p:cNvPicPr>
            <a:picLocks noChangeAspect="1"/>
          </p:cNvPicPr>
          <p:nvPr/>
        </p:nvPicPr>
        <p:blipFill>
          <a:blip r:embed="rId1"/>
          <a:stretch>
            <a:fillRect/>
          </a:stretch>
        </p:blipFill>
        <p:spPr>
          <a:xfrm>
            <a:off x="7078345" y="3550285"/>
            <a:ext cx="3124200" cy="2432050"/>
          </a:xfrm>
          <a:prstGeom prst="rect">
            <a:avLst/>
          </a:prstGeom>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a:latin typeface="微软雅黑" panose="020B0503020204020204" pitchFamily="34" charset="-122"/>
                <a:ea typeface="微软雅黑" panose="020B0503020204020204" pitchFamily="34" charset="-122"/>
                <a:cs typeface="微软雅黑" panose="020B0503020204020204" pitchFamily="34" charset="-122"/>
              </a:rPr>
              <a:t>第三节  </a:t>
            </a:r>
            <a:r>
              <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错</a:t>
            </a:r>
            <a:r>
              <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畸形</a:t>
            </a:r>
            <a:r>
              <a:rPr lang="zh-CN" altLang="en-US" sz="3200" b="1" dirty="0">
                <a:latin typeface="微软雅黑" panose="020B0503020204020204" pitchFamily="34" charset="-122"/>
                <a:ea typeface="微软雅黑" panose="020B0503020204020204" pitchFamily="34" charset="-122"/>
                <a:cs typeface="微软雅黑" panose="020B0503020204020204" pitchFamily="34" charset="-122"/>
                <a:sym typeface="+mn-ea"/>
              </a:rPr>
              <a:t>矫治</a:t>
            </a:r>
            <a:endParaRPr lang="zh-CN" altLang="en-US" sz="3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477838" y="2535476"/>
            <a:ext cx="1980029" cy="1954959"/>
          </a:xfrm>
          <a:prstGeom prst="rect">
            <a:avLst/>
          </a:prstGeom>
        </p:spPr>
        <p:txBody>
          <a:bodyPr wrap="none">
            <a:spAutoFit/>
          </a:bodyPr>
          <a:lstStyle/>
          <a:p>
            <a:pPr>
              <a:lnSpc>
                <a:spcPct val="150000"/>
              </a:lnSpc>
              <a:buClr>
                <a:srgbClr val="127FB8"/>
              </a:buClr>
            </a:pPr>
            <a:r>
              <a:rPr lang="zh-CN" altLang="en-US" sz="2800" b="1" dirty="0">
                <a:latin typeface="Times New Roman" panose="02020603050405020304"/>
                <a:ea typeface="微软雅黑" panose="020B0503020204020204" pitchFamily="34" charset="-122"/>
                <a:cs typeface="微软雅黑" panose="020B0503020204020204" pitchFamily="34" charset="-122"/>
              </a:rPr>
              <a:t>（一）美观</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（二）平衡</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三）稳定</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3746638" y="984250"/>
            <a:ext cx="4698722" cy="830997"/>
          </a:xfrm>
          <a:prstGeom prst="rect">
            <a:avLst/>
          </a:prstGeom>
        </p:spPr>
        <p:txBody>
          <a:bodyPr wrap="none">
            <a:spAutoFit/>
          </a:bodyPr>
          <a:lstStyle/>
          <a:p>
            <a:pPr algn="ctr">
              <a:lnSpc>
                <a:spcPct val="150000"/>
              </a:lnSpc>
              <a:buClr>
                <a:srgbClr val="127FB8"/>
              </a:buClr>
            </a:pPr>
            <a:r>
              <a:rPr lang="zh-CN" altLang="en-US" sz="3200" b="1" dirty="0">
                <a:latin typeface="Times New Roman" panose="02020603050405020304"/>
                <a:ea typeface="微软雅黑" panose="020B0503020204020204" pitchFamily="34" charset="-122"/>
              </a:rPr>
              <a:t>一、</a:t>
            </a:r>
            <a:r>
              <a:rPr lang="zh-CN" altLang="en-US" sz="3200" b="1" dirty="0" smtClean="0">
                <a:latin typeface="Times New Roman" panose="02020603050405020304"/>
                <a:ea typeface="微软雅黑" panose="020B0503020204020204" pitchFamily="34" charset="-122"/>
              </a:rPr>
              <a:t>错</a:t>
            </a:r>
            <a:r>
              <a:rPr lang="en-US" altLang="zh-CN" sz="3200" b="1" dirty="0" smtClean="0">
                <a:latin typeface="Times New Roman" panose="02020603050405020304"/>
                <a:ea typeface="微软雅黑" panose="020B0503020204020204" pitchFamily="34" charset="-122"/>
              </a:rPr>
              <a:t></a:t>
            </a:r>
            <a:r>
              <a:rPr lang="zh-CN" altLang="en-US" sz="3200" b="1" dirty="0" smtClean="0">
                <a:latin typeface="Times New Roman" panose="02020603050405020304"/>
                <a:ea typeface="微软雅黑" panose="020B0503020204020204" pitchFamily="34" charset="-122"/>
              </a:rPr>
              <a:t>畸形</a:t>
            </a:r>
            <a:r>
              <a:rPr lang="zh-CN" altLang="en-US" sz="3200" b="1" dirty="0">
                <a:latin typeface="Times New Roman" panose="02020603050405020304"/>
                <a:ea typeface="微软雅黑" panose="020B0503020204020204" pitchFamily="34" charset="-122"/>
              </a:rPr>
              <a:t>矫治的目标</a:t>
            </a:r>
            <a:endParaRPr lang="en-US" altLang="zh-CN" sz="3200" b="1" dirty="0">
              <a:latin typeface="Times New Roman" panose="02020603050405020304"/>
              <a:ea typeface="微软雅黑" panose="020B0503020204020204" pitchFamily="34" charset="-122"/>
            </a:endParaRPr>
          </a:p>
        </p:txBody>
      </p:sp>
      <p:pic>
        <p:nvPicPr>
          <p:cNvPr id="4" name="图片 3" descr="矫正前后"/>
          <p:cNvPicPr>
            <a:picLocks noChangeAspect="1"/>
          </p:cNvPicPr>
          <p:nvPr/>
        </p:nvPicPr>
        <p:blipFill>
          <a:blip r:embed="rId1"/>
          <a:stretch>
            <a:fillRect/>
          </a:stretch>
        </p:blipFill>
        <p:spPr>
          <a:xfrm>
            <a:off x="4048125" y="2085975"/>
            <a:ext cx="5778500" cy="3871595"/>
          </a:xfrm>
          <a:prstGeom prst="rect">
            <a:avLst/>
          </a:prstGeom>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837883" y="1691090"/>
            <a:ext cx="3416320" cy="662297"/>
          </a:xfrm>
          <a:prstGeom prst="rect">
            <a:avLst/>
          </a:prstGeom>
        </p:spPr>
        <p:txBody>
          <a:bodyPr wrap="none">
            <a:spAutoFit/>
          </a:bodyPr>
          <a:lstStyle/>
          <a:p>
            <a:pPr>
              <a:lnSpc>
                <a:spcPct val="150000"/>
              </a:lnSpc>
              <a:buClr>
                <a:srgbClr val="127FB8"/>
              </a:buClr>
            </a:pPr>
            <a:r>
              <a:rPr lang="zh-CN" altLang="en-US" sz="2800" b="1" dirty="0">
                <a:latin typeface="Times New Roman" panose="02020603050405020304"/>
                <a:ea typeface="微软雅黑" panose="020B0503020204020204" pitchFamily="34" charset="-122"/>
                <a:cs typeface="微软雅黑" panose="020B0503020204020204" pitchFamily="34" charset="-122"/>
              </a:rPr>
              <a:t>（一）功能性矫治器</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4357393" y="983248"/>
            <a:ext cx="3467616" cy="743665"/>
          </a:xfrm>
          <a:prstGeom prst="rect">
            <a:avLst/>
          </a:prstGeom>
        </p:spPr>
        <p:txBody>
          <a:bodyPr wrap="none">
            <a:spAutoFit/>
          </a:bodyPr>
          <a:lstStyle/>
          <a:p>
            <a:pPr>
              <a:lnSpc>
                <a:spcPct val="150000"/>
              </a:lnSpc>
              <a:buClr>
                <a:srgbClr val="127FB8"/>
              </a:buClr>
            </a:pPr>
            <a:r>
              <a:rPr lang="zh-CN" altLang="en-US" sz="3200" b="1" dirty="0">
                <a:latin typeface="Times New Roman" panose="02020603050405020304"/>
                <a:ea typeface="微软雅黑" panose="020B0503020204020204" pitchFamily="34" charset="-122"/>
              </a:rPr>
              <a:t>二、基本矫治技术</a:t>
            </a:r>
            <a:endParaRPr lang="en-US" altLang="zh-CN" sz="3200" b="1" dirty="0">
              <a:latin typeface="Times New Roman" panose="02020603050405020304"/>
              <a:ea typeface="微软雅黑" panose="020B0503020204020204" pitchFamily="34" charset="-122"/>
            </a:endParaRPr>
          </a:p>
        </p:txBody>
      </p:sp>
      <p:sp>
        <p:nvSpPr>
          <p:cNvPr id="5" name="Shape 103"/>
          <p:cNvSpPr/>
          <p:nvPr/>
        </p:nvSpPr>
        <p:spPr>
          <a:xfrm>
            <a:off x="1102929" y="2353427"/>
            <a:ext cx="7706579" cy="4257576"/>
          </a:xfrm>
          <a:prstGeom prst="rect">
            <a:avLst/>
          </a:prstGeom>
          <a:ln w="12700">
            <a:miter lim="400000"/>
          </a:ln>
        </p:spPr>
        <p:txBody>
          <a:bodyPr wrap="square" lIns="50800" tIns="50800" rIns="50800" bIns="50800" anchor="t">
            <a:spAutoFit/>
          </a:bodyPr>
          <a:lstStyle/>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rPr>
              <a:t>1.斜面导板矫治器</a:t>
            </a:r>
            <a:endParaRPr lang="en-US" altLang="zh-CN" sz="2000" dirty="0">
              <a:solidFill>
                <a:schemeClr val="bg2">
                  <a:lumMod val="25000"/>
                </a:schemeClr>
              </a:solidFill>
              <a:latin typeface="Times New Roman" panose="02020603050405020304"/>
              <a:ea typeface="微软雅黑" panose="020B0503020204020204" pitchFamily="34" charset="-122"/>
            </a:endParaRPr>
          </a:p>
          <a:p>
            <a:pPr>
              <a:lnSpc>
                <a:spcPct val="150000"/>
              </a:lnSpc>
              <a:buClr>
                <a:srgbClr val="127FB8"/>
              </a:buClr>
            </a:pPr>
            <a:r>
              <a:rPr lang="en-US" altLang="zh-CN" sz="2000" dirty="0" smtClean="0">
                <a:solidFill>
                  <a:schemeClr val="bg2">
                    <a:lumMod val="25000"/>
                  </a:schemeClr>
                </a:solidFill>
                <a:latin typeface="Times New Roman" panose="02020603050405020304"/>
                <a:ea typeface="微软雅黑" panose="020B0503020204020204" pitchFamily="34" charset="-122"/>
              </a:rPr>
              <a:t>2.CICE-</a:t>
            </a:r>
            <a:r>
              <a:rPr lang="zh-CN" altLang="en-US" sz="2000" dirty="0">
                <a:solidFill>
                  <a:schemeClr val="bg2">
                    <a:lumMod val="25000"/>
                  </a:schemeClr>
                </a:solidFill>
                <a:latin typeface="Times New Roman" panose="02020603050405020304"/>
                <a:ea typeface="微软雅黑" panose="020B0503020204020204" pitchFamily="34" charset="-122"/>
              </a:rPr>
              <a:t>下颌前移器</a:t>
            </a:r>
            <a:endParaRPr lang="en-US" altLang="zh-CN" sz="2000" dirty="0">
              <a:solidFill>
                <a:schemeClr val="bg2">
                  <a:lumMod val="25000"/>
                </a:schemeClr>
              </a:solidFill>
              <a:latin typeface="Times New Roman" panose="02020603050405020304"/>
              <a:ea typeface="微软雅黑" panose="020B0503020204020204" pitchFamily="34" charset="-122"/>
            </a:endParaRPr>
          </a:p>
          <a:p>
            <a:pPr>
              <a:lnSpc>
                <a:spcPct val="150000"/>
              </a:lnSpc>
              <a:buClr>
                <a:srgbClr val="127FB8"/>
              </a:buClr>
            </a:pPr>
            <a:r>
              <a:rPr lang="en-US" altLang="zh-CN" sz="2000" dirty="0" smtClean="0">
                <a:solidFill>
                  <a:schemeClr val="bg2">
                    <a:lumMod val="25000"/>
                  </a:schemeClr>
                </a:solidFill>
                <a:latin typeface="Times New Roman" panose="02020603050405020304"/>
                <a:ea typeface="微软雅黑" panose="020B0503020204020204" pitchFamily="34" charset="-122"/>
              </a:rPr>
              <a:t>3.Twin-block</a:t>
            </a:r>
            <a:r>
              <a:rPr lang="en-US" altLang="zh-CN" sz="2000" dirty="0">
                <a:solidFill>
                  <a:schemeClr val="bg2">
                    <a:lumMod val="25000"/>
                  </a:schemeClr>
                </a:solidFill>
                <a:latin typeface="Times New Roman" panose="02020603050405020304"/>
                <a:ea typeface="微软雅黑" panose="020B0503020204020204" pitchFamily="34" charset="-122"/>
              </a:rPr>
              <a:t>矫治器</a:t>
            </a:r>
            <a:endParaRPr lang="en-US" altLang="zh-CN" sz="2000" dirty="0">
              <a:solidFill>
                <a:schemeClr val="bg2">
                  <a:lumMod val="25000"/>
                </a:schemeClr>
              </a:solidFill>
              <a:latin typeface="Times New Roman" panose="02020603050405020304"/>
              <a:ea typeface="微软雅黑" panose="020B0503020204020204" pitchFamily="34" charset="-122"/>
            </a:endParaRPr>
          </a:p>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rPr>
              <a:t>4.上颌前方牵引矫治器</a:t>
            </a:r>
            <a:endParaRPr lang="en-US" altLang="zh-CN" sz="2000" dirty="0">
              <a:solidFill>
                <a:schemeClr val="bg2">
                  <a:lumMod val="25000"/>
                </a:schemeClr>
              </a:solidFill>
              <a:latin typeface="Times New Roman" panose="02020603050405020304"/>
              <a:ea typeface="微软雅黑" panose="020B0503020204020204" pitchFamily="34" charset="-122"/>
            </a:endParaRPr>
          </a:p>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rPr>
              <a:t>5</a:t>
            </a:r>
            <a:r>
              <a:rPr lang="en-US" altLang="zh-CN" sz="2000" dirty="0" smtClean="0">
                <a:solidFill>
                  <a:schemeClr val="bg2">
                    <a:lumMod val="25000"/>
                  </a:schemeClr>
                </a:solidFill>
                <a:latin typeface="Times New Roman" panose="02020603050405020304"/>
                <a:ea typeface="微软雅黑" panose="020B0503020204020204" pitchFamily="34" charset="-122"/>
              </a:rPr>
              <a:t>.垫舌簧矫治器</a:t>
            </a:r>
            <a:endParaRPr lang="en-US" altLang="zh-CN" sz="2000" dirty="0">
              <a:solidFill>
                <a:schemeClr val="bg2">
                  <a:lumMod val="25000"/>
                </a:schemeClr>
              </a:solidFill>
              <a:latin typeface="Times New Roman" panose="02020603050405020304"/>
              <a:ea typeface="微软雅黑" panose="020B0503020204020204" pitchFamily="34" charset="-122"/>
            </a:endParaRPr>
          </a:p>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rPr>
              <a:t>6.</a:t>
            </a:r>
            <a:r>
              <a:rPr lang="zh-CN" altLang="en-US" sz="2000" dirty="0">
                <a:solidFill>
                  <a:schemeClr val="bg2">
                    <a:lumMod val="25000"/>
                  </a:schemeClr>
                </a:solidFill>
                <a:latin typeface="Times New Roman" panose="02020603050405020304"/>
                <a:ea typeface="微软雅黑" panose="020B0503020204020204" pitchFamily="34" charset="-122"/>
              </a:rPr>
              <a:t>腭中缝扩大</a:t>
            </a:r>
            <a:r>
              <a:rPr lang="en-US" altLang="zh-CN" sz="2000" dirty="0">
                <a:solidFill>
                  <a:schemeClr val="bg2">
                    <a:lumMod val="25000"/>
                  </a:schemeClr>
                </a:solidFill>
                <a:latin typeface="Times New Roman" panose="02020603050405020304"/>
                <a:ea typeface="微软雅黑" panose="020B0503020204020204" pitchFamily="34" charset="-122"/>
              </a:rPr>
              <a:t>器</a:t>
            </a:r>
            <a:endParaRPr lang="en-US" altLang="zh-CN" sz="2000" dirty="0">
              <a:solidFill>
                <a:schemeClr val="bg2">
                  <a:lumMod val="25000"/>
                </a:schemeClr>
              </a:solidFill>
              <a:latin typeface="Times New Roman" panose="02020603050405020304"/>
              <a:ea typeface="微软雅黑" panose="020B0503020204020204" pitchFamily="34" charset="-122"/>
            </a:endParaRPr>
          </a:p>
          <a:p>
            <a:pPr>
              <a:lnSpc>
                <a:spcPct val="150000"/>
              </a:lnSpc>
              <a:buClr>
                <a:srgbClr val="127FB8"/>
              </a:buClr>
            </a:pPr>
            <a:r>
              <a:rPr lang="en-US" altLang="zh-CN" sz="2000" dirty="0">
                <a:solidFill>
                  <a:schemeClr val="bg2">
                    <a:lumMod val="25000"/>
                  </a:schemeClr>
                </a:solidFill>
                <a:latin typeface="Times New Roman" panose="02020603050405020304"/>
                <a:ea typeface="微软雅黑" panose="020B0503020204020204" pitchFamily="34" charset="-122"/>
              </a:rPr>
              <a:t>7.</a:t>
            </a:r>
            <a:r>
              <a:rPr lang="zh-CN" altLang="en-US" sz="2000" dirty="0">
                <a:solidFill>
                  <a:schemeClr val="bg2">
                    <a:lumMod val="25000"/>
                  </a:schemeClr>
                </a:solidFill>
                <a:latin typeface="Times New Roman" panose="02020603050405020304"/>
                <a:ea typeface="微软雅黑" panose="020B0503020204020204" pitchFamily="34" charset="-122"/>
              </a:rPr>
              <a:t>平</a:t>
            </a:r>
            <a:r>
              <a:rPr lang="en-US" altLang="zh-CN" sz="2000" dirty="0" err="1">
                <a:solidFill>
                  <a:schemeClr val="bg2">
                    <a:lumMod val="25000"/>
                  </a:schemeClr>
                </a:solidFill>
                <a:latin typeface="Times New Roman" panose="02020603050405020304"/>
                <a:ea typeface="微软雅黑" panose="020B0503020204020204" pitchFamily="34" charset="-122"/>
              </a:rPr>
              <a:t>面导板矫治器</a:t>
            </a:r>
            <a:endParaRPr lang="en-US" altLang="zh-CN" sz="2000" dirty="0">
              <a:solidFill>
                <a:schemeClr val="bg2">
                  <a:lumMod val="25000"/>
                </a:schemeClr>
              </a:solidFill>
              <a:latin typeface="Times New Roman" panose="02020603050405020304"/>
              <a:ea typeface="微软雅黑" panose="020B0503020204020204" pitchFamily="34" charset="-122"/>
            </a:endParaRPr>
          </a:p>
          <a:p>
            <a:pPr>
              <a:lnSpc>
                <a:spcPct val="150000"/>
              </a:lnSpc>
              <a:buClr>
                <a:srgbClr val="127FB8"/>
              </a:buClr>
            </a:pPr>
            <a:endParaRPr lang="en-US" altLang="zh-CN" sz="2000" b="1" dirty="0">
              <a:solidFill>
                <a:schemeClr val="bg2">
                  <a:lumMod val="25000"/>
                </a:schemeClr>
              </a:solidFill>
              <a:latin typeface="Times New Roman" panose="02020603050405020304"/>
              <a:ea typeface="微软雅黑" panose="020B0503020204020204" pitchFamily="34" charset="-122"/>
            </a:endParaRPr>
          </a:p>
          <a:p>
            <a:pPr>
              <a:lnSpc>
                <a:spcPct val="150000"/>
              </a:lnSpc>
              <a:buClr>
                <a:srgbClr val="127FB8"/>
              </a:buClr>
            </a:pPr>
            <a:endParaRPr lang="en-US" altLang="zh-CN" sz="2000" b="1" dirty="0">
              <a:solidFill>
                <a:schemeClr val="bg2">
                  <a:lumMod val="25000"/>
                </a:schemeClr>
              </a:solidFill>
              <a:latin typeface="Times New Roman" panose="02020603050405020304"/>
              <a:ea typeface="微软雅黑" panose="020B0503020204020204" pitchFamily="34" charset="-122"/>
            </a:endParaRPr>
          </a:p>
        </p:txBody>
      </p:sp>
      <p:sp>
        <p:nvSpPr>
          <p:cNvPr id="3" name="矩形 2"/>
          <p:cNvSpPr/>
          <p:nvPr/>
        </p:nvSpPr>
        <p:spPr>
          <a:xfrm>
            <a:off x="5328603" y="1691313"/>
            <a:ext cx="6507424" cy="4431983"/>
          </a:xfrm>
          <a:prstGeom prst="rect">
            <a:avLst/>
          </a:prstGeom>
        </p:spPr>
        <p:txBody>
          <a:bodyPr wrap="square">
            <a:spAutoFit/>
          </a:bodyPr>
          <a:p>
            <a:pPr>
              <a:lnSpc>
                <a:spcPct val="150000"/>
              </a:lnSpc>
              <a:buClr>
                <a:srgbClr val="127FB8"/>
              </a:buClr>
            </a:pPr>
            <a:r>
              <a:rPr lang="zh-CN" altLang="en-US" sz="2800" b="1" dirty="0">
                <a:latin typeface="Times New Roman" panose="02020603050405020304"/>
                <a:ea typeface="微软雅黑" panose="020B0503020204020204" pitchFamily="34" charset="-122"/>
                <a:cs typeface="微软雅黑" panose="020B0503020204020204" pitchFamily="34" charset="-122"/>
              </a:rPr>
              <a:t>（二）固定矫治技术</a:t>
            </a:r>
            <a:endParaRPr lang="en-US" altLang="zh-CN" sz="2800" b="1" dirty="0">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传统方丝弓矫治技术</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2</a:t>
            </a:r>
            <a:r>
              <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现代直丝弓矫治技术</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a:t>
            </a:r>
            <a:r>
              <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）自锁托槽技术</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a:t>
            </a:r>
            <a:r>
              <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）传动直丝弓矫治技术</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3.</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隐形矫治技术</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）舌侧隐形矫治技术</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a:t>
            </a:r>
            <a:r>
              <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2</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）无托槽隐形矫治技术</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endParaRPr lang="en-US" altLang="zh-CN" sz="2000" b="1" dirty="0">
              <a:latin typeface="Times New Roman" panose="02020603050405020304"/>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9" name="矩形 8"/>
          <p:cNvSpPr/>
          <p:nvPr/>
        </p:nvSpPr>
        <p:spPr>
          <a:xfrm>
            <a:off x="1491298" y="1835852"/>
            <a:ext cx="3198311" cy="961097"/>
          </a:xfrm>
          <a:prstGeom prst="rect">
            <a:avLst/>
          </a:prstGeom>
        </p:spPr>
        <p:txBody>
          <a:bodyPr wrap="none">
            <a:spAutoFit/>
          </a:bodyPr>
          <a:lstStyle/>
          <a:p>
            <a:pPr>
              <a:lnSpc>
                <a:spcPct val="150000"/>
              </a:lnSpc>
              <a:buClr>
                <a:srgbClr val="127FB8"/>
              </a:buClr>
            </a:pPr>
            <a:r>
              <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1.</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口腔及矫治器的卫生维护</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2</a:t>
            </a:r>
            <a:r>
              <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rPr>
              <a:t>.</a:t>
            </a:r>
            <a:r>
              <a:rPr lang="zh-CN" altLang="en-US" sz="2000" dirty="0">
                <a:solidFill>
                  <a:srgbClr val="3B3838"/>
                </a:solidFill>
                <a:latin typeface="Times New Roman" panose="02020603050405020304"/>
                <a:ea typeface="微软雅黑" panose="020B0503020204020204" pitchFamily="34" charset="-122"/>
                <a:cs typeface="微软雅黑" panose="020B0503020204020204" pitchFamily="34" charset="-122"/>
              </a:rPr>
              <a:t>饮食注意事项</a:t>
            </a:r>
            <a:endParaRPr lang="en-US" altLang="zh-CN" sz="2000" dirty="0">
              <a:solidFill>
                <a:srgbClr val="3B3838"/>
              </a:solidFill>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sp>
        <p:nvSpPr>
          <p:cNvPr id="10" name="矩形 9"/>
          <p:cNvSpPr/>
          <p:nvPr/>
        </p:nvSpPr>
        <p:spPr>
          <a:xfrm>
            <a:off x="2701960" y="984613"/>
            <a:ext cx="6750566" cy="743665"/>
          </a:xfrm>
          <a:prstGeom prst="rect">
            <a:avLst/>
          </a:prstGeom>
        </p:spPr>
        <p:txBody>
          <a:bodyPr wrap="none">
            <a:spAutoFit/>
          </a:bodyPr>
          <a:lstStyle/>
          <a:p>
            <a:pPr algn="ctr">
              <a:lnSpc>
                <a:spcPct val="150000"/>
              </a:lnSpc>
              <a:buClr>
                <a:srgbClr val="127FB8"/>
              </a:buClr>
            </a:pPr>
            <a:r>
              <a:rPr lang="zh-CN" altLang="en-US" sz="3200" b="1" dirty="0">
                <a:latin typeface="Times New Roman" panose="02020603050405020304"/>
                <a:ea typeface="微软雅黑" panose="020B0503020204020204" pitchFamily="34" charset="-122"/>
              </a:rPr>
              <a:t>三、正畸治疗中的口腔及矫治器护理</a:t>
            </a:r>
            <a:endParaRPr lang="en-US" altLang="zh-CN" sz="3200" b="1" dirty="0">
              <a:latin typeface="Times New Roman" panose="02020603050405020304"/>
              <a:ea typeface="微软雅黑" panose="020B0503020204020204" pitchFamily="34" charset="-122"/>
            </a:endParaRPr>
          </a:p>
        </p:txBody>
      </p:sp>
      <p:pic>
        <p:nvPicPr>
          <p:cNvPr id="3" name="图片 2" descr="正畸维护1"/>
          <p:cNvPicPr>
            <a:picLocks noChangeAspect="1"/>
          </p:cNvPicPr>
          <p:nvPr/>
        </p:nvPicPr>
        <p:blipFill>
          <a:blip r:embed="rId1"/>
          <a:stretch>
            <a:fillRect/>
          </a:stretch>
        </p:blipFill>
        <p:spPr>
          <a:xfrm>
            <a:off x="3571240" y="2510790"/>
            <a:ext cx="2710815" cy="2977515"/>
          </a:xfrm>
          <a:prstGeom prst="rect">
            <a:avLst/>
          </a:prstGeom>
        </p:spPr>
      </p:pic>
      <p:pic>
        <p:nvPicPr>
          <p:cNvPr id="4" name="图片 3" descr="正畸维护2"/>
          <p:cNvPicPr>
            <a:picLocks noChangeAspect="1"/>
          </p:cNvPicPr>
          <p:nvPr/>
        </p:nvPicPr>
        <p:blipFill>
          <a:blip r:embed="rId2"/>
          <a:stretch>
            <a:fillRect/>
          </a:stretch>
        </p:blipFill>
        <p:spPr>
          <a:xfrm>
            <a:off x="6614160" y="2511425"/>
            <a:ext cx="4086860" cy="2882265"/>
          </a:xfrm>
          <a:prstGeom prst="rect">
            <a:avLst/>
          </a:prstGeom>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第四节 保持与复发</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657860" y="1033780"/>
            <a:ext cx="10876280" cy="3599815"/>
          </a:xfrm>
          <a:prstGeom prst="rect">
            <a:avLst/>
          </a:prstGeom>
        </p:spPr>
        <p:txBody>
          <a:bodyPr wrap="square">
            <a:spAutoFit/>
          </a:bodyPr>
          <a:lstStyle/>
          <a:p>
            <a:pPr>
              <a:lnSpc>
                <a:spcPct val="150000"/>
              </a:lnSpc>
              <a:buClr>
                <a:srgbClr val="127FB8"/>
              </a:buClr>
            </a:pPr>
            <a:r>
              <a:rPr lang="zh-CN" altLang="en-US" sz="2800" b="1" dirty="0">
                <a:latin typeface="Times New Roman" panose="02020603050405020304"/>
                <a:ea typeface="微软雅黑" panose="020B0503020204020204" pitchFamily="34" charset="-122"/>
                <a:cs typeface="微软雅黑" panose="020B0503020204020204" pitchFamily="34" charset="-122"/>
              </a:rPr>
              <a:t>（一）保持</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（二）复发</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三）需要保持的原因</a:t>
            </a:r>
            <a:endPar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a:p>
            <a:pPr>
              <a:lnSpc>
                <a:spcPct val="150000"/>
              </a:lnSpc>
              <a:buClr>
                <a:srgbClr val="127FB8"/>
              </a:buClr>
            </a:pP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而刚矫正好的牙齿，整体的牙位虽然已然扶正，少了原本的不良消耗，但因为骨量变小、智齿萌出，牙齿牙周自体的记忆性等因素，仍然可能让牙齿移动回原来的地方。</a:t>
            </a:r>
            <a:endPar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127FB8"/>
              </a:buClr>
            </a:pPr>
            <a:r>
              <a:rPr lang="zh-CN"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rPr>
              <a:t>（</a:t>
            </a:r>
            <a:r>
              <a:rPr lang="zh-CN" altLang="en-US" sz="2800" b="1" dirty="0">
                <a:solidFill>
                  <a:srgbClr val="000000"/>
                </a:solidFill>
                <a:latin typeface="Times New Roman" panose="02020603050405020304"/>
                <a:ea typeface="微软雅黑" panose="020B0503020204020204" pitchFamily="34" charset="-122"/>
                <a:cs typeface="微软雅黑" panose="020B0503020204020204" pitchFamily="34" charset="-122"/>
              </a:rPr>
              <a:t>四）保持器种类</a:t>
            </a:r>
            <a:endParaRPr lang="en-US" altLang="zh-CN" sz="2800" b="1" dirty="0">
              <a:solidFill>
                <a:srgbClr val="000000"/>
              </a:solidFill>
              <a:latin typeface="Times New Roman" panose="02020603050405020304"/>
              <a:ea typeface="微软雅黑" panose="020B0503020204020204" pitchFamily="34" charset="-122"/>
              <a:cs typeface="微软雅黑" panose="020B0503020204020204" pitchFamily="34" charset="-122"/>
            </a:endParaRPr>
          </a:p>
        </p:txBody>
      </p:sp>
      <p:sp>
        <p:nvSpPr>
          <p:cNvPr id="7" name="文本占位符 1"/>
          <p:cNvSpPr>
            <a:spLocks noGrp="1"/>
          </p:cNvSpPr>
          <p:nvPr>
            <p:ph type="body" sz="quarter" idx="4294967295"/>
          </p:nvPr>
        </p:nvSpPr>
        <p:spPr>
          <a:xfrm>
            <a:off x="0" y="46990"/>
            <a:ext cx="2848610" cy="440690"/>
          </a:xfrm>
        </p:spPr>
        <p:txBody>
          <a:bodyPr>
            <a:normAutofit fontScale="35000" lnSpcReduction="20000"/>
          </a:bodyPr>
          <a:lstStyle/>
          <a:p>
            <a:pPr>
              <a:lnSpc>
                <a:spcPct val="150000"/>
              </a:lnSpc>
            </a:pPr>
            <a:endParaRPr lang="zh-CN" altLang="en-US" dirty="0">
              <a:latin typeface="Times New Roman" panose="02020603050405020304"/>
              <a:ea typeface="微软雅黑" panose="020B0503020204020204" pitchFamily="34" charset="-122"/>
            </a:endParaRPr>
          </a:p>
        </p:txBody>
      </p:sp>
      <p:pic>
        <p:nvPicPr>
          <p:cNvPr id="3" name="图片 2" descr="复发"/>
          <p:cNvPicPr>
            <a:picLocks noChangeAspect="1"/>
          </p:cNvPicPr>
          <p:nvPr/>
        </p:nvPicPr>
        <p:blipFill>
          <a:blip r:embed="rId1"/>
          <a:stretch>
            <a:fillRect/>
          </a:stretch>
        </p:blipFill>
        <p:spPr>
          <a:xfrm>
            <a:off x="5412105" y="3848100"/>
            <a:ext cx="4947920" cy="2473960"/>
          </a:xfrm>
          <a:prstGeom prst="rect">
            <a:avLst/>
          </a:prstGeom>
        </p:spPr>
      </p:pic>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200">
                <a:latin typeface="微软雅黑" panose="020B0503020204020204" pitchFamily="34" charset="-122"/>
                <a:ea typeface="微软雅黑" panose="020B0503020204020204" pitchFamily="34" charset="-122"/>
              </a:rPr>
              <a:t>本章小结</a:t>
            </a:r>
            <a:endParaRPr lang="zh-CN" altLang="en-US" sz="3200">
              <a:latin typeface="微软雅黑" panose="020B0503020204020204" pitchFamily="34" charset="-122"/>
              <a:ea typeface="微软雅黑" panose="020B0503020204020204" pitchFamily="34" charset="-122"/>
            </a:endParaRPr>
          </a:p>
        </p:txBody>
      </p:sp>
      <p:sp>
        <p:nvSpPr>
          <p:cNvPr id="12" name="TextBox 9"/>
          <p:cNvSpPr txBox="1"/>
          <p:nvPr/>
        </p:nvSpPr>
        <p:spPr>
          <a:xfrm>
            <a:off x="1811428" y="1971800"/>
            <a:ext cx="8438366" cy="2977738"/>
          </a:xfrm>
          <a:prstGeom prst="rect">
            <a:avLst/>
          </a:prstGeom>
          <a:noFill/>
        </p:spPr>
        <p:txBody>
          <a:bodyPr wrap="square" lIns="68580" tIns="34290" rIns="68580" bIns="34290" rtlCol="0">
            <a:spAutoFit/>
          </a:bodyPr>
          <a:lstStyle/>
          <a:p>
            <a:pPr algn="just" defTabSz="685800" fontAlgn="base">
              <a:lnSpc>
                <a:spcPct val="150000"/>
              </a:lnSpc>
            </a:pPr>
            <a:r>
              <a:rPr lang="zh-CN" altLang="en-US" b="1" dirty="0">
                <a:latin typeface="Times New Roman" panose="02020603050405020304"/>
                <a:ea typeface="微软雅黑" panose="020B0503020204020204" pitchFamily="34" charset="-122"/>
              </a:rPr>
              <a:t>多种因素能导致</a:t>
            </a:r>
            <a:r>
              <a:rPr lang="zh-CN" altLang="en-US" b="1" dirty="0" smtClean="0">
                <a:latin typeface="Times New Roman" panose="02020603050405020304"/>
                <a:ea typeface="微软雅黑" panose="020B0503020204020204" pitchFamily="34" charset="-122"/>
              </a:rPr>
              <a:t>错</a:t>
            </a:r>
            <a:r>
              <a:rPr lang="en-US" altLang="zh-CN" b="1" dirty="0" smtClean="0">
                <a:latin typeface="Times New Roman" panose="02020603050405020304"/>
                <a:ea typeface="微软雅黑" panose="020B0503020204020204" pitchFamily="34" charset="-122"/>
              </a:rPr>
              <a:t></a:t>
            </a:r>
            <a:r>
              <a:rPr lang="zh-CN" altLang="en-US" b="1" dirty="0" smtClean="0">
                <a:latin typeface="Times New Roman" panose="02020603050405020304"/>
                <a:ea typeface="微软雅黑" panose="020B0503020204020204" pitchFamily="34" charset="-122"/>
              </a:rPr>
              <a:t>畸形</a:t>
            </a:r>
            <a:r>
              <a:rPr lang="zh-CN" altLang="en-US" b="1" dirty="0">
                <a:latin typeface="Times New Roman" panose="02020603050405020304"/>
                <a:ea typeface="微软雅黑" panose="020B0503020204020204" pitchFamily="34" charset="-122"/>
              </a:rPr>
              <a:t>的发生，</a:t>
            </a:r>
            <a:r>
              <a:rPr lang="zh-CN" altLang="en-US" b="1" dirty="0" smtClean="0">
                <a:latin typeface="Times New Roman" panose="02020603050405020304"/>
                <a:ea typeface="微软雅黑" panose="020B0503020204020204" pitchFamily="34" charset="-122"/>
              </a:rPr>
              <a:t>错</a:t>
            </a:r>
            <a:r>
              <a:rPr lang="en-US" altLang="zh-CN" b="1" dirty="0" smtClean="0">
                <a:latin typeface="Times New Roman" panose="02020603050405020304"/>
                <a:ea typeface="微软雅黑" panose="020B0503020204020204" pitchFamily="34" charset="-122"/>
              </a:rPr>
              <a:t></a:t>
            </a:r>
            <a:r>
              <a:rPr lang="zh-CN" altLang="en-US" b="1" dirty="0" smtClean="0">
                <a:latin typeface="Times New Roman" panose="02020603050405020304"/>
                <a:ea typeface="微软雅黑" panose="020B0503020204020204" pitchFamily="34" charset="-122"/>
              </a:rPr>
              <a:t>畸</a:t>
            </a:r>
            <a:r>
              <a:rPr lang="zh-CN" altLang="en-US" b="1" dirty="0" smtClean="0">
                <a:latin typeface="Times New Roman" panose="02020603050405020304"/>
                <a:ea typeface="微软雅黑" panose="020B0503020204020204" pitchFamily="34" charset="-122"/>
                <a:cs typeface="微软雅黑" panose="020B0503020204020204" pitchFamily="34" charset="-122"/>
              </a:rPr>
              <a:t>形</a:t>
            </a:r>
            <a:r>
              <a:rPr lang="zh-CN" altLang="en-US" b="1" dirty="0">
                <a:latin typeface="Times New Roman" panose="02020603050405020304"/>
                <a:ea typeface="微软雅黑" panose="020B0503020204020204" pitchFamily="34" charset="-122"/>
                <a:cs typeface="微软雅黑" panose="020B0503020204020204" pitchFamily="34" charset="-122"/>
              </a:rPr>
              <a:t>不仅能影响颜面美观、口颌面功能，还能影响全身</a:t>
            </a:r>
            <a:r>
              <a:rPr lang="zh-CN" altLang="en-US" b="1" dirty="0" smtClean="0">
                <a:latin typeface="Times New Roman" panose="02020603050405020304"/>
                <a:ea typeface="微软雅黑" panose="020B0503020204020204" pitchFamily="34" charset="-122"/>
                <a:cs typeface="微软雅黑" panose="020B0503020204020204" pitchFamily="34" charset="-122"/>
              </a:rPr>
              <a:t>健康。</a:t>
            </a:r>
            <a:endParaRPr lang="zh-CN" altLang="en-US" b="1" dirty="0">
              <a:latin typeface="Times New Roman" panose="02020603050405020304"/>
              <a:ea typeface="微软雅黑" panose="020B0503020204020204" pitchFamily="34" charset="-122"/>
              <a:cs typeface="微软雅黑" panose="020B0503020204020204" pitchFamily="34" charset="-122"/>
            </a:endParaRPr>
          </a:p>
          <a:p>
            <a:pPr lvl="0" algn="just" defTabSz="685800" fontAlgn="base">
              <a:lnSpc>
                <a:spcPct val="150000"/>
              </a:lnSpc>
            </a:pPr>
            <a:r>
              <a:rPr lang="zh-CN" altLang="en-US" b="1" dirty="0">
                <a:latin typeface="Times New Roman" panose="02020603050405020304"/>
                <a:ea typeface="微软雅黑" panose="020B0503020204020204" pitchFamily="34" charset="-122"/>
              </a:rPr>
              <a:t>临</a:t>
            </a:r>
            <a:r>
              <a:rPr lang="zh-CN" altLang="en-US" b="1" dirty="0">
                <a:latin typeface="Times New Roman" panose="02020603050405020304"/>
                <a:ea typeface="微软雅黑" panose="020B0503020204020204" pitchFamily="34" charset="-122"/>
                <a:cs typeface="微软雅黑" panose="020B0503020204020204" pitchFamily="34" charset="-122"/>
              </a:rPr>
              <a:t>床上需从口腔软硬组织状况、模型分析、</a:t>
            </a:r>
            <a:r>
              <a:rPr lang="en-US" b="1" dirty="0">
                <a:latin typeface="Times New Roman" panose="02020603050405020304"/>
                <a:ea typeface="微软雅黑" panose="020B0503020204020204" pitchFamily="34" charset="-122"/>
                <a:cs typeface="微软雅黑" panose="020B0503020204020204" pitchFamily="34" charset="-122"/>
              </a:rPr>
              <a:t>X</a:t>
            </a:r>
            <a:r>
              <a:rPr lang="zh-CN" altLang="en-US" b="1" dirty="0">
                <a:latin typeface="Times New Roman" panose="02020603050405020304"/>
                <a:ea typeface="微软雅黑" panose="020B0503020204020204" pitchFamily="34" charset="-122"/>
                <a:cs typeface="微软雅黑" panose="020B0503020204020204" pitchFamily="34" charset="-122"/>
              </a:rPr>
              <a:t>线头影测量分析以及骨龄分期等来诊断</a:t>
            </a:r>
            <a:r>
              <a:rPr lang="zh-CN" altLang="en-US" b="1" dirty="0" smtClean="0">
                <a:latin typeface="Times New Roman" panose="02020603050405020304"/>
                <a:ea typeface="微软雅黑" panose="020B0503020204020204" pitchFamily="34" charset="-122"/>
                <a:cs typeface="微软雅黑" panose="020B0503020204020204" pitchFamily="34" charset="-122"/>
              </a:rPr>
              <a:t>错</a:t>
            </a:r>
            <a:r>
              <a:rPr lang="en-US" altLang="zh-CN" b="1" dirty="0" smtClean="0">
                <a:latin typeface="Times New Roman" panose="02020603050405020304"/>
                <a:ea typeface="微软雅黑" panose="020B0503020204020204" pitchFamily="34" charset="-122"/>
                <a:cs typeface="微软雅黑" panose="020B0503020204020204" pitchFamily="34" charset="-122"/>
              </a:rPr>
              <a:t></a:t>
            </a:r>
            <a:r>
              <a:rPr lang="zh-CN" altLang="en-US" b="1" dirty="0" smtClean="0">
                <a:latin typeface="Times New Roman" panose="02020603050405020304"/>
                <a:ea typeface="微软雅黑" panose="020B0503020204020204" pitchFamily="34" charset="-122"/>
                <a:cs typeface="微软雅黑" panose="020B0503020204020204" pitchFamily="34" charset="-122"/>
              </a:rPr>
              <a:t>畸形</a:t>
            </a:r>
            <a:r>
              <a:rPr lang="zh-CN" altLang="en-US" b="1" dirty="0">
                <a:latin typeface="Times New Roman" panose="02020603050405020304"/>
                <a:ea typeface="微软雅黑" panose="020B0503020204020204" pitchFamily="34" charset="-122"/>
                <a:cs typeface="微软雅黑" panose="020B0503020204020204" pitchFamily="34" charset="-122"/>
              </a:rPr>
              <a:t>的类型或制定合适的矫治</a:t>
            </a:r>
            <a:r>
              <a:rPr lang="zh-CN" altLang="en-US" b="1" dirty="0" smtClean="0">
                <a:latin typeface="Times New Roman" panose="02020603050405020304"/>
                <a:ea typeface="微软雅黑" panose="020B0503020204020204" pitchFamily="34" charset="-122"/>
                <a:cs typeface="微软雅黑" panose="020B0503020204020204" pitchFamily="34" charset="-122"/>
              </a:rPr>
              <a:t>方案。</a:t>
            </a:r>
            <a:endParaRPr lang="en-US" altLang="zh-CN" b="1" dirty="0">
              <a:latin typeface="Times New Roman" panose="02020603050405020304"/>
              <a:ea typeface="微软雅黑" panose="020B0503020204020204" pitchFamily="34" charset="-122"/>
              <a:cs typeface="微软雅黑" panose="020B0503020204020204" pitchFamily="34" charset="-122"/>
            </a:endParaRPr>
          </a:p>
          <a:p>
            <a:pPr lvl="0" algn="just" defTabSz="685800" fontAlgn="base">
              <a:lnSpc>
                <a:spcPct val="150000"/>
              </a:lnSpc>
            </a:pPr>
            <a:r>
              <a:rPr lang="zh-CN" altLang="en-US" b="1" dirty="0">
                <a:latin typeface="Times New Roman" panose="02020603050405020304"/>
                <a:ea typeface="微软雅黑" panose="020B0503020204020204" pitchFamily="34" charset="-122"/>
                <a:cs typeface="微软雅黑" panose="020B0503020204020204" pitchFamily="34" charset="-122"/>
              </a:rPr>
              <a:t>基本的矫治技术主要包括功能矫治、固定矫治和隐形矫治，每种矫治器有各自的特点</a:t>
            </a:r>
            <a:r>
              <a:rPr lang="zh-CN" altLang="en-US" b="1" dirty="0" smtClean="0">
                <a:latin typeface="Times New Roman" panose="02020603050405020304"/>
                <a:ea typeface="微软雅黑" panose="020B0503020204020204" pitchFamily="34" charset="-122"/>
                <a:cs typeface="微软雅黑" panose="020B0503020204020204" pitchFamily="34" charset="-122"/>
              </a:rPr>
              <a:t>及适应证。</a:t>
            </a:r>
            <a:endParaRPr lang="en-US" altLang="zh-CN" b="1" dirty="0">
              <a:latin typeface="Times New Roman" panose="02020603050405020304"/>
              <a:ea typeface="微软雅黑" panose="020B0503020204020204" pitchFamily="34" charset="-122"/>
              <a:cs typeface="微软雅黑" panose="020B0503020204020204" pitchFamily="34" charset="-122"/>
            </a:endParaRPr>
          </a:p>
          <a:p>
            <a:pPr lvl="0" algn="just" defTabSz="685800" fontAlgn="base">
              <a:lnSpc>
                <a:spcPct val="150000"/>
              </a:lnSpc>
            </a:pPr>
            <a:r>
              <a:rPr lang="zh-CN" altLang="en-US" b="1" dirty="0">
                <a:latin typeface="Times New Roman" panose="02020603050405020304"/>
                <a:ea typeface="微软雅黑" panose="020B0503020204020204" pitchFamily="34" charset="-122"/>
                <a:cs typeface="微软雅黑" panose="020B0503020204020204" pitchFamily="34" charset="-122"/>
              </a:rPr>
              <a:t>治疗结束后</a:t>
            </a:r>
            <a:r>
              <a:rPr lang="zh-CN" altLang="en-US" b="1" dirty="0" smtClean="0">
                <a:latin typeface="Times New Roman" panose="02020603050405020304"/>
                <a:ea typeface="微软雅黑" panose="020B0503020204020204" pitchFamily="34" charset="-122"/>
                <a:cs typeface="微软雅黑" panose="020B0503020204020204" pitchFamily="34" charset="-122"/>
              </a:rPr>
              <a:t>的患者都</a:t>
            </a:r>
            <a:r>
              <a:rPr lang="zh-CN" altLang="en-US" b="1" dirty="0">
                <a:latin typeface="Times New Roman" panose="02020603050405020304"/>
                <a:ea typeface="微软雅黑" panose="020B0503020204020204" pitchFamily="34" charset="-122"/>
                <a:cs typeface="微软雅黑" panose="020B0503020204020204" pitchFamily="34" charset="-122"/>
              </a:rPr>
              <a:t>需要使用保持器进行</a:t>
            </a:r>
            <a:r>
              <a:rPr lang="zh-CN" altLang="en-US" b="1" dirty="0" smtClean="0">
                <a:latin typeface="Times New Roman" panose="02020603050405020304"/>
                <a:ea typeface="微软雅黑" panose="020B0503020204020204" pitchFamily="34" charset="-122"/>
                <a:cs typeface="微软雅黑" panose="020B0503020204020204" pitchFamily="34" charset="-122"/>
              </a:rPr>
              <a:t>保持。</a:t>
            </a:r>
            <a:endParaRPr lang="zh-CN" altLang="en-US" b="1" dirty="0">
              <a:latin typeface="Times New Roman" panose="02020603050405020304"/>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latin typeface="微软雅黑" panose="020B0503020204020204" pitchFamily="34" charset="-122"/>
                <a:ea typeface="微软雅黑" panose="020B0503020204020204" pitchFamily="34" charset="-122"/>
              </a:rPr>
              <a:t>思考题</a:t>
            </a:r>
            <a:br>
              <a:rPr lang="zh-CN" altLang="en-US"/>
            </a:br>
            <a:endParaRPr lang="zh-CN" altLang="en-US"/>
          </a:p>
        </p:txBody>
      </p:sp>
      <p:sp>
        <p:nvSpPr>
          <p:cNvPr id="3" name="文本框 2"/>
          <p:cNvSpPr txBox="1"/>
          <p:nvPr/>
        </p:nvSpPr>
        <p:spPr>
          <a:xfrm>
            <a:off x="2402205" y="2242820"/>
            <a:ext cx="3880485" cy="521970"/>
          </a:xfrm>
          <a:prstGeom prst="rect">
            <a:avLst/>
          </a:prstGeom>
          <a:noFill/>
        </p:spPr>
        <p:txBody>
          <a:bodyPr wrap="square" rtlCol="0">
            <a:spAutoFit/>
          </a:bodyPr>
          <a:p>
            <a:r>
              <a:rPr lang="zh-CN" altLang="en-US" sz="2800">
                <a:latin typeface="微软雅黑" panose="020B0503020204020204" pitchFamily="34" charset="-122"/>
                <a:ea typeface="微软雅黑" panose="020B0503020204020204" pitchFamily="34" charset="-122"/>
              </a:rPr>
              <a:t>错牙合畸形分为哪几类？</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zh-CN" altLang="en-US" sz="3200">
                <a:latin typeface="微软雅黑" panose="020B0503020204020204" pitchFamily="34" charset="-122"/>
                <a:ea typeface="微软雅黑" panose="020B0503020204020204" pitchFamily="34" charset="-122"/>
                <a:cs typeface="微软雅黑" panose="020B0503020204020204" pitchFamily="34" charset="-122"/>
              </a:rPr>
              <a:t>第一节 三叉神经痛</a:t>
            </a:r>
            <a:endParaRPr lang="zh-CN" altLang="en-US" sz="3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Shape 103"/>
          <p:cNvSpPr/>
          <p:nvPr/>
        </p:nvSpPr>
        <p:spPr>
          <a:xfrm>
            <a:off x="479425" y="1562755"/>
            <a:ext cx="7705725" cy="564257"/>
          </a:xfrm>
          <a:prstGeom prst="rect">
            <a:avLst/>
          </a:prstGeom>
          <a:ln w="12700">
            <a:miter lim="400000"/>
          </a:ln>
        </p:spPr>
        <p:txBody>
          <a:bodyPr lIns="50800" tIns="50800" rIns="50800" bIns="50800">
            <a:spAutoFit/>
          </a:bodyPr>
          <a:lstStyle/>
          <a:p>
            <a:pPr fontAlgn="auto">
              <a:lnSpc>
                <a:spcPct val="150000"/>
              </a:lnSpc>
              <a:spcBef>
                <a:spcPts val="0"/>
              </a:spcBef>
              <a:spcAft>
                <a:spcPts val="0"/>
              </a:spcAft>
              <a:buClr>
                <a:srgbClr val="127FB8"/>
              </a:buClr>
              <a:defRPr/>
            </a:pPr>
            <a:r>
              <a:rPr lang="en-US" altLang="zh-CN" sz="2000" b="1" dirty="0">
                <a:solidFill>
                  <a:schemeClr val="bg2">
                    <a:lumMod val="25000"/>
                  </a:schemeClr>
                </a:solidFill>
                <a:latin typeface="Times New Roman" panose="02020603050405020304"/>
                <a:ea typeface="微软雅黑" panose="020B0503020204020204" pitchFamily="34" charset="-122"/>
                <a:cs typeface="+mn-cs"/>
              </a:rPr>
              <a:t>1.</a:t>
            </a:r>
            <a:r>
              <a:rPr lang="zh-CN" altLang="en-US" sz="2000" b="1" dirty="0">
                <a:solidFill>
                  <a:schemeClr val="bg2">
                    <a:lumMod val="25000"/>
                  </a:schemeClr>
                </a:solidFill>
                <a:latin typeface="Times New Roman" panose="02020603050405020304"/>
                <a:ea typeface="微软雅黑" panose="020B0503020204020204" pitchFamily="34" charset="-122"/>
                <a:cs typeface="+mn-cs"/>
              </a:rPr>
              <a:t>中枢病变学说</a:t>
            </a:r>
            <a:endParaRPr lang="zh-CN" altLang="en-US" sz="2000" b="1" dirty="0">
              <a:solidFill>
                <a:schemeClr val="bg2">
                  <a:lumMod val="25000"/>
                </a:schemeClr>
              </a:solidFill>
              <a:latin typeface="Times New Roman" panose="02020603050405020304"/>
              <a:ea typeface="微软雅黑" panose="020B0503020204020204" pitchFamily="34" charset="-122"/>
              <a:cs typeface="+mn-cs"/>
            </a:endParaRPr>
          </a:p>
        </p:txBody>
      </p:sp>
      <p:sp>
        <p:nvSpPr>
          <p:cNvPr id="21506" name="矩形 8"/>
          <p:cNvSpPr>
            <a:spLocks noChangeArrowheads="1"/>
          </p:cNvSpPr>
          <p:nvPr/>
        </p:nvSpPr>
        <p:spPr bwMode="auto">
          <a:xfrm>
            <a:off x="5188985" y="984250"/>
            <a:ext cx="1826142" cy="584775"/>
          </a:xfrm>
          <a:prstGeom prst="rect">
            <a:avLst/>
          </a:prstGeom>
          <a:noFill/>
          <a:ln w="9525">
            <a:noFill/>
            <a:miter lim="800000"/>
          </a:ln>
        </p:spPr>
        <p:txBody>
          <a:bodyPr wrap="none">
            <a:spAutoFit/>
          </a:bodyPr>
          <a:lstStyle/>
          <a:p>
            <a:pPr algn="ctr">
              <a:spcBef>
                <a:spcPts val="0"/>
              </a:spcBef>
              <a:spcAft>
                <a:spcPts val="0"/>
              </a:spcAft>
              <a:buClr>
                <a:srgbClr val="127FB8"/>
              </a:buClr>
            </a:pPr>
            <a:r>
              <a:rPr lang="zh-CN" altLang="en-US" sz="3200" b="1" dirty="0">
                <a:latin typeface="Times New Roman" panose="02020603050405020304"/>
                <a:ea typeface="微软雅黑" panose="020B0503020204020204" pitchFamily="34" charset="-122"/>
              </a:rPr>
              <a:t>一、病因</a:t>
            </a:r>
            <a:endParaRPr lang="zh-CN" altLang="en-US" sz="3200" b="1" dirty="0">
              <a:latin typeface="Times New Roman" panose="02020603050405020304"/>
              <a:ea typeface="微软雅黑" panose="020B0503020204020204" pitchFamily="34" charset="-122"/>
            </a:endParaRPr>
          </a:p>
        </p:txBody>
      </p:sp>
      <p:sp>
        <p:nvSpPr>
          <p:cNvPr id="6" name="Shape 103"/>
          <p:cNvSpPr/>
          <p:nvPr/>
        </p:nvSpPr>
        <p:spPr>
          <a:xfrm>
            <a:off x="479425" y="2003327"/>
            <a:ext cx="9321800" cy="564257"/>
          </a:xfrm>
          <a:prstGeom prst="rect">
            <a:avLst/>
          </a:prstGeom>
          <a:ln w="12700">
            <a:miter lim="400000"/>
          </a:ln>
        </p:spPr>
        <p:txBody>
          <a:bodyPr lIns="50800" tIns="50800" rIns="50800" bIns="50800">
            <a:spAutoFit/>
          </a:bodyPr>
          <a:lstStyle/>
          <a:p>
            <a:pPr fontAlgn="auto">
              <a:lnSpc>
                <a:spcPct val="150000"/>
              </a:lnSpc>
              <a:spcBef>
                <a:spcPts val="0"/>
              </a:spcBef>
              <a:spcAft>
                <a:spcPts val="0"/>
              </a:spcAft>
              <a:buClr>
                <a:srgbClr val="127FB8"/>
              </a:buClr>
              <a:defRPr/>
            </a:pPr>
            <a:r>
              <a:rPr lang="en-US" altLang="zh-CN" sz="2000" b="1" dirty="0">
                <a:solidFill>
                  <a:schemeClr val="bg2">
                    <a:lumMod val="25000"/>
                  </a:schemeClr>
                </a:solidFill>
                <a:latin typeface="Times New Roman" panose="02020603050405020304"/>
                <a:ea typeface="微软雅黑" panose="020B0503020204020204" pitchFamily="34" charset="-122"/>
                <a:cs typeface="+mn-cs"/>
              </a:rPr>
              <a:t>2.</a:t>
            </a:r>
            <a:r>
              <a:rPr lang="zh-CN" altLang="en-US" sz="2000" b="1" dirty="0">
                <a:solidFill>
                  <a:schemeClr val="bg2">
                    <a:lumMod val="25000"/>
                  </a:schemeClr>
                </a:solidFill>
                <a:latin typeface="Times New Roman" panose="02020603050405020304"/>
                <a:ea typeface="微软雅黑" panose="020B0503020204020204" pitchFamily="34" charset="-122"/>
                <a:cs typeface="+mn-cs"/>
              </a:rPr>
              <a:t>周围病变学说</a:t>
            </a:r>
            <a:endParaRPr lang="en-US" altLang="zh-CN" sz="1600" dirty="0">
              <a:solidFill>
                <a:schemeClr val="bg2">
                  <a:lumMod val="25000"/>
                </a:schemeClr>
              </a:solidFill>
              <a:latin typeface="Times New Roman" panose="02020603050405020304"/>
              <a:ea typeface="微软雅黑" panose="020B0503020204020204" pitchFamily="34" charset="-122"/>
              <a:cs typeface="+mn-cs"/>
            </a:endParaRPr>
          </a:p>
        </p:txBody>
      </p:sp>
      <p:sp>
        <p:nvSpPr>
          <p:cNvPr id="3" name="文本框 2"/>
          <p:cNvSpPr txBox="1"/>
          <p:nvPr/>
        </p:nvSpPr>
        <p:spPr>
          <a:xfrm>
            <a:off x="479425" y="2436683"/>
            <a:ext cx="6056313" cy="1015663"/>
          </a:xfrm>
          <a:prstGeom prst="rect">
            <a:avLst/>
          </a:prstGeom>
          <a:noFill/>
        </p:spPr>
        <p:txBody>
          <a:bodyPr>
            <a:spAutoFit/>
          </a:bodyPr>
          <a:lstStyle/>
          <a:p>
            <a:pPr fontAlgn="auto">
              <a:lnSpc>
                <a:spcPct val="150000"/>
              </a:lnSpc>
              <a:spcBef>
                <a:spcPts val="0"/>
              </a:spcBef>
              <a:spcAft>
                <a:spcPts val="0"/>
              </a:spcAft>
              <a:defRPr/>
            </a:pPr>
            <a:r>
              <a:rPr lang="zh-CN" altLang="en-US" sz="2000" dirty="0">
                <a:solidFill>
                  <a:schemeClr val="bg2">
                    <a:lumMod val="25000"/>
                  </a:schemeClr>
                </a:solidFill>
                <a:latin typeface="Times New Roman" panose="02020603050405020304"/>
                <a:ea typeface="微软雅黑" panose="020B0503020204020204" pitchFamily="34" charset="-122"/>
                <a:cs typeface="+mn-cs"/>
              </a:rPr>
              <a:t>（</a:t>
            </a:r>
            <a:r>
              <a:rPr lang="en-US" altLang="zh-CN" sz="2000" dirty="0">
                <a:solidFill>
                  <a:schemeClr val="bg2">
                    <a:lumMod val="25000"/>
                  </a:schemeClr>
                </a:solidFill>
                <a:latin typeface="Times New Roman" panose="02020603050405020304"/>
                <a:ea typeface="微软雅黑" panose="020B0503020204020204" pitchFamily="34" charset="-122"/>
                <a:cs typeface="+mn-cs"/>
              </a:rPr>
              <a:t>1</a:t>
            </a:r>
            <a:r>
              <a:rPr lang="zh-CN" altLang="en-US" sz="2000" dirty="0">
                <a:solidFill>
                  <a:schemeClr val="bg2">
                    <a:lumMod val="25000"/>
                  </a:schemeClr>
                </a:solidFill>
                <a:latin typeface="Times New Roman" panose="02020603050405020304"/>
                <a:ea typeface="微软雅黑" panose="020B0503020204020204" pitchFamily="34" charset="-122"/>
                <a:cs typeface="+mn-cs"/>
              </a:rPr>
              <a:t>）血管神经压迫学说</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defRPr/>
            </a:pPr>
            <a:r>
              <a:rPr lang="zh-CN" altLang="en-US" sz="2000" dirty="0">
                <a:solidFill>
                  <a:schemeClr val="bg2">
                    <a:lumMod val="25000"/>
                  </a:schemeClr>
                </a:solidFill>
                <a:latin typeface="Times New Roman" panose="02020603050405020304"/>
                <a:ea typeface="微软雅黑" panose="020B0503020204020204" pitchFamily="34" charset="-122"/>
                <a:cs typeface="+mn-cs"/>
              </a:rPr>
              <a:t>（</a:t>
            </a:r>
            <a:r>
              <a:rPr lang="en-US" altLang="zh-CN" sz="2000" dirty="0">
                <a:solidFill>
                  <a:schemeClr val="bg2">
                    <a:lumMod val="25000"/>
                  </a:schemeClr>
                </a:solidFill>
                <a:latin typeface="Times New Roman" panose="02020603050405020304"/>
                <a:ea typeface="微软雅黑" panose="020B0503020204020204" pitchFamily="34" charset="-122"/>
                <a:cs typeface="+mn-cs"/>
              </a:rPr>
              <a:t>2</a:t>
            </a:r>
            <a:r>
              <a:rPr lang="zh-CN" altLang="en-US" sz="2000" dirty="0">
                <a:solidFill>
                  <a:schemeClr val="bg2">
                    <a:lumMod val="25000"/>
                  </a:schemeClr>
                </a:solidFill>
                <a:latin typeface="Times New Roman" panose="02020603050405020304"/>
                <a:ea typeface="微软雅黑" panose="020B0503020204020204" pitchFamily="34" charset="-122"/>
                <a:cs typeface="+mn-cs"/>
              </a:rPr>
              <a:t>）解剖结构异常</a:t>
            </a:r>
            <a:endParaRPr lang="en-US" altLang="zh-CN" sz="2000" dirty="0">
              <a:solidFill>
                <a:srgbClr val="FF0000"/>
              </a:solidFill>
              <a:latin typeface="Times New Roman" panose="02020603050405020304"/>
              <a:ea typeface="微软雅黑" panose="020B0503020204020204" pitchFamily="34" charset="-122"/>
              <a:cs typeface="+mn-cs"/>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pic>
        <p:nvPicPr>
          <p:cNvPr id="22529" name="图片占位符 16" descr="图片2"/>
          <p:cNvPicPr>
            <a:picLocks noGrp="1" noChangeAspect="1"/>
          </p:cNvPicPr>
          <p:nvPr>
            <p:ph type="pic" sz="quarter" idx="4294967295"/>
          </p:nvPr>
        </p:nvPicPr>
        <p:blipFill>
          <a:blip r:embed="rId1"/>
          <a:srcRect/>
          <a:stretch>
            <a:fillRect/>
          </a:stretch>
        </p:blipFill>
        <p:spPr>
          <a:xfrm>
            <a:off x="8890000" y="1895475"/>
            <a:ext cx="2463800" cy="2943225"/>
          </a:xfrm>
        </p:spPr>
      </p:pic>
      <p:sp>
        <p:nvSpPr>
          <p:cNvPr id="11" name="文本占位符 10"/>
          <p:cNvSpPr>
            <a:spLocks noGrp="1"/>
          </p:cNvSpPr>
          <p:nvPr>
            <p:ph type="body" sz="quarter" idx="4294967295"/>
          </p:nvPr>
        </p:nvSpPr>
        <p:spPr>
          <a:xfrm>
            <a:off x="1067435" y="5005705"/>
            <a:ext cx="3982720" cy="702945"/>
          </a:xfrm>
        </p:spPr>
        <p:txBody>
          <a:bodyPr>
            <a:normAutofit fontScale="70000" lnSpcReduction="20000"/>
          </a:bodyPr>
          <a:lstStyle/>
          <a:p>
            <a:pPr>
              <a:lnSpc>
                <a:spcPct val="150000"/>
              </a:lnSpc>
              <a:spcAft>
                <a:spcPts val="0"/>
              </a:spcAft>
            </a:pPr>
            <a:r>
              <a:rPr lang="zh-CN" altLang="en-US" sz="2000" dirty="0">
                <a:latin typeface="Times New Roman" panose="02020603050405020304"/>
                <a:ea typeface="微软雅黑" panose="020B0503020204020204" pitchFamily="34" charset="-122"/>
              </a:rPr>
              <a:t>疼痛骤然</a:t>
            </a:r>
            <a:r>
              <a:rPr lang="zh-CN" altLang="en-US" sz="2000" dirty="0" smtClean="0">
                <a:latin typeface="Times New Roman" panose="02020603050405020304"/>
                <a:ea typeface="微软雅黑" panose="020B0503020204020204" pitchFamily="34" charset="-122"/>
              </a:rPr>
              <a:t>发生：</a:t>
            </a:r>
            <a:r>
              <a:rPr lang="en-US" altLang="zh-CN" sz="2000" dirty="0" smtClean="0">
                <a:latin typeface="Times New Roman" panose="02020603050405020304"/>
                <a:ea typeface="微软雅黑" panose="020B0503020204020204" pitchFamily="34" charset="-122"/>
              </a:rPr>
              <a:t>“</a:t>
            </a:r>
            <a:r>
              <a:rPr lang="zh-CN" altLang="en-US" sz="2000" dirty="0">
                <a:latin typeface="Times New Roman" panose="02020603050405020304"/>
                <a:ea typeface="微软雅黑" panose="020B0503020204020204" pitchFamily="34" charset="-122"/>
              </a:rPr>
              <a:t>闪电式</a:t>
            </a:r>
            <a:r>
              <a:rPr lang="en-US" altLang="zh-CN" sz="2000" dirty="0">
                <a:latin typeface="Times New Roman" panose="02020603050405020304"/>
                <a:ea typeface="微软雅黑" panose="020B0503020204020204" pitchFamily="34" charset="-122"/>
              </a:rPr>
              <a:t>”</a:t>
            </a:r>
            <a:endParaRPr lang="en-US" altLang="zh-CN" sz="2000" dirty="0">
              <a:latin typeface="Times New Roman" panose="02020603050405020304"/>
              <a:ea typeface="微软雅黑" panose="020B0503020204020204" pitchFamily="34" charset="-122"/>
            </a:endParaRPr>
          </a:p>
          <a:p>
            <a:pPr>
              <a:lnSpc>
                <a:spcPct val="150000"/>
              </a:lnSpc>
              <a:spcAft>
                <a:spcPts val="0"/>
              </a:spcAft>
            </a:pPr>
            <a:r>
              <a:rPr lang="zh-CN" altLang="en-US" sz="2000" dirty="0">
                <a:latin typeface="Times New Roman" panose="02020603050405020304"/>
                <a:ea typeface="微软雅黑" panose="020B0503020204020204" pitchFamily="34" charset="-122"/>
              </a:rPr>
              <a:t>电击、针刺、刀割或撕裂样疼痛</a:t>
            </a:r>
            <a:endParaRPr lang="zh-CN" altLang="en-US" sz="2000" dirty="0">
              <a:latin typeface="Times New Roman" panose="02020603050405020304"/>
              <a:ea typeface="微软雅黑" panose="020B0503020204020204" pitchFamily="34" charset="-122"/>
            </a:endParaRPr>
          </a:p>
        </p:txBody>
      </p:sp>
      <p:sp>
        <p:nvSpPr>
          <p:cNvPr id="22531" name="文本占位符 12"/>
          <p:cNvSpPr>
            <a:spLocks noGrp="1"/>
          </p:cNvSpPr>
          <p:nvPr>
            <p:ph type="body" sz="quarter" idx="4294967295"/>
          </p:nvPr>
        </p:nvSpPr>
        <p:spPr>
          <a:xfrm>
            <a:off x="9020810" y="5246370"/>
            <a:ext cx="2814955" cy="462280"/>
          </a:xfrm>
        </p:spPr>
        <p:txBody>
          <a:bodyPr>
            <a:normAutofit/>
          </a:bodyPr>
          <a:lstStyle/>
          <a:p>
            <a:pPr>
              <a:lnSpc>
                <a:spcPct val="150000"/>
              </a:lnSpc>
              <a:spcAft>
                <a:spcPts val="0"/>
              </a:spcAft>
            </a:pPr>
            <a:r>
              <a:rPr lang="zh-CN" altLang="en-US" sz="1400" dirty="0">
                <a:latin typeface="Times New Roman" panose="02020603050405020304"/>
                <a:ea typeface="微软雅黑" panose="020B0503020204020204" pitchFamily="34" charset="-122"/>
              </a:rPr>
              <a:t>疼痛有明显“扳机点”</a:t>
            </a:r>
            <a:endParaRPr lang="zh-CN" altLang="en-US" sz="1400" dirty="0">
              <a:latin typeface="Times New Roman" panose="02020603050405020304"/>
              <a:ea typeface="微软雅黑" panose="020B0503020204020204" pitchFamily="34" charset="-122"/>
            </a:endParaRPr>
          </a:p>
        </p:txBody>
      </p:sp>
      <p:sp>
        <p:nvSpPr>
          <p:cNvPr id="22532" name="矩形 8"/>
          <p:cNvSpPr>
            <a:spLocks noChangeArrowheads="1"/>
          </p:cNvSpPr>
          <p:nvPr/>
        </p:nvSpPr>
        <p:spPr bwMode="auto">
          <a:xfrm>
            <a:off x="482110" y="982761"/>
            <a:ext cx="1620957" cy="662297"/>
          </a:xfrm>
          <a:prstGeom prst="rect">
            <a:avLst/>
          </a:prstGeom>
          <a:noFill/>
          <a:ln w="9525">
            <a:noFill/>
            <a:miter lim="800000"/>
          </a:ln>
        </p:spPr>
        <p:txBody>
          <a:bodyPr wrap="none">
            <a:spAutoFit/>
          </a:bodyPr>
          <a:lstStyle/>
          <a:p>
            <a:pPr>
              <a:lnSpc>
                <a:spcPct val="150000"/>
              </a:lnSpc>
              <a:spcBef>
                <a:spcPts val="0"/>
              </a:spcBef>
              <a:spcAft>
                <a:spcPts val="0"/>
              </a:spcAft>
              <a:buClr>
                <a:srgbClr val="127FB8"/>
              </a:buClr>
            </a:pPr>
            <a:r>
              <a:rPr lang="zh-CN" altLang="zh-CN" sz="2800" b="1" dirty="0">
                <a:latin typeface="Times New Roman" panose="02020603050405020304"/>
                <a:ea typeface="微软雅黑" panose="020B0503020204020204" pitchFamily="34" charset="-122"/>
              </a:rPr>
              <a:t>临床表现</a:t>
            </a:r>
            <a:endParaRPr lang="zh-CN" altLang="zh-CN" sz="2800" b="1" dirty="0">
              <a:latin typeface="Times New Roman" panose="02020603050405020304"/>
              <a:ea typeface="微软雅黑" panose="020B0503020204020204" pitchFamily="34" charset="-122"/>
            </a:endParaRPr>
          </a:p>
        </p:txBody>
      </p:sp>
      <p:pic>
        <p:nvPicPr>
          <p:cNvPr id="22533" name="图片占位符 15" descr="图片1"/>
          <p:cNvPicPr>
            <a:picLocks noGrp="1" noChangeAspect="1"/>
          </p:cNvPicPr>
          <p:nvPr>
            <p:ph type="pic" sz="quarter" idx="4294967295"/>
          </p:nvPr>
        </p:nvPicPr>
        <p:blipFill>
          <a:blip r:embed="rId2"/>
          <a:srcRect/>
          <a:stretch>
            <a:fillRect/>
          </a:stretch>
        </p:blipFill>
        <p:spPr>
          <a:xfrm>
            <a:off x="1109980" y="1863725"/>
            <a:ext cx="3940175" cy="2974975"/>
          </a:xfrm>
        </p:spPr>
      </p:pic>
      <p:sp>
        <p:nvSpPr>
          <p:cNvPr id="22535" name="文本占位符 12"/>
          <p:cNvSpPr/>
          <p:nvPr/>
        </p:nvSpPr>
        <p:spPr bwMode="auto">
          <a:xfrm>
            <a:off x="5322786" y="5246688"/>
            <a:ext cx="3454725" cy="461962"/>
          </a:xfrm>
          <a:prstGeom prst="rect">
            <a:avLst/>
          </a:prstGeom>
          <a:noFill/>
          <a:ln w="9525">
            <a:solidFill>
              <a:srgbClr val="127FB8"/>
            </a:solidFill>
            <a:prstDash val="dash"/>
            <a:miter lim="800000"/>
          </a:ln>
        </p:spPr>
        <p:txBody>
          <a:bodyPr/>
          <a:lstStyle/>
          <a:p>
            <a:pPr>
              <a:lnSpc>
                <a:spcPct val="150000"/>
              </a:lnSpc>
              <a:spcBef>
                <a:spcPts val="0"/>
              </a:spcBef>
              <a:spcAft>
                <a:spcPts val="0"/>
              </a:spcAft>
              <a:buFont typeface="Arial" panose="020B0604020202020204" pitchFamily="34" charset="0"/>
              <a:buNone/>
            </a:pPr>
            <a:r>
              <a:rPr lang="zh-CN" altLang="en-US" sz="1400" dirty="0">
                <a:latin typeface="Times New Roman" panose="02020603050405020304"/>
                <a:ea typeface="微软雅黑" panose="020B0503020204020204" pitchFamily="34" charset="-122"/>
              </a:rPr>
              <a:t>揉搓面部可致皮肤粗糙、增厚、色素沉着</a:t>
            </a:r>
            <a:endParaRPr lang="zh-CN" altLang="en-US" sz="1400" dirty="0">
              <a:latin typeface="Times New Roman" panose="02020603050405020304"/>
              <a:ea typeface="微软雅黑" panose="020B0503020204020204" pitchFamily="34" charset="-122"/>
            </a:endParaRPr>
          </a:p>
        </p:txBody>
      </p:sp>
      <p:pic>
        <p:nvPicPr>
          <p:cNvPr id="22537" name="Picture 9" descr="图片3"/>
          <p:cNvPicPr>
            <a:picLocks noChangeAspect="1" noChangeArrowheads="1"/>
          </p:cNvPicPr>
          <p:nvPr/>
        </p:nvPicPr>
        <p:blipFill>
          <a:blip r:embed="rId3"/>
          <a:srcRect/>
          <a:stretch>
            <a:fillRect/>
          </a:stretch>
        </p:blipFill>
        <p:spPr bwMode="auto">
          <a:xfrm>
            <a:off x="5322794" y="1925638"/>
            <a:ext cx="3532187" cy="2913062"/>
          </a:xfrm>
          <a:prstGeom prst="rect">
            <a:avLst/>
          </a:prstGeom>
          <a:noFill/>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endParaRPr lang="zh-CN" altLang="en-US"/>
          </a:p>
        </p:txBody>
      </p:sp>
      <p:sp>
        <p:nvSpPr>
          <p:cNvPr id="2" name="Shape 103"/>
          <p:cNvSpPr/>
          <p:nvPr/>
        </p:nvSpPr>
        <p:spPr>
          <a:xfrm>
            <a:off x="479425" y="1614766"/>
            <a:ext cx="7705725" cy="1025922"/>
          </a:xfrm>
          <a:prstGeom prst="rect">
            <a:avLst/>
          </a:prstGeom>
          <a:ln w="12700">
            <a:miter lim="400000"/>
          </a:ln>
        </p:spPr>
        <p:txBody>
          <a:bodyPr lIns="50800" tIns="50800" rIns="50800" bIns="50800">
            <a:spAutoFit/>
          </a:bodyPr>
          <a:lstStyle/>
          <a:p>
            <a:pPr fontAlgn="auto">
              <a:lnSpc>
                <a:spcPct val="150000"/>
              </a:lnSpc>
              <a:spcBef>
                <a:spcPts val="0"/>
              </a:spcBef>
              <a:spcAft>
                <a:spcPts val="0"/>
              </a:spcAft>
              <a:buClr>
                <a:srgbClr val="127FB8"/>
              </a:buClr>
              <a:defRPr/>
            </a:pPr>
            <a:r>
              <a:rPr lang="en-US" altLang="zh-CN" sz="2000" b="1" dirty="0">
                <a:solidFill>
                  <a:schemeClr val="bg2">
                    <a:lumMod val="25000"/>
                  </a:schemeClr>
                </a:solidFill>
                <a:latin typeface="Times New Roman" panose="02020603050405020304"/>
                <a:ea typeface="微软雅黑" panose="020B0503020204020204" pitchFamily="34" charset="-122"/>
                <a:cs typeface="+mn-cs"/>
              </a:rPr>
              <a:t>1.</a:t>
            </a:r>
            <a:r>
              <a:rPr lang="zh-CN" altLang="en-US" sz="2000" b="1" dirty="0">
                <a:solidFill>
                  <a:schemeClr val="bg2">
                    <a:lumMod val="25000"/>
                  </a:schemeClr>
                </a:solidFill>
                <a:latin typeface="Times New Roman" panose="02020603050405020304"/>
                <a:ea typeface="微软雅黑" panose="020B0503020204020204" pitchFamily="34" charset="-122"/>
                <a:cs typeface="+mn-cs"/>
              </a:rPr>
              <a:t>定分支检查</a:t>
            </a:r>
            <a:endParaRPr lang="zh-CN" altLang="en-US" sz="2000" dirty="0">
              <a:solidFill>
                <a:schemeClr val="bg2">
                  <a:lumMod val="25000"/>
                </a:schemeClr>
              </a:solidFill>
              <a:latin typeface="Times New Roman" panose="02020603050405020304"/>
              <a:ea typeface="微软雅黑" panose="020B0503020204020204" pitchFamily="34" charset="-122"/>
              <a:cs typeface="+mn-cs"/>
              <a:sym typeface="+mn-ea"/>
            </a:endParaRPr>
          </a:p>
          <a:p>
            <a:pPr fontAlgn="auto">
              <a:lnSpc>
                <a:spcPct val="150000"/>
              </a:lnSpc>
              <a:spcBef>
                <a:spcPts val="0"/>
              </a:spcBef>
              <a:spcAft>
                <a:spcPts val="0"/>
              </a:spcAft>
              <a:buClr>
                <a:srgbClr val="127FB8"/>
              </a:buClr>
              <a:defRPr/>
            </a:pPr>
            <a:r>
              <a:rPr lang="zh-CN" altLang="en-US" sz="2000" dirty="0">
                <a:solidFill>
                  <a:schemeClr val="bg2">
                    <a:lumMod val="25000"/>
                  </a:schemeClr>
                </a:solidFill>
                <a:latin typeface="Times New Roman" panose="02020603050405020304"/>
                <a:ea typeface="微软雅黑" panose="020B0503020204020204" pitchFamily="34" charset="-122"/>
                <a:cs typeface="+mn-cs"/>
                <a:sym typeface="+mn-ea"/>
              </a:rPr>
              <a:t>拂诊、触诊、压诊、揉</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sym typeface="+mn-ea"/>
              </a:rPr>
              <a:t>诊。</a:t>
            </a:r>
            <a:endParaRPr lang="zh-CN" altLang="en-US" sz="2400" b="1" dirty="0">
              <a:solidFill>
                <a:schemeClr val="bg2">
                  <a:lumMod val="25000"/>
                </a:schemeClr>
              </a:solidFill>
              <a:latin typeface="Times New Roman" panose="02020603050405020304"/>
              <a:ea typeface="微软雅黑" panose="020B0503020204020204" pitchFamily="34" charset="-122"/>
              <a:cs typeface="+mn-cs"/>
            </a:endParaRPr>
          </a:p>
        </p:txBody>
      </p:sp>
      <p:sp>
        <p:nvSpPr>
          <p:cNvPr id="23554" name="矩形 8"/>
          <p:cNvSpPr>
            <a:spLocks noChangeArrowheads="1"/>
          </p:cNvSpPr>
          <p:nvPr/>
        </p:nvSpPr>
        <p:spPr bwMode="auto">
          <a:xfrm>
            <a:off x="5188993" y="984250"/>
            <a:ext cx="1826141" cy="584775"/>
          </a:xfrm>
          <a:prstGeom prst="rect">
            <a:avLst/>
          </a:prstGeom>
          <a:noFill/>
          <a:ln w="9525">
            <a:noFill/>
            <a:miter lim="800000"/>
          </a:ln>
        </p:spPr>
        <p:txBody>
          <a:bodyPr wrap="none">
            <a:spAutoFit/>
          </a:bodyPr>
          <a:lstStyle/>
          <a:p>
            <a:pPr algn="ctr">
              <a:spcBef>
                <a:spcPts val="0"/>
              </a:spcBef>
              <a:spcAft>
                <a:spcPts val="0"/>
              </a:spcAft>
              <a:buClr>
                <a:srgbClr val="127FB8"/>
              </a:buClr>
            </a:pPr>
            <a:r>
              <a:rPr lang="zh-CN" altLang="en-US" sz="3200" b="1" dirty="0">
                <a:latin typeface="Times New Roman" panose="02020603050405020304"/>
                <a:ea typeface="微软雅黑" panose="020B0503020204020204" pitchFamily="34" charset="-122"/>
              </a:rPr>
              <a:t>二、检查</a:t>
            </a:r>
            <a:endParaRPr lang="zh-CN" altLang="en-US" sz="3200" b="1" dirty="0">
              <a:latin typeface="Times New Roman" panose="02020603050405020304"/>
              <a:ea typeface="微软雅黑" panose="020B0503020204020204" pitchFamily="34" charset="-122"/>
            </a:endParaRPr>
          </a:p>
        </p:txBody>
      </p:sp>
      <p:sp>
        <p:nvSpPr>
          <p:cNvPr id="6" name="Shape 103"/>
          <p:cNvSpPr/>
          <p:nvPr/>
        </p:nvSpPr>
        <p:spPr>
          <a:xfrm>
            <a:off x="479425" y="2624012"/>
            <a:ext cx="9321800" cy="509691"/>
          </a:xfrm>
          <a:prstGeom prst="rect">
            <a:avLst/>
          </a:prstGeom>
          <a:ln w="12700">
            <a:miter lim="400000"/>
          </a:ln>
        </p:spPr>
        <p:txBody>
          <a:bodyPr lIns="50800" tIns="50800" rIns="50800" bIns="50800">
            <a:spAutoFit/>
          </a:bodyPr>
          <a:lstStyle/>
          <a:p>
            <a:pPr fontAlgn="auto">
              <a:lnSpc>
                <a:spcPct val="150000"/>
              </a:lnSpc>
              <a:spcBef>
                <a:spcPts val="0"/>
              </a:spcBef>
              <a:spcAft>
                <a:spcPts val="0"/>
              </a:spcAft>
              <a:buClr>
                <a:srgbClr val="127FB8"/>
              </a:buClr>
              <a:defRPr/>
            </a:pPr>
            <a:r>
              <a:rPr lang="en-US" altLang="zh-CN" sz="2000" b="1" dirty="0">
                <a:solidFill>
                  <a:schemeClr val="bg2">
                    <a:lumMod val="25000"/>
                  </a:schemeClr>
                </a:solidFill>
                <a:latin typeface="Times New Roman" panose="02020603050405020304"/>
                <a:ea typeface="微软雅黑" panose="020B0503020204020204" pitchFamily="34" charset="-122"/>
                <a:cs typeface="+mn-cs"/>
              </a:rPr>
              <a:t>2.</a:t>
            </a:r>
            <a:r>
              <a:rPr lang="zh-CN" altLang="en-US" sz="2000" b="1" dirty="0">
                <a:solidFill>
                  <a:schemeClr val="bg2">
                    <a:lumMod val="25000"/>
                  </a:schemeClr>
                </a:solidFill>
                <a:latin typeface="Times New Roman" panose="02020603050405020304"/>
                <a:ea typeface="微软雅黑" panose="020B0503020204020204" pitchFamily="34" charset="-122"/>
                <a:cs typeface="+mn-cs"/>
              </a:rPr>
              <a:t>三叉神经功能检查</a:t>
            </a:r>
            <a:endParaRPr lang="zh-CN" altLang="en-US" sz="2000" b="1" dirty="0">
              <a:solidFill>
                <a:schemeClr val="bg2">
                  <a:lumMod val="25000"/>
                </a:schemeClr>
              </a:solidFill>
              <a:latin typeface="Times New Roman" panose="02020603050405020304"/>
              <a:ea typeface="微软雅黑" panose="020B0503020204020204" pitchFamily="34" charset="-122"/>
              <a:cs typeface="+mn-cs"/>
            </a:endParaRPr>
          </a:p>
        </p:txBody>
      </p:sp>
      <p:sp>
        <p:nvSpPr>
          <p:cNvPr id="3" name="文本框 2"/>
          <p:cNvSpPr txBox="1"/>
          <p:nvPr/>
        </p:nvSpPr>
        <p:spPr>
          <a:xfrm>
            <a:off x="479425" y="3145814"/>
            <a:ext cx="6054725" cy="553998"/>
          </a:xfrm>
          <a:prstGeom prst="rect">
            <a:avLst/>
          </a:prstGeom>
          <a:noFill/>
        </p:spPr>
        <p:txBody>
          <a:bodyPr>
            <a:spAutoFit/>
          </a:bodyPr>
          <a:lstStyle/>
          <a:p>
            <a:pPr fontAlgn="auto">
              <a:lnSpc>
                <a:spcPct val="150000"/>
              </a:lnSpc>
              <a:spcBef>
                <a:spcPts val="0"/>
              </a:spcBef>
              <a:spcAft>
                <a:spcPts val="0"/>
              </a:spcAft>
              <a:defRPr/>
            </a:pPr>
            <a:r>
              <a:rPr lang="zh-CN" altLang="en-US" sz="2000" dirty="0">
                <a:solidFill>
                  <a:schemeClr val="bg2">
                    <a:lumMod val="25000"/>
                  </a:schemeClr>
                </a:solidFill>
                <a:latin typeface="Times New Roman" panose="02020603050405020304"/>
                <a:ea typeface="微软雅黑" panose="020B0503020204020204" pitchFamily="34" charset="-122"/>
                <a:cs typeface="+mn-cs"/>
              </a:rPr>
              <a:t>感觉功能、角膜反射、腭反射、功能</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运动。</a:t>
            </a:r>
            <a:endParaRPr lang="en-US" altLang="zh-CN" sz="2000" dirty="0">
              <a:solidFill>
                <a:srgbClr val="FF0000"/>
              </a:solidFill>
              <a:latin typeface="Times New Roman" panose="02020603050405020304"/>
              <a:ea typeface="微软雅黑" panose="020B0503020204020204" pitchFamily="34" charset="-122"/>
              <a:cs typeface="+mn-cs"/>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2" name="Shape 103"/>
          <p:cNvSpPr/>
          <p:nvPr/>
        </p:nvSpPr>
        <p:spPr>
          <a:xfrm>
            <a:off x="1209963" y="1654832"/>
            <a:ext cx="10150764" cy="2718693"/>
          </a:xfrm>
          <a:prstGeom prst="rect">
            <a:avLst/>
          </a:prstGeom>
          <a:ln w="12700">
            <a:miter lim="400000"/>
          </a:ln>
        </p:spPr>
        <p:txBody>
          <a:bodyPr wrap="square" lIns="50800" tIns="50800" rIns="50800" bIns="50800">
            <a:spAutoFit/>
          </a:bodyPr>
          <a:lstStyle/>
          <a:p>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据</a:t>
            </a:r>
            <a:r>
              <a:rPr lang="zh-CN" altLang="zh-CN" sz="2000" dirty="0">
                <a:latin typeface="微软雅黑" panose="020B0503020204020204" pitchFamily="34" charset="-122"/>
                <a:ea typeface="微软雅黑" panose="020B0503020204020204" pitchFamily="34" charset="-122"/>
              </a:rPr>
              <a:t>病史、疼痛部位、性质、发作表现和神经系统无阳性体征诊断并不困难。</a:t>
            </a:r>
            <a:endParaRPr lang="zh-CN"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查找</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扳机点</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具有重要意义。</a:t>
            </a:r>
            <a:endParaRPr lang="zh-CN"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第一支：封闭眶上孔及其周围。</a:t>
            </a:r>
            <a:endParaRPr lang="zh-CN"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第二支：眶下孔、切牙孔、腭大孔、上颌结节、或圆孔。</a:t>
            </a:r>
            <a:endParaRPr lang="zh-CN" altLang="zh-CN" sz="2000" dirty="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第三支：颏孔、下牙槽神经孔、卵圆孔。</a:t>
            </a:r>
            <a:endParaRPr lang="zh-CN" altLang="zh-CN"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怀疑</a:t>
            </a:r>
            <a:r>
              <a:rPr lang="zh-CN" altLang="zh-CN" sz="2000" dirty="0">
                <a:latin typeface="微软雅黑" panose="020B0503020204020204" pitchFamily="34" charset="-122"/>
                <a:ea typeface="微软雅黑" panose="020B0503020204020204" pitchFamily="34" charset="-122"/>
              </a:rPr>
              <a:t>继发性三叉神经痛时，应进一步做详细的临床检查，按需要拍摄颅骨</a:t>
            </a:r>
            <a:r>
              <a:rPr lang="en-US" altLang="zh-CN" sz="2000" dirty="0">
                <a:latin typeface="微软雅黑" panose="020B0503020204020204" pitchFamily="34" charset="-122"/>
                <a:ea typeface="微软雅黑" panose="020B0503020204020204" pitchFamily="34" charset="-122"/>
              </a:rPr>
              <a:t>X</a:t>
            </a:r>
            <a:r>
              <a:rPr lang="zh-CN" altLang="zh-CN" sz="2000" dirty="0">
                <a:latin typeface="微软雅黑" panose="020B0503020204020204" pitchFamily="34" charset="-122"/>
                <a:ea typeface="微软雅黑" panose="020B0503020204020204" pitchFamily="34" charset="-122"/>
              </a:rPr>
              <a:t>线片（特别是颅底和岩骨），常需要做特殊造影、</a:t>
            </a:r>
            <a:r>
              <a:rPr lang="en-US" altLang="zh-CN" sz="2000" dirty="0">
                <a:latin typeface="微软雅黑" panose="020B0503020204020204" pitchFamily="34" charset="-122"/>
                <a:ea typeface="微软雅黑" panose="020B0503020204020204" pitchFamily="34" charset="-122"/>
              </a:rPr>
              <a:t>CT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MRI</a:t>
            </a:r>
            <a:r>
              <a:rPr lang="zh-CN" altLang="zh-CN" sz="2000" dirty="0">
                <a:latin typeface="微软雅黑" panose="020B0503020204020204" pitchFamily="34" charset="-122"/>
                <a:ea typeface="微软雅黑" panose="020B0503020204020204" pitchFamily="34" charset="-122"/>
              </a:rPr>
              <a:t>检查等以明确诊断。</a:t>
            </a:r>
            <a:endParaRPr lang="zh-CN" altLang="zh-CN" sz="2000" dirty="0">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127FB8"/>
              </a:buClr>
              <a:defRPr/>
            </a:pP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p:txBody>
      </p:sp>
      <p:sp>
        <p:nvSpPr>
          <p:cNvPr id="24578" name="矩形 8"/>
          <p:cNvSpPr>
            <a:spLocks noChangeArrowheads="1"/>
          </p:cNvSpPr>
          <p:nvPr/>
        </p:nvSpPr>
        <p:spPr bwMode="auto">
          <a:xfrm>
            <a:off x="5188989" y="980961"/>
            <a:ext cx="1826142" cy="584775"/>
          </a:xfrm>
          <a:prstGeom prst="rect">
            <a:avLst/>
          </a:prstGeom>
          <a:noFill/>
          <a:ln w="9525">
            <a:noFill/>
            <a:miter lim="800000"/>
          </a:ln>
        </p:spPr>
        <p:txBody>
          <a:bodyPr wrap="none">
            <a:spAutoFit/>
          </a:bodyPr>
          <a:lstStyle/>
          <a:p>
            <a:pPr algn="ctr">
              <a:spcBef>
                <a:spcPts val="0"/>
              </a:spcBef>
              <a:spcAft>
                <a:spcPts val="0"/>
              </a:spcAft>
              <a:buClr>
                <a:srgbClr val="127FB8"/>
              </a:buClr>
            </a:pPr>
            <a:r>
              <a:rPr lang="zh-CN" altLang="en-US" sz="3200" b="1" dirty="0">
                <a:latin typeface="Times New Roman" panose="02020603050405020304"/>
                <a:ea typeface="微软雅黑" panose="020B0503020204020204" pitchFamily="34" charset="-122"/>
              </a:rPr>
              <a:t>三、诊断</a:t>
            </a:r>
            <a:endParaRPr lang="zh-CN" altLang="en-US" sz="3200" b="1"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 name="文本框 2"/>
          <p:cNvSpPr txBox="1"/>
          <p:nvPr/>
        </p:nvSpPr>
        <p:spPr>
          <a:xfrm>
            <a:off x="486723" y="1798077"/>
            <a:ext cx="11228388" cy="3323987"/>
          </a:xfrm>
          <a:prstGeom prst="rect">
            <a:avLst/>
          </a:prstGeom>
          <a:noFill/>
        </p:spPr>
        <p:txBody>
          <a:bodyPr wrap="square">
            <a:spAutoFit/>
          </a:bodyPr>
          <a:lstStyle/>
          <a:p>
            <a:pPr fontAlgn="auto">
              <a:lnSpc>
                <a:spcPct val="150000"/>
              </a:lnSpc>
              <a:spcBef>
                <a:spcPts val="0"/>
              </a:spcBef>
              <a:spcAft>
                <a:spcPts val="0"/>
              </a:spcAft>
              <a:defRPr/>
            </a:pPr>
            <a:r>
              <a:rPr lang="zh-CN" altLang="en-US" sz="2000" b="1" dirty="0">
                <a:solidFill>
                  <a:schemeClr val="bg2">
                    <a:lumMod val="25000"/>
                  </a:schemeClr>
                </a:solidFill>
                <a:latin typeface="Times New Roman" panose="02020603050405020304"/>
                <a:ea typeface="微软雅黑" panose="020B0503020204020204" pitchFamily="34" charset="-122"/>
                <a:cs typeface="+mn-cs"/>
              </a:rPr>
              <a:t>非典型面痛：</a:t>
            </a:r>
            <a:r>
              <a:rPr lang="zh-CN" altLang="en-US" sz="2000" dirty="0">
                <a:solidFill>
                  <a:schemeClr val="bg2">
                    <a:lumMod val="25000"/>
                  </a:schemeClr>
                </a:solidFill>
                <a:latin typeface="Times New Roman" panose="02020603050405020304"/>
                <a:ea typeface="微软雅黑" panose="020B0503020204020204" pitchFamily="34" charset="-122"/>
                <a:cs typeface="+mn-cs"/>
              </a:rPr>
              <a:t>疼痛不局限，范围广、深，无</a:t>
            </a:r>
            <a:r>
              <a:rPr lang="en-US" altLang="zh-CN" sz="2000" dirty="0">
                <a:solidFill>
                  <a:schemeClr val="bg2">
                    <a:lumMod val="25000"/>
                  </a:schemeClr>
                </a:solidFill>
                <a:latin typeface="Times New Roman" panose="02020603050405020304"/>
                <a:ea typeface="微软雅黑" panose="020B0503020204020204" pitchFamily="34" charset="-122"/>
                <a:cs typeface="+mn-cs"/>
              </a:rPr>
              <a:t>“</a:t>
            </a:r>
            <a:r>
              <a:rPr lang="zh-CN" altLang="en-US" sz="2000" dirty="0">
                <a:solidFill>
                  <a:schemeClr val="bg2">
                    <a:lumMod val="25000"/>
                  </a:schemeClr>
                </a:solidFill>
                <a:latin typeface="Times New Roman" panose="02020603050405020304"/>
                <a:ea typeface="微软雅黑" panose="020B0503020204020204" pitchFamily="34" charset="-122"/>
                <a:cs typeface="+mn-cs"/>
              </a:rPr>
              <a:t>扳机点</a:t>
            </a:r>
            <a:r>
              <a:rPr lang="en-US" altLang="zh-CN" sz="2000" dirty="0" smtClean="0">
                <a:solidFill>
                  <a:schemeClr val="bg2">
                    <a:lumMod val="25000"/>
                  </a:schemeClr>
                </a:solidFill>
                <a:latin typeface="Times New Roman" panose="02020603050405020304"/>
                <a:ea typeface="微软雅黑" panose="020B0503020204020204" pitchFamily="34" charset="-122"/>
                <a:cs typeface="+mn-cs"/>
              </a:rPr>
              <a:t>”</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a:t>
            </a:r>
            <a:endParaRPr lang="en-US" altLang="zh-CN"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defRPr/>
            </a:pPr>
            <a:r>
              <a:rPr lang="zh-CN" altLang="en-US" sz="2000" b="1" dirty="0">
                <a:solidFill>
                  <a:schemeClr val="bg2">
                    <a:lumMod val="25000"/>
                  </a:schemeClr>
                </a:solidFill>
                <a:latin typeface="Times New Roman" panose="02020603050405020304"/>
                <a:ea typeface="微软雅黑" panose="020B0503020204020204" pitchFamily="34" charset="-122"/>
                <a:cs typeface="+mn-cs"/>
              </a:rPr>
              <a:t>牙痛和其他牙源</a:t>
            </a:r>
            <a:r>
              <a:rPr lang="zh-CN" altLang="en-US" sz="2000" b="1" dirty="0" smtClean="0">
                <a:solidFill>
                  <a:schemeClr val="bg2">
                    <a:lumMod val="25000"/>
                  </a:schemeClr>
                </a:solidFill>
                <a:latin typeface="Times New Roman" panose="02020603050405020304"/>
                <a:ea typeface="微软雅黑" panose="020B0503020204020204" pitchFamily="34" charset="-122"/>
                <a:cs typeface="+mn-cs"/>
              </a:rPr>
              <a:t>性疾病：</a:t>
            </a:r>
            <a:r>
              <a:rPr lang="zh-CN" altLang="en-US" sz="2000" dirty="0">
                <a:solidFill>
                  <a:schemeClr val="bg2">
                    <a:lumMod val="25000"/>
                  </a:schemeClr>
                </a:solidFill>
                <a:latin typeface="Times New Roman" panose="02020603050405020304"/>
                <a:ea typeface="微软雅黑" panose="020B0503020204020204" pitchFamily="34" charset="-122"/>
                <a:cs typeface="+mn-cs"/>
              </a:rPr>
              <a:t>牙髓炎、髓石、埋伏牙、颌骨肿瘤及骨髓炎等皆可出现，疼痛持续，深在钝痛，无</a:t>
            </a:r>
            <a:r>
              <a:rPr lang="en-US" altLang="zh-CN" sz="2000" dirty="0">
                <a:solidFill>
                  <a:schemeClr val="bg2">
                    <a:lumMod val="25000"/>
                  </a:schemeClr>
                </a:solidFill>
                <a:latin typeface="Times New Roman" panose="02020603050405020304"/>
                <a:ea typeface="微软雅黑" panose="020B0503020204020204" pitchFamily="34" charset="-122"/>
                <a:cs typeface="+mn-cs"/>
              </a:rPr>
              <a:t>“</a:t>
            </a:r>
            <a:r>
              <a:rPr lang="zh-CN" altLang="en-US" sz="2000" dirty="0">
                <a:solidFill>
                  <a:schemeClr val="bg2">
                    <a:lumMod val="25000"/>
                  </a:schemeClr>
                </a:solidFill>
                <a:latin typeface="Times New Roman" panose="02020603050405020304"/>
                <a:ea typeface="微软雅黑" panose="020B0503020204020204" pitchFamily="34" charset="-122"/>
                <a:cs typeface="+mn-cs"/>
              </a:rPr>
              <a:t>扳机点</a:t>
            </a:r>
            <a:r>
              <a:rPr lang="en-US" altLang="zh-CN" sz="2000" dirty="0">
                <a:solidFill>
                  <a:schemeClr val="bg2">
                    <a:lumMod val="25000"/>
                  </a:schemeClr>
                </a:solidFill>
                <a:latin typeface="Times New Roman" panose="02020603050405020304"/>
                <a:ea typeface="微软雅黑" panose="020B0503020204020204" pitchFamily="34" charset="-122"/>
                <a:cs typeface="+mn-cs"/>
              </a:rPr>
              <a:t>”</a:t>
            </a:r>
            <a:r>
              <a:rPr lang="zh-CN" altLang="en-US" sz="2000" dirty="0">
                <a:solidFill>
                  <a:schemeClr val="bg2">
                    <a:lumMod val="25000"/>
                  </a:schemeClr>
                </a:solidFill>
                <a:latin typeface="Times New Roman" panose="02020603050405020304"/>
                <a:ea typeface="微软雅黑" panose="020B0503020204020204" pitchFamily="34" charset="-122"/>
                <a:cs typeface="+mn-cs"/>
              </a:rPr>
              <a:t>，去除病灶后疼痛</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消失。</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defRPr/>
            </a:pPr>
            <a:r>
              <a:rPr lang="zh-CN" altLang="en-US" sz="2000" b="1" dirty="0">
                <a:solidFill>
                  <a:schemeClr val="bg2">
                    <a:lumMod val="25000"/>
                  </a:schemeClr>
                </a:solidFill>
                <a:latin typeface="Times New Roman" panose="02020603050405020304"/>
                <a:ea typeface="微软雅黑" panose="020B0503020204020204" pitchFamily="34" charset="-122"/>
                <a:cs typeface="+mn-cs"/>
              </a:rPr>
              <a:t>鼻窦炎：</a:t>
            </a:r>
            <a:r>
              <a:rPr lang="zh-CN" altLang="en-US" sz="2000" dirty="0">
                <a:solidFill>
                  <a:schemeClr val="bg2">
                    <a:lumMod val="25000"/>
                  </a:schemeClr>
                </a:solidFill>
                <a:latin typeface="Times New Roman" panose="02020603050405020304"/>
                <a:ea typeface="微软雅黑" panose="020B0503020204020204" pitchFamily="34" charset="-122"/>
                <a:cs typeface="+mn-cs"/>
              </a:rPr>
              <a:t>急性上颌窦炎、额窦炎等。疼痛持续，局部炎症反应明显，抗炎有效。</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defRPr/>
            </a:pPr>
            <a:r>
              <a:rPr lang="zh-CN" altLang="en-US" sz="2000" b="1" dirty="0">
                <a:solidFill>
                  <a:schemeClr val="bg2">
                    <a:lumMod val="25000"/>
                  </a:schemeClr>
                </a:solidFill>
                <a:latin typeface="Times New Roman" panose="02020603050405020304"/>
                <a:ea typeface="微软雅黑" panose="020B0503020204020204" pitchFamily="34" charset="-122"/>
                <a:cs typeface="+mn-cs"/>
              </a:rPr>
              <a:t>颞下颌关节紊乱病：</a:t>
            </a:r>
            <a:r>
              <a:rPr lang="zh-CN" altLang="en-US" sz="2000" dirty="0">
                <a:solidFill>
                  <a:schemeClr val="bg2">
                    <a:lumMod val="25000"/>
                  </a:schemeClr>
                </a:solidFill>
                <a:latin typeface="Times New Roman" panose="02020603050405020304"/>
                <a:ea typeface="微软雅黑" panose="020B0503020204020204" pitchFamily="34" charset="-122"/>
                <a:cs typeface="+mn-cs"/>
              </a:rPr>
              <a:t>疼痛与下颌运动有关，一般无自发痛，大张口诱发。</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defRPr/>
            </a:pPr>
            <a:r>
              <a:rPr lang="zh-CN" altLang="en-US" sz="2000" b="1" dirty="0">
                <a:solidFill>
                  <a:schemeClr val="bg2">
                    <a:lumMod val="25000"/>
                  </a:schemeClr>
                </a:solidFill>
                <a:latin typeface="Times New Roman" panose="02020603050405020304"/>
                <a:ea typeface="微软雅黑" panose="020B0503020204020204" pitchFamily="34" charset="-122"/>
                <a:cs typeface="+mn-cs"/>
              </a:rPr>
              <a:t>舌咽神经痛：</a:t>
            </a:r>
            <a:r>
              <a:rPr lang="zh-CN" altLang="en-US" sz="2000" dirty="0">
                <a:solidFill>
                  <a:schemeClr val="bg2">
                    <a:lumMod val="25000"/>
                  </a:schemeClr>
                </a:solidFill>
                <a:latin typeface="Times New Roman" panose="02020603050405020304"/>
                <a:ea typeface="微软雅黑" panose="020B0503020204020204" pitchFamily="34" charset="-122"/>
                <a:cs typeface="+mn-cs"/>
              </a:rPr>
              <a:t>多见于</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男性</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a:t>
            </a:r>
            <a:r>
              <a:rPr lang="zh-CN" altLang="en-US" sz="2000" dirty="0">
                <a:solidFill>
                  <a:schemeClr val="bg2">
                    <a:lumMod val="25000"/>
                  </a:schemeClr>
                </a:solidFill>
                <a:latin typeface="Times New Roman" panose="02020603050405020304"/>
                <a:ea typeface="微软雅黑" panose="020B0503020204020204" pitchFamily="34" charset="-122"/>
                <a:cs typeface="+mn-cs"/>
              </a:rPr>
              <a:t>疼痛性质与三叉神经痛相似，但疼痛部位在咽后壁、舌根、软腭、扁导体、咽部及外耳道等处。</a:t>
            </a:r>
            <a:endParaRPr lang="en-US" altLang="zh-CN" sz="2000" dirty="0">
              <a:solidFill>
                <a:srgbClr val="FF0000"/>
              </a:solidFill>
              <a:latin typeface="Times New Roman" panose="02020603050405020304"/>
              <a:ea typeface="微软雅黑" panose="020B0503020204020204" pitchFamily="34" charset="-122"/>
              <a:cs typeface="+mn-cs"/>
            </a:endParaRPr>
          </a:p>
        </p:txBody>
      </p:sp>
      <p:sp>
        <p:nvSpPr>
          <p:cNvPr id="24580" name="文本框 3"/>
          <p:cNvSpPr txBox="1">
            <a:spLocks noChangeArrowheads="1"/>
          </p:cNvSpPr>
          <p:nvPr/>
        </p:nvSpPr>
        <p:spPr bwMode="auto">
          <a:xfrm>
            <a:off x="4777478" y="941230"/>
            <a:ext cx="2646879" cy="584775"/>
          </a:xfrm>
          <a:prstGeom prst="rect">
            <a:avLst/>
          </a:prstGeom>
          <a:noFill/>
          <a:ln w="9525">
            <a:noFill/>
            <a:miter lim="800000"/>
          </a:ln>
        </p:spPr>
        <p:txBody>
          <a:bodyPr wrap="none">
            <a:spAutoFit/>
          </a:bodyPr>
          <a:lstStyle/>
          <a:p>
            <a:pPr algn="ctr">
              <a:spcBef>
                <a:spcPts val="0"/>
              </a:spcBef>
              <a:spcAft>
                <a:spcPts val="0"/>
              </a:spcAft>
            </a:pPr>
            <a:r>
              <a:rPr lang="zh-CN" altLang="en-US" sz="3200" b="1" dirty="0">
                <a:latin typeface="Times New Roman" panose="02020603050405020304"/>
                <a:ea typeface="微软雅黑" panose="020B0503020204020204" pitchFamily="34" charset="-122"/>
                <a:sym typeface="+mn-ea"/>
              </a:rPr>
              <a:t>四、鉴别诊断</a:t>
            </a:r>
            <a:endParaRPr lang="zh-CN" altLang="en-US" sz="3200"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2" name="Shape 103"/>
          <p:cNvSpPr/>
          <p:nvPr/>
        </p:nvSpPr>
        <p:spPr>
          <a:xfrm>
            <a:off x="479426" y="1847654"/>
            <a:ext cx="11228387" cy="1949252"/>
          </a:xfrm>
          <a:prstGeom prst="rect">
            <a:avLst/>
          </a:prstGeom>
          <a:ln w="12700">
            <a:miter lim="400000"/>
          </a:ln>
        </p:spPr>
        <p:txBody>
          <a:bodyPr wrap="square" lIns="50800" tIns="50800" rIns="50800" bIns="50800">
            <a:spAutoFit/>
          </a:bodyPr>
          <a:lstStyle/>
          <a:p>
            <a:pPr fontAlgn="auto">
              <a:lnSpc>
                <a:spcPct val="150000"/>
              </a:lnSpc>
              <a:spcBef>
                <a:spcPts val="0"/>
              </a:spcBef>
              <a:spcAft>
                <a:spcPts val="0"/>
              </a:spcAft>
              <a:buClr>
                <a:srgbClr val="127FB8"/>
              </a:buClr>
              <a:defRPr/>
            </a:pPr>
            <a:r>
              <a:rPr lang="zh-CN" altLang="en-US" sz="2000" b="1" dirty="0">
                <a:solidFill>
                  <a:schemeClr val="bg2">
                    <a:lumMod val="25000"/>
                  </a:schemeClr>
                </a:solidFill>
                <a:latin typeface="Times New Roman" panose="02020603050405020304"/>
                <a:ea typeface="微软雅黑" panose="020B0503020204020204" pitchFamily="34" charset="-122"/>
                <a:cs typeface="+mn-cs"/>
              </a:rPr>
              <a:t>药物治疗：</a:t>
            </a:r>
            <a:r>
              <a:rPr lang="zh-CN" altLang="en-US" sz="2000" dirty="0">
                <a:solidFill>
                  <a:schemeClr val="bg2">
                    <a:lumMod val="25000"/>
                  </a:schemeClr>
                </a:solidFill>
                <a:latin typeface="Times New Roman" panose="02020603050405020304"/>
                <a:ea typeface="微软雅黑" panose="020B0503020204020204" pitchFamily="34" charset="-122"/>
                <a:cs typeface="+mn-cs"/>
              </a:rPr>
              <a:t>卡马西平为目前治疗三叉神经痛首选</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药物。</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buClr>
                <a:srgbClr val="127FB8"/>
              </a:buClr>
              <a:defRPr/>
            </a:pPr>
            <a:r>
              <a:rPr lang="zh-CN" altLang="en-US" sz="2000" b="1" dirty="0">
                <a:solidFill>
                  <a:schemeClr val="bg2">
                    <a:lumMod val="25000"/>
                  </a:schemeClr>
                </a:solidFill>
                <a:latin typeface="Times New Roman" panose="02020603050405020304"/>
                <a:ea typeface="微软雅黑" panose="020B0503020204020204" pitchFamily="34" charset="-122"/>
                <a:cs typeface="+mn-cs"/>
              </a:rPr>
              <a:t>半月神经节射频温控热凝术：</a:t>
            </a:r>
            <a:r>
              <a:rPr lang="zh-CN" altLang="en-US" sz="2000" dirty="0">
                <a:solidFill>
                  <a:schemeClr val="bg2">
                    <a:lumMod val="25000"/>
                  </a:schemeClr>
                </a:solidFill>
                <a:latin typeface="Times New Roman" panose="02020603050405020304"/>
                <a:ea typeface="微软雅黑" panose="020B0503020204020204" pitchFamily="34" charset="-122"/>
                <a:cs typeface="+mn-cs"/>
              </a:rPr>
              <a:t>止痛效果好，复发率低，可重复</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治疗。</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buClr>
                <a:srgbClr val="127FB8"/>
              </a:buClr>
              <a:defRPr/>
            </a:pPr>
            <a:r>
              <a:rPr lang="zh-CN" altLang="en-US" sz="2000" b="1" dirty="0">
                <a:solidFill>
                  <a:schemeClr val="bg2">
                    <a:lumMod val="25000"/>
                  </a:schemeClr>
                </a:solidFill>
                <a:latin typeface="Times New Roman" panose="02020603050405020304"/>
                <a:ea typeface="微软雅黑" panose="020B0503020204020204" pitchFamily="34" charset="-122"/>
                <a:cs typeface="+mn-cs"/>
              </a:rPr>
              <a:t>针刺疗法、封闭疗法、理疗：</a:t>
            </a:r>
            <a:r>
              <a:rPr lang="zh-CN" altLang="en-US" sz="2000" dirty="0">
                <a:solidFill>
                  <a:schemeClr val="bg2">
                    <a:lumMod val="25000"/>
                  </a:schemeClr>
                </a:solidFill>
                <a:latin typeface="Times New Roman" panose="02020603050405020304"/>
                <a:ea typeface="微软雅黑" panose="020B0503020204020204" pitchFamily="34" charset="-122"/>
                <a:cs typeface="+mn-cs"/>
              </a:rPr>
              <a:t>对神经干及周围穴位单侧刺激或导入药物辅助</a:t>
            </a:r>
            <a:r>
              <a:rPr lang="zh-CN" altLang="en-US" sz="2000" dirty="0" smtClean="0">
                <a:solidFill>
                  <a:schemeClr val="bg2">
                    <a:lumMod val="25000"/>
                  </a:schemeClr>
                </a:solidFill>
                <a:latin typeface="Times New Roman" panose="02020603050405020304"/>
                <a:ea typeface="微软雅黑" panose="020B0503020204020204" pitchFamily="34" charset="-122"/>
                <a:cs typeface="+mn-cs"/>
              </a:rPr>
              <a:t>治疗。</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a:p>
            <a:pPr fontAlgn="auto">
              <a:lnSpc>
                <a:spcPct val="150000"/>
              </a:lnSpc>
              <a:spcBef>
                <a:spcPts val="0"/>
              </a:spcBef>
              <a:spcAft>
                <a:spcPts val="0"/>
              </a:spcAft>
              <a:buClr>
                <a:srgbClr val="127FB8"/>
              </a:buClr>
              <a:defRPr/>
            </a:pPr>
            <a:r>
              <a:rPr lang="zh-CN" altLang="en-US" sz="2000" b="1" dirty="0">
                <a:solidFill>
                  <a:schemeClr val="bg2">
                    <a:lumMod val="25000"/>
                  </a:schemeClr>
                </a:solidFill>
                <a:latin typeface="Times New Roman" panose="02020603050405020304"/>
                <a:ea typeface="微软雅黑" panose="020B0503020204020204" pitchFamily="34" charset="-122"/>
                <a:cs typeface="+mn-cs"/>
              </a:rPr>
              <a:t>注射疗法：</a:t>
            </a:r>
            <a:r>
              <a:rPr lang="zh-CN" altLang="en-US" sz="2000" dirty="0">
                <a:solidFill>
                  <a:schemeClr val="bg2">
                    <a:lumMod val="25000"/>
                  </a:schemeClr>
                </a:solidFill>
                <a:latin typeface="Times New Roman" panose="02020603050405020304"/>
                <a:ea typeface="微软雅黑" panose="020B0503020204020204" pitchFamily="34" charset="-122"/>
                <a:cs typeface="+mn-cs"/>
              </a:rPr>
              <a:t>无水乙醇或</a:t>
            </a:r>
            <a:r>
              <a:rPr lang="en-US" altLang="zh-CN" sz="2000" dirty="0">
                <a:solidFill>
                  <a:schemeClr val="bg2">
                    <a:lumMod val="25000"/>
                  </a:schemeClr>
                </a:solidFill>
                <a:latin typeface="Times New Roman" panose="02020603050405020304"/>
                <a:ea typeface="微软雅黑" panose="020B0503020204020204" pitchFamily="34" charset="-122"/>
                <a:cs typeface="+mn-cs"/>
              </a:rPr>
              <a:t>95%</a:t>
            </a:r>
            <a:r>
              <a:rPr lang="zh-CN" altLang="en-US" sz="2000" dirty="0">
                <a:solidFill>
                  <a:schemeClr val="bg2">
                    <a:lumMod val="25000"/>
                  </a:schemeClr>
                </a:solidFill>
                <a:latin typeface="Times New Roman" panose="02020603050405020304"/>
                <a:ea typeface="微软雅黑" panose="020B0503020204020204" pitchFamily="34" charset="-122"/>
                <a:cs typeface="+mn-cs"/>
              </a:rPr>
              <a:t>乙醇注射于周围神经干或半月神经节，产生局部神经纤维变性。</a:t>
            </a:r>
            <a:endParaRPr lang="zh-CN" altLang="en-US" sz="2000" dirty="0">
              <a:solidFill>
                <a:schemeClr val="bg2">
                  <a:lumMod val="25000"/>
                </a:schemeClr>
              </a:solidFill>
              <a:latin typeface="Times New Roman" panose="02020603050405020304"/>
              <a:ea typeface="微软雅黑" panose="020B0503020204020204" pitchFamily="34" charset="-122"/>
              <a:cs typeface="+mn-cs"/>
            </a:endParaRPr>
          </a:p>
        </p:txBody>
      </p:sp>
      <p:sp>
        <p:nvSpPr>
          <p:cNvPr id="25602" name="矩形 8"/>
          <p:cNvSpPr>
            <a:spLocks noChangeArrowheads="1"/>
          </p:cNvSpPr>
          <p:nvPr/>
        </p:nvSpPr>
        <p:spPr bwMode="auto">
          <a:xfrm>
            <a:off x="5188979" y="984250"/>
            <a:ext cx="1826141" cy="584775"/>
          </a:xfrm>
          <a:prstGeom prst="rect">
            <a:avLst/>
          </a:prstGeom>
          <a:noFill/>
          <a:ln w="9525">
            <a:noFill/>
            <a:miter lim="800000"/>
          </a:ln>
        </p:spPr>
        <p:txBody>
          <a:bodyPr wrap="none">
            <a:spAutoFit/>
          </a:bodyPr>
          <a:lstStyle/>
          <a:p>
            <a:pPr algn="ctr">
              <a:spcBef>
                <a:spcPts val="0"/>
              </a:spcBef>
              <a:spcAft>
                <a:spcPts val="0"/>
              </a:spcAft>
              <a:buClr>
                <a:srgbClr val="127FB8"/>
              </a:buClr>
            </a:pPr>
            <a:r>
              <a:rPr lang="zh-CN" altLang="en-US" sz="3200" b="1" dirty="0">
                <a:latin typeface="Times New Roman" panose="02020603050405020304"/>
                <a:ea typeface="微软雅黑" panose="020B0503020204020204" pitchFamily="34" charset="-122"/>
              </a:rPr>
              <a:t>五、治疗</a:t>
            </a:r>
            <a:endParaRPr lang="zh-CN" altLang="en-US" sz="3200" b="1" dirty="0">
              <a:latin typeface="Times New Roman" panose="02020603050405020304"/>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ISPRING_RESOURCE_PATHS_HASH_2" val="eb64ffe1af7556e2c52495617c462e262327716"/>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3933</Words>
  <Application>WPS 演示</Application>
  <PresentationFormat>宽屏</PresentationFormat>
  <Paragraphs>366</Paragraphs>
  <Slides>37</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37</vt:i4>
      </vt:variant>
    </vt:vector>
  </HeadingPairs>
  <TitlesOfParts>
    <vt:vector size="53" baseType="lpstr">
      <vt:lpstr>Arial</vt:lpstr>
      <vt:lpstr>宋体</vt:lpstr>
      <vt:lpstr>Wingdings</vt:lpstr>
      <vt:lpstr>等线</vt:lpstr>
      <vt:lpstr>Arial Unicode MS</vt:lpstr>
      <vt:lpstr>华文行楷</vt:lpstr>
      <vt:lpstr>Calibri</vt:lpstr>
      <vt:lpstr>Calibri Light</vt:lpstr>
      <vt:lpstr>微软雅黑</vt:lpstr>
      <vt:lpstr>经典繁仿黑</vt:lpstr>
      <vt:lpstr>黑体</vt:lpstr>
      <vt:lpstr>Times New Roman</vt:lpstr>
      <vt:lpstr>Arial Unicode MS</vt:lpstr>
      <vt:lpstr>Office 主题</vt:lpstr>
      <vt:lpstr>自定义设计方案</vt:lpstr>
      <vt:lpstr>1_Office 主题</vt:lpstr>
      <vt:lpstr>PowerPoint 演示文稿</vt:lpstr>
      <vt:lpstr>第十四章 颌面部神经疾病 </vt:lpstr>
      <vt:lpstr>PowerPoint 演示文稿</vt:lpstr>
      <vt:lpstr>第一节 三叉神经痛</vt:lpstr>
      <vt:lpstr>PowerPoint 演示文稿</vt:lpstr>
      <vt:lpstr>PowerPoint 演示文稿</vt:lpstr>
      <vt:lpstr>PowerPoint 演示文稿</vt:lpstr>
      <vt:lpstr>PowerPoint 演示文稿</vt:lpstr>
      <vt:lpstr>PowerPoint 演示文稿</vt:lpstr>
      <vt:lpstr>PowerPoint 演示文稿</vt:lpstr>
      <vt:lpstr>第二节面神经麻痹</vt:lpstr>
      <vt:lpstr>PowerPoint 演示文稿</vt:lpstr>
      <vt:lpstr>PowerPoint 演示文稿</vt:lpstr>
      <vt:lpstr>思考题</vt:lpstr>
      <vt:lpstr>第十七章 错畸形 </vt:lpstr>
      <vt:lpstr>PowerPoint 演示文稿</vt:lpstr>
      <vt:lpstr>第一节 概述</vt:lpstr>
      <vt:lpstr>PowerPoint 演示文稿</vt:lpstr>
      <vt:lpstr>第一节 概述</vt:lpstr>
      <vt:lpstr>PowerPoint 演示文稿</vt:lpstr>
      <vt:lpstr>PowerPoint 演示文稿</vt:lpstr>
      <vt:lpstr>PowerPoint 演示文稿</vt:lpstr>
      <vt:lpstr>PowerPoint 演示文稿</vt:lpstr>
      <vt:lpstr>PowerPoint 演示文稿</vt:lpstr>
      <vt:lpstr>第二节 错畸形的诊断</vt:lpstr>
      <vt:lpstr>PowerPoint 演示文稿</vt:lpstr>
      <vt:lpstr>PowerPoint 演示文稿</vt:lpstr>
      <vt:lpstr>PowerPoint 演示文稿</vt:lpstr>
      <vt:lpstr>PowerPoint 演示文稿</vt:lpstr>
      <vt:lpstr>PowerPoint 演示文稿</vt:lpstr>
      <vt:lpstr>PowerPoint 演示文稿</vt:lpstr>
      <vt:lpstr>第三节  错畸形矫治</vt:lpstr>
      <vt:lpstr>PowerPoint 演示文稿</vt:lpstr>
      <vt:lpstr>PowerPoint 演示文稿</vt:lpstr>
      <vt:lpstr>第四节 保持与复发</vt:lpstr>
      <vt:lpstr>本章小结</vt:lpstr>
      <vt:lpstr>思考题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9轮PPT模板</dc:title>
  <dc:creator>Chris</dc:creator>
  <cp:lastModifiedBy>Season</cp:lastModifiedBy>
  <cp:revision>151</cp:revision>
  <dcterms:created xsi:type="dcterms:W3CDTF">2017-08-10T17:46:00Z</dcterms:created>
  <dcterms:modified xsi:type="dcterms:W3CDTF">2020-10-31T15:56:23Z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