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8" r:id="rId9"/>
    <p:sldId id="262" r:id="rId10"/>
    <p:sldId id="269" r:id="rId11"/>
    <p:sldId id="263" r:id="rId12"/>
    <p:sldId id="264" r:id="rId13"/>
    <p:sldId id="265" r:id="rId14"/>
    <p:sldId id="270" r:id="rId15"/>
    <p:sldId id="279" r:id="rId16"/>
    <p:sldId id="271" r:id="rId17"/>
    <p:sldId id="272" r:id="rId18"/>
    <p:sldId id="276" r:id="rId19"/>
    <p:sldId id="273" r:id="rId20"/>
    <p:sldId id="274" r:id="rId21"/>
    <p:sldId id="275" r:id="rId22"/>
    <p:sldId id="277" r:id="rId23"/>
    <p:sldId id="280" r:id="rId24"/>
    <p:sldId id="281"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639431"/>
            <a:ext cx="10993549" cy="1475013"/>
          </a:xfrm>
        </p:spPr>
        <p:txBody>
          <a:bodyPr/>
          <a:lstStyle/>
          <a:p>
            <a:r>
              <a:rPr lang="en-US" dirty="0" smtClean="0"/>
              <a:t>Group 3 – FINANCIAL ANALYSIS</a:t>
            </a:r>
            <a:endParaRPr lang="en-GB" dirty="0"/>
          </a:p>
        </p:txBody>
      </p:sp>
      <p:sp>
        <p:nvSpPr>
          <p:cNvPr id="3" name="Subtitle 2"/>
          <p:cNvSpPr>
            <a:spLocks noGrp="1"/>
          </p:cNvSpPr>
          <p:nvPr>
            <p:ph type="subTitle" idx="1"/>
          </p:nvPr>
        </p:nvSpPr>
        <p:spPr>
          <a:xfrm>
            <a:off x="581194" y="2216045"/>
            <a:ext cx="10993546" cy="539855"/>
          </a:xfrm>
        </p:spPr>
        <p:txBody>
          <a:bodyPr>
            <a:normAutofit fontScale="77500" lnSpcReduction="20000"/>
          </a:bodyPr>
          <a:lstStyle/>
          <a:p>
            <a:endParaRPr lang="en-US" dirty="0" smtClean="0"/>
          </a:p>
          <a:p>
            <a:r>
              <a:rPr lang="en-US" dirty="0" smtClean="0"/>
              <a:t>Which is the best supermarket for us to invest in?</a:t>
            </a:r>
            <a:endParaRPr lang="en-GB" dirty="0"/>
          </a:p>
        </p:txBody>
      </p:sp>
      <p:sp>
        <p:nvSpPr>
          <p:cNvPr id="4" name="TextBox 3"/>
          <p:cNvSpPr txBox="1"/>
          <p:nvPr/>
        </p:nvSpPr>
        <p:spPr>
          <a:xfrm>
            <a:off x="1219200" y="3683000"/>
            <a:ext cx="7022628" cy="369332"/>
          </a:xfrm>
          <a:prstGeom prst="rect">
            <a:avLst/>
          </a:prstGeom>
          <a:noFill/>
        </p:spPr>
        <p:txBody>
          <a:bodyPr wrap="none" rtlCol="0">
            <a:spAutoFit/>
          </a:bodyPr>
          <a:lstStyle/>
          <a:p>
            <a:r>
              <a:rPr lang="en-US" dirty="0" smtClean="0">
                <a:solidFill>
                  <a:schemeClr val="bg1"/>
                </a:solidFill>
              </a:rPr>
              <a:t>Group Members – Alex, </a:t>
            </a:r>
            <a:r>
              <a:rPr lang="en-US" dirty="0" err="1" smtClean="0">
                <a:solidFill>
                  <a:schemeClr val="bg1"/>
                </a:solidFill>
              </a:rPr>
              <a:t>Murali</a:t>
            </a:r>
            <a:r>
              <a:rPr lang="en-US" dirty="0" smtClean="0">
                <a:solidFill>
                  <a:schemeClr val="bg1"/>
                </a:solidFill>
              </a:rPr>
              <a:t>, Eleanor, Devon, Archie, </a:t>
            </a:r>
            <a:r>
              <a:rPr lang="en-US" dirty="0" err="1" smtClean="0">
                <a:solidFill>
                  <a:schemeClr val="bg1"/>
                </a:solidFill>
              </a:rPr>
              <a:t>Vavara</a:t>
            </a:r>
            <a:r>
              <a:rPr lang="en-US" dirty="0" smtClean="0">
                <a:solidFill>
                  <a:schemeClr val="bg1"/>
                </a:solidFill>
              </a:rPr>
              <a:t> and </a:t>
            </a:r>
            <a:r>
              <a:rPr lang="en-US" dirty="0" err="1" smtClean="0">
                <a:solidFill>
                  <a:schemeClr val="bg1"/>
                </a:solidFill>
              </a:rPr>
              <a:t>Zainab</a:t>
            </a:r>
            <a:endParaRPr lang="en-GB" dirty="0">
              <a:solidFill>
                <a:schemeClr val="bg1"/>
              </a:solidFill>
            </a:endParaRPr>
          </a:p>
        </p:txBody>
      </p:sp>
    </p:spTree>
    <p:extLst>
      <p:ext uri="{BB962C8B-B14F-4D97-AF65-F5344CB8AC3E}">
        <p14:creationId xmlns:p14="http://schemas.microsoft.com/office/powerpoint/2010/main" val="380743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64907"/>
          </a:xfrm>
        </p:spPr>
        <p:txBody>
          <a:bodyPr>
            <a:normAutofit fontScale="90000"/>
          </a:bodyPr>
          <a:lstStyle/>
          <a:p>
            <a:r>
              <a:rPr lang="en-US" dirty="0" smtClean="0"/>
              <a:t>Which stock PRICE increases the most?</a:t>
            </a:r>
            <a:endParaRPr lang="en-GB" dirty="0"/>
          </a:p>
        </p:txBody>
      </p:sp>
      <p:sp>
        <p:nvSpPr>
          <p:cNvPr id="5" name="Rectangle 4"/>
          <p:cNvSpPr/>
          <p:nvPr/>
        </p:nvSpPr>
        <p:spPr>
          <a:xfrm>
            <a:off x="397042" y="1167063"/>
            <a:ext cx="11478126" cy="709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 name="Picture 3"/>
          <p:cNvPicPr>
            <a:picLocks noChangeAspect="1"/>
          </p:cNvPicPr>
          <p:nvPr/>
        </p:nvPicPr>
        <p:blipFill>
          <a:blip r:embed="rId2"/>
          <a:stretch>
            <a:fillRect/>
          </a:stretch>
        </p:blipFill>
        <p:spPr>
          <a:xfrm>
            <a:off x="316832" y="1167063"/>
            <a:ext cx="8954168" cy="5524500"/>
          </a:xfrm>
          <a:prstGeom prst="rect">
            <a:avLst/>
          </a:prstGeom>
        </p:spPr>
      </p:pic>
      <p:sp>
        <p:nvSpPr>
          <p:cNvPr id="3" name="TextBox 2"/>
          <p:cNvSpPr txBox="1"/>
          <p:nvPr/>
        </p:nvSpPr>
        <p:spPr>
          <a:xfrm>
            <a:off x="9271001" y="1418503"/>
            <a:ext cx="2684378" cy="3139321"/>
          </a:xfrm>
          <a:prstGeom prst="rect">
            <a:avLst/>
          </a:prstGeom>
          <a:noFill/>
        </p:spPr>
        <p:txBody>
          <a:bodyPr wrap="square" rtlCol="0">
            <a:spAutoFit/>
          </a:bodyPr>
          <a:lstStyle/>
          <a:p>
            <a:r>
              <a:rPr lang="en-US" u="sng" dirty="0" smtClean="0"/>
              <a:t>Assumptions:</a:t>
            </a:r>
          </a:p>
          <a:p>
            <a:endParaRPr lang="en-US" u="sng" dirty="0"/>
          </a:p>
          <a:p>
            <a:r>
              <a:rPr lang="en-US" dirty="0" smtClean="0"/>
              <a:t>The original opening price was found and then compared to the closing price 12, 24, 36, 48 and 60 months later.</a:t>
            </a:r>
          </a:p>
          <a:p>
            <a:endParaRPr lang="en-US" dirty="0"/>
          </a:p>
          <a:p>
            <a:r>
              <a:rPr lang="en-US" dirty="0" smtClean="0"/>
              <a:t>NB - ACI has not been traded in it’s current form for 60 months.</a:t>
            </a:r>
            <a:endParaRPr lang="en-GB" dirty="0"/>
          </a:p>
        </p:txBody>
      </p:sp>
    </p:spTree>
    <p:extLst>
      <p:ext uri="{BB962C8B-B14F-4D97-AF65-F5344CB8AC3E}">
        <p14:creationId xmlns:p14="http://schemas.microsoft.com/office/powerpoint/2010/main" val="63917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49437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stock pays out the most in dividends OVER THE TIME PERIOD?</a:t>
            </a:r>
            <a:endParaRPr lang="en-GB" dirty="0"/>
          </a:p>
        </p:txBody>
      </p:sp>
      <p:pic>
        <p:nvPicPr>
          <p:cNvPr id="4" name="Content Placeholder 3"/>
          <p:cNvPicPr>
            <a:picLocks noGrp="1" noChangeAspect="1"/>
          </p:cNvPicPr>
          <p:nvPr>
            <p:ph idx="1"/>
          </p:nvPr>
        </p:nvPicPr>
        <p:blipFill>
          <a:blip r:embed="rId2"/>
          <a:stretch>
            <a:fillRect/>
          </a:stretch>
        </p:blipFill>
        <p:spPr>
          <a:xfrm>
            <a:off x="266700" y="1978544"/>
            <a:ext cx="7834236" cy="4879456"/>
          </a:xfrm>
          <a:prstGeom prst="rect">
            <a:avLst/>
          </a:prstGeom>
        </p:spPr>
      </p:pic>
      <p:sp>
        <p:nvSpPr>
          <p:cNvPr id="3" name="TextBox 2"/>
          <p:cNvSpPr txBox="1"/>
          <p:nvPr/>
        </p:nvSpPr>
        <p:spPr>
          <a:xfrm flipH="1">
            <a:off x="8100936" y="2247900"/>
            <a:ext cx="3509871" cy="3139321"/>
          </a:xfrm>
          <a:prstGeom prst="rect">
            <a:avLst/>
          </a:prstGeom>
          <a:noFill/>
        </p:spPr>
        <p:txBody>
          <a:bodyPr wrap="square" rtlCol="0">
            <a:spAutoFit/>
          </a:bodyPr>
          <a:lstStyle/>
          <a:p>
            <a:r>
              <a:rPr lang="en-US" u="sng" dirty="0" smtClean="0"/>
              <a:t>Assumptions:</a:t>
            </a:r>
          </a:p>
          <a:p>
            <a:endParaRPr lang="en-US" dirty="0"/>
          </a:p>
          <a:p>
            <a:r>
              <a:rPr lang="en-US" dirty="0" smtClean="0"/>
              <a:t>$1000 was used to buy shares.</a:t>
            </a:r>
          </a:p>
          <a:p>
            <a:endParaRPr lang="en-US" dirty="0"/>
          </a:p>
          <a:p>
            <a:r>
              <a:rPr lang="en-US" dirty="0" smtClean="0"/>
              <a:t>The shares were not traded throughout the 5 year period – or for the period of time that Albertson’s was listed. </a:t>
            </a:r>
          </a:p>
          <a:p>
            <a:endParaRPr lang="en-US" dirty="0"/>
          </a:p>
          <a:p>
            <a:r>
              <a:rPr lang="en-US" dirty="0" smtClean="0"/>
              <a:t>No additional shares were purchased.</a:t>
            </a:r>
            <a:endParaRPr lang="en-GB" dirty="0"/>
          </a:p>
        </p:txBody>
      </p:sp>
    </p:spTree>
    <p:extLst>
      <p:ext uri="{BB962C8B-B14F-4D97-AF65-F5344CB8AC3E}">
        <p14:creationId xmlns:p14="http://schemas.microsoft.com/office/powerpoint/2010/main" val="331924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2890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VOLATILE IS THE STOCK?</a:t>
            </a:r>
            <a:endParaRPr lang="en-GB" dirty="0"/>
          </a:p>
        </p:txBody>
      </p:sp>
      <p:pic>
        <p:nvPicPr>
          <p:cNvPr id="4" name="Picture 3"/>
          <p:cNvPicPr>
            <a:picLocks noChangeAspect="1"/>
          </p:cNvPicPr>
          <p:nvPr/>
        </p:nvPicPr>
        <p:blipFill>
          <a:blip r:embed="rId2"/>
          <a:stretch>
            <a:fillRect/>
          </a:stretch>
        </p:blipFill>
        <p:spPr>
          <a:xfrm>
            <a:off x="1697037" y="1838325"/>
            <a:ext cx="8391525" cy="5019675"/>
          </a:xfrm>
          <a:prstGeom prst="rect">
            <a:avLst/>
          </a:prstGeom>
        </p:spPr>
      </p:pic>
    </p:spTree>
    <p:extLst>
      <p:ext uri="{BB962C8B-B14F-4D97-AF65-F5344CB8AC3E}">
        <p14:creationId xmlns:p14="http://schemas.microsoft.com/office/powerpoint/2010/main" val="3195190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VOLATILE IS THE STOCK?</a:t>
            </a:r>
            <a:endParaRPr lang="en-GB" dirty="0"/>
          </a:p>
        </p:txBody>
      </p:sp>
      <p:pic>
        <p:nvPicPr>
          <p:cNvPr id="5" name="Picture 4"/>
          <p:cNvPicPr>
            <a:picLocks noChangeAspect="1"/>
          </p:cNvPicPr>
          <p:nvPr/>
        </p:nvPicPr>
        <p:blipFill>
          <a:blip r:embed="rId2"/>
          <a:stretch>
            <a:fillRect/>
          </a:stretch>
        </p:blipFill>
        <p:spPr>
          <a:xfrm>
            <a:off x="998537" y="1878012"/>
            <a:ext cx="9560438" cy="4764088"/>
          </a:xfrm>
          <a:prstGeom prst="rect">
            <a:avLst/>
          </a:prstGeom>
        </p:spPr>
      </p:pic>
    </p:spTree>
    <p:extLst>
      <p:ext uri="{BB962C8B-B14F-4D97-AF65-F5344CB8AC3E}">
        <p14:creationId xmlns:p14="http://schemas.microsoft.com/office/powerpoint/2010/main" val="2268281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62572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THERE ANY OTHER FACTORS THAT CAN INFLUENCE OUR DECISION?</a:t>
            </a:r>
            <a:endParaRPr lang="en-GB" dirty="0"/>
          </a:p>
        </p:txBody>
      </p:sp>
      <p:pic>
        <p:nvPicPr>
          <p:cNvPr id="6" name="Content Placeholder 5"/>
          <p:cNvPicPr>
            <a:picLocks noGrp="1" noChangeAspect="1"/>
          </p:cNvPicPr>
          <p:nvPr>
            <p:ph idx="1"/>
          </p:nvPr>
        </p:nvPicPr>
        <p:blipFill>
          <a:blip r:embed="rId2"/>
          <a:stretch>
            <a:fillRect/>
          </a:stretch>
        </p:blipFill>
        <p:spPr>
          <a:xfrm>
            <a:off x="148055" y="1892466"/>
            <a:ext cx="6108366" cy="4400049"/>
          </a:xfrm>
          <a:prstGeom prst="rect">
            <a:avLst/>
          </a:prstGeom>
        </p:spPr>
      </p:pic>
      <p:pic>
        <p:nvPicPr>
          <p:cNvPr id="7" name="Picture 6"/>
          <p:cNvPicPr>
            <a:picLocks noChangeAspect="1"/>
          </p:cNvPicPr>
          <p:nvPr/>
        </p:nvPicPr>
        <p:blipFill>
          <a:blip r:embed="rId3"/>
          <a:stretch>
            <a:fillRect/>
          </a:stretch>
        </p:blipFill>
        <p:spPr>
          <a:xfrm>
            <a:off x="5844089" y="1892466"/>
            <a:ext cx="5862638" cy="4477257"/>
          </a:xfrm>
          <a:prstGeom prst="rect">
            <a:avLst/>
          </a:prstGeom>
        </p:spPr>
      </p:pic>
    </p:spTree>
    <p:extLst>
      <p:ext uri="{BB962C8B-B14F-4D97-AF65-F5344CB8AC3E}">
        <p14:creationId xmlns:p14="http://schemas.microsoft.com/office/powerpoint/2010/main" val="21921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THERE ANY OTHER FACTORS THAT CAN INFLUENCE OUR DECISION?</a:t>
            </a:r>
            <a:endParaRPr lang="en-GB" dirty="0"/>
          </a:p>
        </p:txBody>
      </p:sp>
      <p:pic>
        <p:nvPicPr>
          <p:cNvPr id="4" name="Content Placeholder 3"/>
          <p:cNvPicPr>
            <a:picLocks noChangeAspect="1"/>
          </p:cNvPicPr>
          <p:nvPr/>
        </p:nvPicPr>
        <p:blipFill>
          <a:blip r:embed="rId2"/>
          <a:stretch>
            <a:fillRect/>
          </a:stretch>
        </p:blipFill>
        <p:spPr>
          <a:xfrm>
            <a:off x="473690" y="1900012"/>
            <a:ext cx="7536220" cy="4778851"/>
          </a:xfrm>
          <a:prstGeom prst="rect">
            <a:avLst/>
          </a:prstGeom>
        </p:spPr>
      </p:pic>
      <p:sp>
        <p:nvSpPr>
          <p:cNvPr id="3" name="TextBox 2"/>
          <p:cNvSpPr txBox="1"/>
          <p:nvPr/>
        </p:nvSpPr>
        <p:spPr>
          <a:xfrm>
            <a:off x="8009910" y="2120900"/>
            <a:ext cx="2750625" cy="2585323"/>
          </a:xfrm>
          <a:prstGeom prst="rect">
            <a:avLst/>
          </a:prstGeom>
          <a:noFill/>
        </p:spPr>
        <p:txBody>
          <a:bodyPr wrap="none" rtlCol="0">
            <a:spAutoFit/>
          </a:bodyPr>
          <a:lstStyle/>
          <a:p>
            <a:r>
              <a:rPr lang="en-US" dirty="0" smtClean="0"/>
              <a:t>Correlation Co – </a:t>
            </a:r>
            <a:r>
              <a:rPr lang="en-US" dirty="0" err="1" smtClean="0"/>
              <a:t>efficients</a:t>
            </a:r>
            <a:r>
              <a:rPr lang="en-US" dirty="0" smtClean="0"/>
              <a:t>:</a:t>
            </a:r>
          </a:p>
          <a:p>
            <a:endParaRPr lang="en-US" dirty="0"/>
          </a:p>
          <a:p>
            <a:r>
              <a:rPr lang="en-US" dirty="0" smtClean="0"/>
              <a:t>Walmart: -0.077</a:t>
            </a:r>
          </a:p>
          <a:p>
            <a:endParaRPr lang="en-US" dirty="0"/>
          </a:p>
          <a:p>
            <a:r>
              <a:rPr lang="en-US" dirty="0" err="1" smtClean="0"/>
              <a:t>CostCo</a:t>
            </a:r>
            <a:r>
              <a:rPr lang="en-US" dirty="0" smtClean="0"/>
              <a:t>:  -0.151</a:t>
            </a:r>
          </a:p>
          <a:p>
            <a:endParaRPr lang="en-US" dirty="0"/>
          </a:p>
          <a:p>
            <a:r>
              <a:rPr lang="en-US" dirty="0" smtClean="0"/>
              <a:t>Target: -0.272</a:t>
            </a:r>
          </a:p>
          <a:p>
            <a:endParaRPr lang="en-US" dirty="0"/>
          </a:p>
          <a:p>
            <a:r>
              <a:rPr lang="en-US" dirty="0" smtClean="0"/>
              <a:t>Albertsons:  -0.118</a:t>
            </a:r>
            <a:endParaRPr lang="en-GB" dirty="0"/>
          </a:p>
        </p:txBody>
      </p:sp>
    </p:spTree>
    <p:extLst>
      <p:ext uri="{BB962C8B-B14F-4D97-AF65-F5344CB8AC3E}">
        <p14:creationId xmlns:p14="http://schemas.microsoft.com/office/powerpoint/2010/main" val="317475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33251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informs investment decisions?</a:t>
            </a:r>
            <a:endParaRPr lang="en-GB" dirty="0"/>
          </a:p>
        </p:txBody>
      </p:sp>
      <p:sp>
        <p:nvSpPr>
          <p:cNvPr id="3" name="Content Placeholder 2"/>
          <p:cNvSpPr>
            <a:spLocks noGrp="1"/>
          </p:cNvSpPr>
          <p:nvPr>
            <p:ph idx="1"/>
          </p:nvPr>
        </p:nvSpPr>
        <p:spPr/>
        <p:txBody>
          <a:bodyPr/>
          <a:lstStyle/>
          <a:p>
            <a:pPr marL="0" indent="0">
              <a:buNone/>
            </a:pPr>
            <a:r>
              <a:rPr lang="en-US" dirty="0" smtClean="0"/>
              <a:t>We are a group of investors who want to buy stock in one of the four big U.S. supermarket groups – which one should we put out money in?</a:t>
            </a:r>
          </a:p>
          <a:p>
            <a:pPr marL="0" indent="0">
              <a:buNone/>
            </a:pPr>
            <a:endParaRPr lang="en-US" dirty="0" smtClean="0"/>
          </a:p>
          <a:p>
            <a:pPr marL="0" indent="0">
              <a:buNone/>
            </a:pPr>
            <a:r>
              <a:rPr lang="en-US" dirty="0" smtClean="0"/>
              <a:t>What informs our decision?</a:t>
            </a:r>
          </a:p>
          <a:p>
            <a:pPr marL="0" indent="0">
              <a:buNone/>
            </a:pPr>
            <a:endParaRPr lang="en-US" dirty="0"/>
          </a:p>
          <a:p>
            <a:pPr marL="0" indent="0">
              <a:buNone/>
            </a:pPr>
            <a:r>
              <a:rPr lang="en-US" dirty="0" smtClean="0"/>
              <a:t>What information can we use?</a:t>
            </a:r>
          </a:p>
          <a:p>
            <a:pPr marL="0" indent="0">
              <a:buNone/>
            </a:pPr>
            <a:endParaRPr lang="en-US" dirty="0"/>
          </a:p>
          <a:p>
            <a:pPr marL="0" indent="0">
              <a:buNone/>
            </a:pPr>
            <a:r>
              <a:rPr lang="en-US" dirty="0" smtClean="0"/>
              <a:t>What other factors do we need to consider?</a:t>
            </a:r>
            <a:endParaRPr lang="en-US" dirty="0"/>
          </a:p>
        </p:txBody>
      </p:sp>
    </p:spTree>
    <p:extLst>
      <p:ext uri="{BB962C8B-B14F-4D97-AF65-F5344CB8AC3E}">
        <p14:creationId xmlns:p14="http://schemas.microsoft.com/office/powerpoint/2010/main" val="3468825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return on investment?</a:t>
            </a:r>
            <a:endParaRPr lang="en-GB" dirty="0"/>
          </a:p>
        </p:txBody>
      </p:sp>
      <p:pic>
        <p:nvPicPr>
          <p:cNvPr id="4" name="Content Placeholder 3"/>
          <p:cNvPicPr>
            <a:picLocks noGrp="1" noChangeAspect="1"/>
          </p:cNvPicPr>
          <p:nvPr>
            <p:ph idx="1"/>
          </p:nvPr>
        </p:nvPicPr>
        <p:blipFill>
          <a:blip r:embed="rId2"/>
          <a:stretch>
            <a:fillRect/>
          </a:stretch>
        </p:blipFill>
        <p:spPr>
          <a:xfrm>
            <a:off x="316832" y="2050205"/>
            <a:ext cx="7741964" cy="4807795"/>
          </a:xfrm>
          <a:prstGeom prst="rect">
            <a:avLst/>
          </a:prstGeom>
        </p:spPr>
      </p:pic>
      <p:sp>
        <p:nvSpPr>
          <p:cNvPr id="3" name="TextBox 2"/>
          <p:cNvSpPr txBox="1"/>
          <p:nvPr/>
        </p:nvSpPr>
        <p:spPr>
          <a:xfrm>
            <a:off x="7963452" y="2288744"/>
            <a:ext cx="3870739" cy="3416320"/>
          </a:xfrm>
          <a:prstGeom prst="rect">
            <a:avLst/>
          </a:prstGeom>
          <a:noFill/>
        </p:spPr>
        <p:txBody>
          <a:bodyPr wrap="square" rtlCol="0">
            <a:spAutoFit/>
          </a:bodyPr>
          <a:lstStyle/>
          <a:p>
            <a:r>
              <a:rPr lang="en-US" u="sng" dirty="0" smtClean="0"/>
              <a:t>Assumptions:</a:t>
            </a:r>
          </a:p>
          <a:p>
            <a:endParaRPr lang="en-US" u="sng" dirty="0"/>
          </a:p>
          <a:p>
            <a:r>
              <a:rPr lang="en-US" dirty="0" smtClean="0"/>
              <a:t>Initially $1000 was invested.</a:t>
            </a:r>
          </a:p>
          <a:p>
            <a:endParaRPr lang="en-US" dirty="0"/>
          </a:p>
          <a:p>
            <a:r>
              <a:rPr lang="en-US" dirty="0" smtClean="0"/>
              <a:t>ROI </a:t>
            </a:r>
            <a:r>
              <a:rPr lang="en-US" dirty="0"/>
              <a:t>is the sum of </a:t>
            </a:r>
            <a:r>
              <a:rPr lang="en-US" dirty="0" smtClean="0"/>
              <a:t>all dividend payouts </a:t>
            </a:r>
            <a:r>
              <a:rPr lang="en-US" dirty="0"/>
              <a:t>and stock price increase over the </a:t>
            </a:r>
            <a:r>
              <a:rPr lang="en-US" dirty="0" smtClean="0"/>
              <a:t>5 year period for all bar ACI.</a:t>
            </a:r>
          </a:p>
          <a:p>
            <a:endParaRPr lang="en-US" dirty="0"/>
          </a:p>
          <a:p>
            <a:r>
              <a:rPr lang="en-US" dirty="0" smtClean="0"/>
              <a:t>ACI – the same operations were performed, but only for the time period that they are trading in their current form.</a:t>
            </a:r>
            <a:endParaRPr lang="en-GB" dirty="0"/>
          </a:p>
        </p:txBody>
      </p:sp>
    </p:spTree>
    <p:extLst>
      <p:ext uri="{BB962C8B-B14F-4D97-AF65-F5344CB8AC3E}">
        <p14:creationId xmlns:p14="http://schemas.microsoft.com/office/powerpoint/2010/main" val="3264124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GB" dirty="0"/>
          </a:p>
        </p:txBody>
      </p:sp>
      <p:sp>
        <p:nvSpPr>
          <p:cNvPr id="4" name="Rectangle 1"/>
          <p:cNvSpPr>
            <a:spLocks noChangeArrowheads="1"/>
          </p:cNvSpPr>
          <p:nvPr/>
        </p:nvSpPr>
        <p:spPr bwMode="auto">
          <a:xfrm>
            <a:off x="0" y="143961"/>
            <a:ext cx="105798"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var(--jp-code-font-family)"/>
              </a:rPr>
              <a:t>&lt;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Grp="1" noChangeArrowheads="1"/>
          </p:cNvSpPr>
          <p:nvPr>
            <p:ph idx="1"/>
          </p:nvPr>
        </p:nvSpPr>
        <p:spPr bwMode="auto">
          <a:xfrm>
            <a:off x="581192" y="388114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416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past financial performance a true indicator or future financial performance</a:t>
            </a:r>
            <a:r>
              <a:rPr lang="en-US" dirty="0" smtClean="0"/>
              <a:t>?</a:t>
            </a:r>
            <a:endParaRPr lang="en-GB" dirty="0"/>
          </a:p>
        </p:txBody>
      </p:sp>
      <p:pic>
        <p:nvPicPr>
          <p:cNvPr id="8" name="Content Placeholder 7"/>
          <p:cNvPicPr>
            <a:picLocks noGrp="1" noChangeAspect="1"/>
          </p:cNvPicPr>
          <p:nvPr>
            <p:ph idx="1"/>
          </p:nvPr>
        </p:nvPicPr>
        <p:blipFill>
          <a:blip r:embed="rId2"/>
          <a:stretch>
            <a:fillRect/>
          </a:stretch>
        </p:blipFill>
        <p:spPr>
          <a:xfrm>
            <a:off x="1765300" y="1886240"/>
            <a:ext cx="8188015" cy="4857459"/>
          </a:xfrm>
          <a:prstGeom prst="rect">
            <a:avLst/>
          </a:prstGeom>
        </p:spPr>
      </p:pic>
    </p:spTree>
    <p:extLst>
      <p:ext uri="{BB962C8B-B14F-4D97-AF65-F5344CB8AC3E}">
        <p14:creationId xmlns:p14="http://schemas.microsoft.com/office/powerpoint/2010/main" val="3037282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past financial performance a true indicator or future financial performance</a:t>
            </a:r>
            <a:r>
              <a:rPr lang="en-US" dirty="0" smtClean="0"/>
              <a: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818546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WHO SHOULD WE INVEST IN BASED ON THIS DATA?</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206977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t>
            </a:r>
            <a:r>
              <a:rPr lang="en-US" dirty="0" err="1" smtClean="0"/>
              <a:t>CONSIDERAtions</a:t>
            </a:r>
            <a:endParaRPr lang="en-GB" dirty="0"/>
          </a:p>
        </p:txBody>
      </p:sp>
      <p:sp>
        <p:nvSpPr>
          <p:cNvPr id="3" name="Content Placeholder 2"/>
          <p:cNvSpPr>
            <a:spLocks noGrp="1"/>
          </p:cNvSpPr>
          <p:nvPr>
            <p:ph idx="1"/>
          </p:nvPr>
        </p:nvSpPr>
        <p:spPr/>
        <p:txBody>
          <a:bodyPr/>
          <a:lstStyle/>
          <a:p>
            <a:r>
              <a:rPr lang="en-US" dirty="0" smtClean="0"/>
              <a:t>Before any decision is made, further scrutiny of the company would need to be done – for example, examining the Trading Profit and Loss Account and Balance Sheet and performing other statistical measures such as the “Acid Test”.</a:t>
            </a:r>
          </a:p>
          <a:p>
            <a:endParaRPr lang="en-US" dirty="0"/>
          </a:p>
          <a:p>
            <a:r>
              <a:rPr lang="en-US" dirty="0" smtClean="0"/>
              <a:t>What is your investor / risk profile?  Are you a Pension Fund Manager or a day trader?  A Day trader may be prepared to absorb a higher level of risk than a Pension Fund Manager who has to ensure that any trades will cover their commitments no matter what.</a:t>
            </a:r>
          </a:p>
          <a:p>
            <a:endParaRPr lang="en-US" dirty="0"/>
          </a:p>
          <a:p>
            <a:r>
              <a:rPr lang="en-US" dirty="0" smtClean="0"/>
              <a:t>Are there other sectors who are greatly outperforming this one – and would be a more attractive investment opportunity?</a:t>
            </a:r>
            <a:endParaRPr lang="en-GB" dirty="0"/>
          </a:p>
        </p:txBody>
      </p:sp>
    </p:spTree>
    <p:extLst>
      <p:ext uri="{BB962C8B-B14F-4D97-AF65-F5344CB8AC3E}">
        <p14:creationId xmlns:p14="http://schemas.microsoft.com/office/powerpoint/2010/main" val="215935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GB" dirty="0"/>
          </a:p>
        </p:txBody>
      </p:sp>
      <p:sp>
        <p:nvSpPr>
          <p:cNvPr id="3" name="Content Placeholder 2"/>
          <p:cNvSpPr>
            <a:spLocks noGrp="1"/>
          </p:cNvSpPr>
          <p:nvPr>
            <p:ph idx="1"/>
          </p:nvPr>
        </p:nvSpPr>
        <p:spPr>
          <a:xfrm>
            <a:off x="581192" y="2180496"/>
            <a:ext cx="11029615" cy="4512404"/>
          </a:xfrm>
        </p:spPr>
        <p:txBody>
          <a:bodyPr>
            <a:normAutofit fontScale="92500" lnSpcReduction="20000"/>
          </a:bodyPr>
          <a:lstStyle/>
          <a:p>
            <a:r>
              <a:rPr lang="en-US" dirty="0" smtClean="0"/>
              <a:t>The four big supermarkets in the U.S. are Walmart, </a:t>
            </a:r>
            <a:r>
              <a:rPr lang="en-US" dirty="0" err="1" smtClean="0"/>
              <a:t>CostCo</a:t>
            </a:r>
            <a:r>
              <a:rPr lang="en-US" dirty="0" smtClean="0"/>
              <a:t>, Target and Albertsons.</a:t>
            </a:r>
          </a:p>
          <a:p>
            <a:endParaRPr lang="en-US" dirty="0"/>
          </a:p>
          <a:p>
            <a:r>
              <a:rPr lang="en-US" dirty="0" smtClean="0"/>
              <a:t>Data was sourced from Yahoo Finance.  Share price and dividend data was readily available – thank you Chase!</a:t>
            </a:r>
          </a:p>
          <a:p>
            <a:endParaRPr lang="en-US" dirty="0"/>
          </a:p>
          <a:p>
            <a:r>
              <a:rPr lang="en-US" dirty="0" smtClean="0"/>
              <a:t>We did initially try to use the NASDAQ API key but found that we were limited to 14 lines of data –which we felt was not enough.</a:t>
            </a:r>
          </a:p>
          <a:p>
            <a:endParaRPr lang="en-US" dirty="0"/>
          </a:p>
          <a:p>
            <a:r>
              <a:rPr lang="en-US" dirty="0" smtClean="0"/>
              <a:t>Information initially looked for:  Opening Stock Price</a:t>
            </a:r>
          </a:p>
          <a:p>
            <a:pPr marL="0" indent="0">
              <a:buNone/>
            </a:pPr>
            <a:r>
              <a:rPr lang="en-US" dirty="0" smtClean="0"/>
              <a:t>						      Closing Stock Price</a:t>
            </a:r>
          </a:p>
          <a:p>
            <a:pPr marL="0" indent="0">
              <a:buNone/>
            </a:pPr>
            <a:r>
              <a:rPr lang="en-US" dirty="0" smtClean="0"/>
              <a:t>						      Stock Volume Traded</a:t>
            </a:r>
          </a:p>
          <a:p>
            <a:pPr marL="0" indent="0">
              <a:buNone/>
            </a:pPr>
            <a:r>
              <a:rPr lang="en-US" dirty="0" smtClean="0"/>
              <a:t>   						      </a:t>
            </a:r>
            <a:r>
              <a:rPr lang="en-US" dirty="0" smtClean="0"/>
              <a:t>Time</a:t>
            </a:r>
            <a:endParaRPr lang="en-US" dirty="0" smtClean="0"/>
          </a:p>
          <a:p>
            <a:endParaRPr lang="en-US" dirty="0"/>
          </a:p>
          <a:p>
            <a:r>
              <a:rPr lang="en-US" dirty="0" smtClean="0"/>
              <a:t>This then evolved into incorporating dividends.</a:t>
            </a:r>
            <a:endParaRPr lang="en-US" dirty="0"/>
          </a:p>
          <a:p>
            <a:endParaRPr lang="en-GB" dirty="0"/>
          </a:p>
        </p:txBody>
      </p:sp>
    </p:spTree>
    <p:extLst>
      <p:ext uri="{BB962C8B-B14F-4D97-AF65-F5344CB8AC3E}">
        <p14:creationId xmlns:p14="http://schemas.microsoft.com/office/powerpoint/2010/main" val="53396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investors look for?</a:t>
            </a:r>
            <a:endParaRPr lang="en-GB" dirty="0"/>
          </a:p>
        </p:txBody>
      </p:sp>
      <p:sp>
        <p:nvSpPr>
          <p:cNvPr id="3" name="Content Placeholder 2"/>
          <p:cNvSpPr>
            <a:spLocks noGrp="1"/>
          </p:cNvSpPr>
          <p:nvPr>
            <p:ph idx="1"/>
          </p:nvPr>
        </p:nvSpPr>
        <p:spPr/>
        <p:txBody>
          <a:bodyPr>
            <a:normAutofit fontScale="77500" lnSpcReduction="20000"/>
          </a:bodyPr>
          <a:lstStyle/>
          <a:p>
            <a:r>
              <a:rPr lang="en-US" dirty="0" smtClean="0"/>
              <a:t>Simple – a return on their investment!</a:t>
            </a:r>
          </a:p>
          <a:p>
            <a:endParaRPr lang="en-US" dirty="0"/>
          </a:p>
          <a:p>
            <a:r>
              <a:rPr lang="en-US" dirty="0" smtClean="0"/>
              <a:t>Investors make money by a combination of dividend payments and (theoretically) selling their stock at a higher price than what they brought it for.</a:t>
            </a:r>
          </a:p>
          <a:p>
            <a:endParaRPr lang="en-US" dirty="0"/>
          </a:p>
          <a:p>
            <a:r>
              <a:rPr lang="en-US" dirty="0" smtClean="0"/>
              <a:t>Factors to consider:  Overall increase in stock price</a:t>
            </a:r>
          </a:p>
          <a:p>
            <a:pPr marL="0" indent="0">
              <a:buNone/>
            </a:pPr>
            <a:r>
              <a:rPr lang="en-US" dirty="0" smtClean="0"/>
              <a:t>				Amount and frequency of dividend payouts</a:t>
            </a:r>
          </a:p>
          <a:p>
            <a:pPr marL="0" indent="0">
              <a:buNone/>
            </a:pPr>
            <a:r>
              <a:rPr lang="en-US" dirty="0"/>
              <a:t>	</a:t>
            </a:r>
            <a:r>
              <a:rPr lang="en-US" dirty="0" smtClean="0"/>
              <a:t>			Volatility</a:t>
            </a:r>
          </a:p>
          <a:p>
            <a:pPr marL="0" indent="0">
              <a:buNone/>
            </a:pPr>
            <a:r>
              <a:rPr lang="en-US" dirty="0"/>
              <a:t>	</a:t>
            </a:r>
            <a:r>
              <a:rPr lang="en-US" dirty="0" smtClean="0"/>
              <a:t>			Company specific factors</a:t>
            </a:r>
          </a:p>
          <a:p>
            <a:pPr marL="0" indent="0">
              <a:buNone/>
            </a:pPr>
            <a:r>
              <a:rPr lang="en-US" dirty="0"/>
              <a:t>	</a:t>
            </a:r>
            <a:r>
              <a:rPr lang="en-US" dirty="0" smtClean="0"/>
              <a:t>			Industry / legislative factors.</a:t>
            </a:r>
          </a:p>
          <a:p>
            <a:pPr marL="0" indent="0">
              <a:buNone/>
            </a:pPr>
            <a:endParaRPr lang="en-US" dirty="0"/>
          </a:p>
          <a:p>
            <a:pPr marL="0" indent="0">
              <a:buNone/>
            </a:pPr>
            <a:r>
              <a:rPr lang="en-US" dirty="0" smtClean="0"/>
              <a:t>For the purposes of this project company specific,  industry and legislative factors were not considered.  No qualitative analysis was done primarily because none of us are terribly knowledgeable of the U.S. supermarket sector!</a:t>
            </a:r>
            <a:endParaRPr lang="en-GB" dirty="0"/>
          </a:p>
        </p:txBody>
      </p:sp>
    </p:spTree>
    <p:extLst>
      <p:ext uri="{BB962C8B-B14F-4D97-AF65-F5344CB8AC3E}">
        <p14:creationId xmlns:p14="http://schemas.microsoft.com/office/powerpoint/2010/main" val="330481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Key Questions</a:t>
            </a: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t>Which stock price increases the most?</a:t>
            </a:r>
          </a:p>
          <a:p>
            <a:endParaRPr lang="en-US" dirty="0"/>
          </a:p>
          <a:p>
            <a:r>
              <a:rPr lang="en-US" dirty="0" smtClean="0"/>
              <a:t>Which stock pays out the most in dividends?</a:t>
            </a:r>
          </a:p>
          <a:p>
            <a:endParaRPr lang="en-US" dirty="0"/>
          </a:p>
          <a:p>
            <a:r>
              <a:rPr lang="en-US" dirty="0" smtClean="0"/>
              <a:t>Does any of the stock have a greater degree of risk associated with it than the others?</a:t>
            </a:r>
          </a:p>
          <a:p>
            <a:endParaRPr lang="en-US" dirty="0"/>
          </a:p>
          <a:p>
            <a:r>
              <a:rPr lang="en-US" dirty="0"/>
              <a:t>Are there any other factors that could influence our investment decision?</a:t>
            </a:r>
          </a:p>
          <a:p>
            <a:pPr marL="0" indent="0">
              <a:buNone/>
            </a:pPr>
            <a:endParaRPr lang="en-US" dirty="0"/>
          </a:p>
          <a:p>
            <a:r>
              <a:rPr lang="en-US" dirty="0" smtClean="0"/>
              <a:t>Which stock gives us the greatest return on investment?</a:t>
            </a:r>
          </a:p>
          <a:p>
            <a:endParaRPr lang="en-US" dirty="0"/>
          </a:p>
          <a:p>
            <a:r>
              <a:rPr lang="en-US" dirty="0" smtClean="0"/>
              <a:t>Is past financial performance a true indicator or future financial performance?</a:t>
            </a:r>
            <a:endParaRPr lang="en-GB" dirty="0"/>
          </a:p>
        </p:txBody>
      </p:sp>
    </p:spTree>
    <p:extLst>
      <p:ext uri="{BB962C8B-B14F-4D97-AF65-F5344CB8AC3E}">
        <p14:creationId xmlns:p14="http://schemas.microsoft.com/office/powerpoint/2010/main" val="47148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Stock PRICE increases the most?</a:t>
            </a:r>
            <a:endParaRPr lang="en-GB" dirty="0"/>
          </a:p>
        </p:txBody>
      </p:sp>
      <p:sp>
        <p:nvSpPr>
          <p:cNvPr id="3" name="Content Placeholder 2"/>
          <p:cNvSpPr>
            <a:spLocks noGrp="1"/>
          </p:cNvSpPr>
          <p:nvPr>
            <p:ph idx="1"/>
          </p:nvPr>
        </p:nvSpPr>
        <p:spPr/>
        <p:txBody>
          <a:bodyPr/>
          <a:lstStyle/>
          <a:p>
            <a:r>
              <a:rPr lang="en-US" dirty="0" smtClean="0"/>
              <a:t>To compare this, the increase of stock price was looked at in percentage terms over the last 5 years.</a:t>
            </a:r>
          </a:p>
          <a:p>
            <a:endParaRPr lang="en-US" dirty="0"/>
          </a:p>
          <a:p>
            <a:r>
              <a:rPr lang="en-US" dirty="0" smtClean="0"/>
              <a:t>We took the view that a longer time frame theoretically would allow us to make more concrete conclusions as specific events could be “evened out” and not skew the data as much. </a:t>
            </a:r>
          </a:p>
          <a:p>
            <a:endParaRPr lang="en-US" dirty="0"/>
          </a:p>
          <a:p>
            <a:r>
              <a:rPr lang="en-US" dirty="0" smtClean="0"/>
              <a:t>Actual price was not considered – the actual stock price is more a barrier to entry rather than a measure of performance.</a:t>
            </a:r>
            <a:endParaRPr lang="en-GB" dirty="0"/>
          </a:p>
        </p:txBody>
      </p:sp>
    </p:spTree>
    <p:extLst>
      <p:ext uri="{BB962C8B-B14F-4D97-AF65-F5344CB8AC3E}">
        <p14:creationId xmlns:p14="http://schemas.microsoft.com/office/powerpoint/2010/main" val="315821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WHIch</a:t>
            </a:r>
            <a:r>
              <a:rPr lang="en-US" dirty="0" smtClean="0"/>
              <a:t> stock PRICE increases the most?</a:t>
            </a:r>
            <a:endParaRPr lang="en-GB" dirty="0"/>
          </a:p>
        </p:txBody>
      </p:sp>
      <p:pic>
        <p:nvPicPr>
          <p:cNvPr id="5" name="Content Placeholder 4"/>
          <p:cNvPicPr>
            <a:picLocks noGrp="1" noChangeAspect="1"/>
          </p:cNvPicPr>
          <p:nvPr>
            <p:ph sz="half" idx="1"/>
          </p:nvPr>
        </p:nvPicPr>
        <p:blipFill>
          <a:blip r:embed="rId2"/>
          <a:stretch>
            <a:fillRect/>
          </a:stretch>
        </p:blipFill>
        <p:spPr>
          <a:xfrm>
            <a:off x="263525" y="2443906"/>
            <a:ext cx="5422900" cy="3151397"/>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88075" y="2443906"/>
            <a:ext cx="5422900" cy="3200501"/>
          </a:xfrm>
          <a:prstGeom prst="rect">
            <a:avLst/>
          </a:prstGeom>
        </p:spPr>
      </p:pic>
    </p:spTree>
    <p:extLst>
      <p:ext uri="{BB962C8B-B14F-4D97-AF65-F5344CB8AC3E}">
        <p14:creationId xmlns:p14="http://schemas.microsoft.com/office/powerpoint/2010/main" val="427728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WHIch</a:t>
            </a:r>
            <a:r>
              <a:rPr lang="en-US" dirty="0" smtClean="0"/>
              <a:t> stock PRICE increases the most?</a:t>
            </a:r>
            <a:endParaRPr lang="en-GB" dirty="0"/>
          </a:p>
        </p:txBody>
      </p:sp>
      <p:pic>
        <p:nvPicPr>
          <p:cNvPr id="8" name="Content Placeholder 7"/>
          <p:cNvPicPr>
            <a:picLocks noGrp="1" noChangeAspect="1"/>
          </p:cNvPicPr>
          <p:nvPr>
            <p:ph sz="half" idx="2"/>
          </p:nvPr>
        </p:nvPicPr>
        <p:blipFill>
          <a:blip r:embed="rId2"/>
          <a:stretch>
            <a:fillRect/>
          </a:stretch>
        </p:blipFill>
        <p:spPr>
          <a:xfrm>
            <a:off x="6188075" y="2471454"/>
            <a:ext cx="5422900" cy="3145405"/>
          </a:xfrm>
          <a:prstGeom prst="rect">
            <a:avLst/>
          </a:prstGeom>
        </p:spPr>
      </p:pic>
      <p:pic>
        <p:nvPicPr>
          <p:cNvPr id="10" name="Content Placeholder 9"/>
          <p:cNvPicPr>
            <a:picLocks noGrp="1" noChangeAspect="1"/>
          </p:cNvPicPr>
          <p:nvPr>
            <p:ph sz="half" idx="1"/>
          </p:nvPr>
        </p:nvPicPr>
        <p:blipFill>
          <a:blip r:embed="rId3"/>
          <a:stretch>
            <a:fillRect/>
          </a:stretch>
        </p:blipFill>
        <p:spPr>
          <a:xfrm>
            <a:off x="581025" y="2458097"/>
            <a:ext cx="5422900" cy="3172118"/>
          </a:xfrm>
          <a:prstGeom prst="rect">
            <a:avLst/>
          </a:prstGeom>
        </p:spPr>
      </p:pic>
    </p:spTree>
    <p:extLst>
      <p:ext uri="{BB962C8B-B14F-4D97-AF65-F5344CB8AC3E}">
        <p14:creationId xmlns:p14="http://schemas.microsoft.com/office/powerpoint/2010/main" val="4000688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44" y="590385"/>
            <a:ext cx="11029616" cy="567844"/>
          </a:xfrm>
        </p:spPr>
        <p:txBody>
          <a:bodyPr/>
          <a:lstStyle/>
          <a:p>
            <a:r>
              <a:rPr lang="en-US" dirty="0" smtClean="0"/>
              <a:t>Which Stock PRICE increases the most?</a:t>
            </a:r>
            <a:endParaRPr lang="en-GB" dirty="0"/>
          </a:p>
        </p:txBody>
      </p:sp>
      <p:sp>
        <p:nvSpPr>
          <p:cNvPr id="5" name="TextBox 4"/>
          <p:cNvSpPr txBox="1"/>
          <p:nvPr/>
        </p:nvSpPr>
        <p:spPr>
          <a:xfrm>
            <a:off x="581192" y="6096000"/>
            <a:ext cx="7041351" cy="369332"/>
          </a:xfrm>
          <a:prstGeom prst="rect">
            <a:avLst/>
          </a:prstGeom>
          <a:noFill/>
        </p:spPr>
        <p:txBody>
          <a:bodyPr wrap="none" rtlCol="0">
            <a:spAutoFit/>
          </a:bodyPr>
          <a:lstStyle/>
          <a:p>
            <a:r>
              <a:rPr lang="en-US" dirty="0" smtClean="0"/>
              <a:t>NB </a:t>
            </a:r>
            <a:r>
              <a:rPr lang="en-US" dirty="0" smtClean="0"/>
              <a:t>– Albertsons has only been trading in its current form since Mid 2020</a:t>
            </a:r>
            <a:endParaRPr lang="en-GB" dirty="0"/>
          </a:p>
        </p:txBody>
      </p:sp>
      <p:sp>
        <p:nvSpPr>
          <p:cNvPr id="6" name="Rectangle 5"/>
          <p:cNvSpPr/>
          <p:nvPr/>
        </p:nvSpPr>
        <p:spPr>
          <a:xfrm>
            <a:off x="336884" y="1158229"/>
            <a:ext cx="11598442" cy="730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Content Placeholder 3"/>
          <p:cNvPicPr>
            <a:picLocks noGrp="1" noChangeAspect="1"/>
          </p:cNvPicPr>
          <p:nvPr>
            <p:ph idx="1"/>
          </p:nvPr>
        </p:nvPicPr>
        <p:blipFill>
          <a:blip r:embed="rId2"/>
          <a:stretch>
            <a:fillRect/>
          </a:stretch>
        </p:blipFill>
        <p:spPr>
          <a:xfrm>
            <a:off x="77202" y="1243639"/>
            <a:ext cx="11772900" cy="4852361"/>
          </a:xfrm>
          <a:prstGeom prst="rect">
            <a:avLst/>
          </a:prstGeom>
        </p:spPr>
      </p:pic>
    </p:spTree>
    <p:extLst>
      <p:ext uri="{BB962C8B-B14F-4D97-AF65-F5344CB8AC3E}">
        <p14:creationId xmlns:p14="http://schemas.microsoft.com/office/powerpoint/2010/main" val="170221933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217</TotalTime>
  <Words>881</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Gill Sans MT</vt:lpstr>
      <vt:lpstr>var(--jp-code-font-family)</vt:lpstr>
      <vt:lpstr>Wingdings 2</vt:lpstr>
      <vt:lpstr>Dividend</vt:lpstr>
      <vt:lpstr>Group 3 – FINANCIAL ANALYSIS</vt:lpstr>
      <vt:lpstr>What informs investment decisions?</vt:lpstr>
      <vt:lpstr>Methodology</vt:lpstr>
      <vt:lpstr>What do investors look for?</vt:lpstr>
      <vt:lpstr>6 Key Questions</vt:lpstr>
      <vt:lpstr>Which Stock PRICE increases the most?</vt:lpstr>
      <vt:lpstr>WHIch stock PRICE increases the most?</vt:lpstr>
      <vt:lpstr>WHIch stock PRICE increases the most?</vt:lpstr>
      <vt:lpstr>Which Stock PRICE increases the most?</vt:lpstr>
      <vt:lpstr>Which stock PRICE increases the most?</vt:lpstr>
      <vt:lpstr>Analysis</vt:lpstr>
      <vt:lpstr>Which stock pays out the most in dividends OVER THE TIME PERIOD?</vt:lpstr>
      <vt:lpstr>ANALYSIS</vt:lpstr>
      <vt:lpstr>HOW VOLATILE IS THE STOCK?</vt:lpstr>
      <vt:lpstr>HOW VOLATILE IS THE STOCK?</vt:lpstr>
      <vt:lpstr>ANALYSIS</vt:lpstr>
      <vt:lpstr>ARE THERE ANY OTHER FACTORS THAT CAN INFLUENCE OUR DECISION?</vt:lpstr>
      <vt:lpstr>ARE THERE ANY OTHER FACTORS THAT CAN INFLUENCE OUR DECISION?</vt:lpstr>
      <vt:lpstr>ANALYSIS</vt:lpstr>
      <vt:lpstr>WHAT is the return on investment?</vt:lpstr>
      <vt:lpstr>ANALYSIS</vt:lpstr>
      <vt:lpstr>Is past financial performance a true indicator or future financial performance?</vt:lpstr>
      <vt:lpstr>Is past financial performance a true indicator or future financial performance?</vt:lpstr>
      <vt:lpstr>SO WHO SHOULD WE INVEST IN BASED ON THIS DATA?</vt:lpstr>
      <vt:lpstr>FURTHER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 FINANCIAL ANALYSIS</dc:title>
  <dc:creator>Alexander Lee</dc:creator>
  <cp:lastModifiedBy>Alexander Lee</cp:lastModifiedBy>
  <cp:revision>17</cp:revision>
  <dcterms:created xsi:type="dcterms:W3CDTF">2024-03-18T21:09:56Z</dcterms:created>
  <dcterms:modified xsi:type="dcterms:W3CDTF">2024-03-19T16:06:55Z</dcterms:modified>
</cp:coreProperties>
</file>