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65KaOljFjFn2Iwk8oarGRjpJV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4b65857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4b65857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4c75c3d8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4c75c3d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4b658579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c4b658579b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2386775" y="3263575"/>
            <a:ext cx="1875300" cy="286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933450" y="3108613"/>
            <a:ext cx="3263524" cy="326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4" name="Google Shape;164;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5" name="Google Shape;165;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6" name="Google Shape;166;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72" name="Google Shape;172;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3" name="Google Shape;173;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4" name="Google Shape;174;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80" name="Google Shape;180;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81" name="Google Shape;181;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7" name="Google Shape;187;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3" name="Google Shape;193;p14"/>
          <p:cNvPicPr preferRelativeResize="0"/>
          <p:nvPr/>
        </p:nvPicPr>
        <p:blipFill>
          <a:blip r:embed="rId3">
            <a:alphaModFix/>
          </a:blip>
          <a:stretch>
            <a:fillRect/>
          </a:stretch>
        </p:blipFill>
        <p:spPr>
          <a:xfrm>
            <a:off x="2188900" y="1885781"/>
            <a:ext cx="8071235" cy="48372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9" name="Google Shape;199;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5" name="Google Shape;205;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6" name="Google Shape;206;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c4b658579b_0_3"/>
          <p:cNvSpPr txBox="1"/>
          <p:nvPr>
            <p:ph type="title"/>
          </p:nvPr>
        </p:nvSpPr>
        <p:spPr>
          <a:xfrm>
            <a:off x="581200" y="702153"/>
            <a:ext cx="11029500" cy="53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sp>
        <p:nvSpPr>
          <p:cNvPr id="212" name="Google Shape;212;g2c4b658579b_0_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13" name="Google Shape;213;g2c4b658579b_0_3"/>
          <p:cNvPicPr preferRelativeResize="0"/>
          <p:nvPr/>
        </p:nvPicPr>
        <p:blipFill>
          <a:blip r:embed="rId3">
            <a:alphaModFix/>
          </a:blip>
          <a:stretch>
            <a:fillRect/>
          </a:stretch>
        </p:blipFill>
        <p:spPr>
          <a:xfrm>
            <a:off x="433988" y="1345859"/>
            <a:ext cx="11323925" cy="585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19" name="Google Shape;219;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5" name="Google Shape;225;g2c48598d1a9_3_5"/>
          <p:cNvPicPr preferRelativeResize="0"/>
          <p:nvPr/>
        </p:nvPicPr>
        <p:blipFill>
          <a:blip r:embed="rId3">
            <a:alphaModFix/>
          </a:blip>
          <a:stretch>
            <a:fillRect/>
          </a:stretch>
        </p:blipFill>
        <p:spPr>
          <a:xfrm>
            <a:off x="417176" y="1815451"/>
            <a:ext cx="8198851" cy="4939675"/>
          </a:xfrm>
          <a:prstGeom prst="rect">
            <a:avLst/>
          </a:prstGeom>
          <a:noFill/>
          <a:ln>
            <a:noFill/>
          </a:ln>
        </p:spPr>
      </p:pic>
      <p:sp>
        <p:nvSpPr>
          <p:cNvPr id="226" name="Google Shape;226;g2c48598d1a9_3_5"/>
          <p:cNvSpPr txBox="1"/>
          <p:nvPr/>
        </p:nvSpPr>
        <p:spPr>
          <a:xfrm>
            <a:off x="8616025" y="2140925"/>
            <a:ext cx="308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2"/>
                </a:solidFill>
                <a:latin typeface="Gill Sans"/>
                <a:ea typeface="Gill Sans"/>
                <a:cs typeface="Gill Sans"/>
                <a:sym typeface="Gill Sans"/>
              </a:rPr>
              <a:t>Assumptions:</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$1000 worth of stock was invested using the original opening price - and used to calculate the number of shares held.</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Dividend earnings is the number of shares held multiplied by the dividend per share to give a total amount per dividend issue..</a:t>
            </a:r>
            <a:endParaRPr sz="1800">
              <a:solidFill>
                <a:schemeClr val="dk2"/>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05" name="Google Shape;105;g2c48598d1a9_1_1"/>
          <p:cNvSpPr txBox="1"/>
          <p:nvPr>
            <p:ph idx="1" type="body"/>
          </p:nvPr>
        </p:nvSpPr>
        <p:spPr>
          <a:xfrm>
            <a:off x="581193" y="2228003"/>
            <a:ext cx="5422500" cy="363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Investment returns:</a:t>
            </a:r>
            <a:endParaRPr b="1"/>
          </a:p>
          <a:p>
            <a:pPr indent="457200" lvl="0" marL="0" rtl="0" algn="l">
              <a:spcBef>
                <a:spcPts val="600"/>
              </a:spcBef>
              <a:spcAft>
                <a:spcPts val="0"/>
              </a:spcAft>
              <a:buNone/>
            </a:pPr>
            <a:r>
              <a:rPr lang="en-US"/>
              <a:t>Increase in the Share Price </a:t>
            </a:r>
            <a:r>
              <a:rPr lang="en-US">
                <a:solidFill>
                  <a:srgbClr val="6AA84F"/>
                </a:solidFill>
              </a:rPr>
              <a:t>⬆</a:t>
            </a:r>
            <a:endParaRPr>
              <a:solidFill>
                <a:srgbClr val="6AA84F"/>
              </a:solidFill>
            </a:endParaRPr>
          </a:p>
          <a:p>
            <a:pPr indent="457200" lvl="0" marL="0" rtl="0" algn="l">
              <a:spcBef>
                <a:spcPts val="600"/>
              </a:spcBef>
              <a:spcAft>
                <a:spcPts val="0"/>
              </a:spcAft>
              <a:buNone/>
            </a:pPr>
            <a:r>
              <a:rPr lang="en-US">
                <a:solidFill>
                  <a:schemeClr val="dk1"/>
                </a:solidFill>
              </a:rPr>
              <a:t>Increase in Dividends </a:t>
            </a:r>
            <a:r>
              <a:rPr lang="en-US">
                <a:solidFill>
                  <a:srgbClr val="6AA84F"/>
                </a:solidFill>
              </a:rPr>
              <a:t>⬆</a:t>
            </a:r>
            <a:endParaRPr>
              <a:solidFill>
                <a:srgbClr val="6AA84F"/>
              </a:solidFill>
            </a:endParaRPr>
          </a:p>
          <a:p>
            <a:pPr indent="0" lvl="0" marL="0" rtl="0" algn="l">
              <a:spcBef>
                <a:spcPts val="600"/>
              </a:spcBef>
              <a:spcAft>
                <a:spcPts val="0"/>
              </a:spcAft>
              <a:buNone/>
            </a:pPr>
            <a:r>
              <a:t/>
            </a:r>
            <a:endParaRPr>
              <a:solidFill>
                <a:srgbClr val="6AA84F"/>
              </a:solidFill>
            </a:endParaRPr>
          </a:p>
          <a:p>
            <a:pPr indent="0" lvl="0" marL="0" rtl="0" algn="l">
              <a:spcBef>
                <a:spcPts val="600"/>
              </a:spcBef>
              <a:spcAft>
                <a:spcPts val="0"/>
              </a:spcAft>
              <a:buNone/>
            </a:pPr>
            <a:r>
              <a:rPr b="1" lang="en-US">
                <a:solidFill>
                  <a:schemeClr val="dk1"/>
                </a:solidFill>
              </a:rPr>
              <a:t>Decision Aid:</a:t>
            </a:r>
            <a:endParaRPr b="1">
              <a:solidFill>
                <a:schemeClr val="dk1"/>
              </a:solidFill>
            </a:endParaRPr>
          </a:p>
          <a:p>
            <a:pPr indent="0" lvl="0" marL="457200" rtl="0" algn="l">
              <a:spcBef>
                <a:spcPts val="600"/>
              </a:spcBef>
              <a:spcAft>
                <a:spcPts val="600"/>
              </a:spcAft>
              <a:buNone/>
            </a:pPr>
            <a:r>
              <a:rPr lang="en-US" sz="3600">
                <a:solidFill>
                  <a:srgbClr val="6AA84F"/>
                </a:solidFill>
              </a:rPr>
              <a:t>6</a:t>
            </a:r>
            <a:r>
              <a:rPr lang="en-US">
                <a:solidFill>
                  <a:schemeClr val="dk1"/>
                </a:solidFill>
              </a:rPr>
              <a:t> Questions</a:t>
            </a:r>
            <a:endParaRPr>
              <a:solidFill>
                <a:schemeClr val="dk1"/>
              </a:solidFill>
            </a:endParaRPr>
          </a:p>
        </p:txBody>
      </p:sp>
      <p:sp>
        <p:nvSpPr>
          <p:cNvPr id="106" name="Google Shape;106;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07" name="Google Shape;107;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08" name="Google Shape;108;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09" name="Google Shape;109;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0" name="Google Shape;110;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2" name="Google Shape;232;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33" name="Google Shape;233;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9" name="Google Shape;239;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40" name="Google Shape;240;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c4c75c3d89_0_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sp>
        <p:nvSpPr>
          <p:cNvPr id="246" name="Google Shape;246;g2c4c75c3d89_0_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Walmart - aggressive expansion plans - will it work?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Albertson’s - implications of a blocked merger?</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Costco - an over - reliance on membership numbers?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52" name="Google Shape;252;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0" lvl="0" marL="304800" rtl="0" algn="l">
              <a:lnSpc>
                <a:spcPct val="115000"/>
              </a:lnSpc>
              <a:spcBef>
                <a:spcPts val="0"/>
              </a:spcBef>
              <a:spcAft>
                <a:spcPts val="0"/>
              </a:spcAft>
              <a:buSzPts val="1100"/>
              <a:buNone/>
            </a:pPr>
            <a:r>
              <a:rPr lang="en-US">
                <a:solidFill>
                  <a:srgbClr val="3D3D3D"/>
                </a:solidFill>
              </a:rPr>
              <a:t>Based on total ROI, it is hard to look past Costco!</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This is in spite of in one year ROI was 0 - but for the other years, ROI was consistently above the other chains.</a:t>
            </a:r>
            <a:endParaRPr>
              <a:solidFill>
                <a:srgbClr val="3D3D3D"/>
              </a:solidFill>
            </a:endParaRPr>
          </a:p>
          <a:p>
            <a:pPr indent="0" lvl="0" marL="304800" rtl="0" algn="l">
              <a:lnSpc>
                <a:spcPct val="115000"/>
              </a:lnSpc>
              <a:spcBef>
                <a:spcPts val="0"/>
              </a:spcBef>
              <a:spcAft>
                <a:spcPts val="0"/>
              </a:spcAft>
              <a:buSzPts val="1100"/>
              <a:buNone/>
            </a:pPr>
            <a:r>
              <a:t/>
            </a:r>
            <a:endParaRPr>
              <a:solidFill>
                <a:srgbClr val="3D3D3D"/>
              </a:solidFill>
            </a:endParaRPr>
          </a:p>
          <a:p>
            <a:pPr indent="0" lvl="0" marL="304800" rtl="0" algn="l">
              <a:lnSpc>
                <a:spcPct val="115000"/>
              </a:lnSpc>
              <a:spcBef>
                <a:spcPts val="0"/>
              </a:spcBef>
              <a:spcAft>
                <a:spcPts val="0"/>
              </a:spcAft>
              <a:buSzPts val="1100"/>
              <a:buNone/>
            </a:pPr>
            <a:r>
              <a:rPr lang="en-US">
                <a:solidFill>
                  <a:srgbClr val="3D3D3D"/>
                </a:solidFill>
              </a:rPr>
              <a:t>However, over the last 3 months, its share price has declined - do we think this is a pattern of things to come?</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Total dividend payments are less relevant for Costco - its share price is a lot higher than the others so $1000 buys relatively less shares compared to the others - so the vast majority of any return is generated by the share price increasing.</a:t>
            </a:r>
            <a:endParaRPr>
              <a:solidFill>
                <a:srgbClr val="3D3D3D"/>
              </a:solidFill>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58" name="Google Shape;258;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16" name="Google Shape;116;p3"/>
          <p:cNvSpPr txBox="1"/>
          <p:nvPr>
            <p:ph idx="1" type="body"/>
          </p:nvPr>
        </p:nvSpPr>
        <p:spPr>
          <a:xfrm>
            <a:off x="1182998" y="2259600"/>
            <a:ext cx="3684900" cy="536100"/>
          </a:xfrm>
          <a:prstGeom prst="rect">
            <a:avLst/>
          </a:prstGeom>
          <a:noFill/>
          <a:ln>
            <a:noFill/>
          </a:ln>
        </p:spPr>
        <p:txBody>
          <a:bodyPr anchorCtr="0" anchor="ctr" bIns="45700" lIns="91425" spcFirstLastPara="1" rIns="91425" wrap="square" tIns="45700">
            <a:normAutofit/>
          </a:bodyPr>
          <a:lstStyle/>
          <a:p>
            <a:pPr indent="0" lvl="0" marL="0" rtl="0" algn="ctr">
              <a:spcBef>
                <a:spcPts val="933"/>
              </a:spcBef>
              <a:spcAft>
                <a:spcPts val="0"/>
              </a:spcAft>
              <a:buSzPts val="1656"/>
              <a:buNone/>
            </a:pPr>
            <a:r>
              <a:rPr lang="en-US"/>
              <a:t>Data Source</a:t>
            </a:r>
            <a:endParaRPr/>
          </a:p>
        </p:txBody>
      </p:sp>
      <p:sp>
        <p:nvSpPr>
          <p:cNvPr id="117" name="Google Shape;117;p3"/>
          <p:cNvSpPr txBox="1"/>
          <p:nvPr>
            <p:ph idx="2" type="body"/>
          </p:nvPr>
        </p:nvSpPr>
        <p:spPr>
          <a:xfrm>
            <a:off x="581200" y="2926050"/>
            <a:ext cx="4888500" cy="29349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sp>
        <p:nvSpPr>
          <p:cNvPr id="118" name="Google Shape;118;p3"/>
          <p:cNvSpPr txBox="1"/>
          <p:nvPr>
            <p:ph idx="3" type="body"/>
          </p:nvPr>
        </p:nvSpPr>
        <p:spPr>
          <a:xfrm>
            <a:off x="7321025" y="2250900"/>
            <a:ext cx="3790200" cy="553500"/>
          </a:xfrm>
          <a:prstGeom prst="rect">
            <a:avLst/>
          </a:prstGeom>
        </p:spPr>
        <p:txBody>
          <a:bodyPr anchorCtr="0" anchor="b" bIns="45700" lIns="91425" spcFirstLastPara="1" rIns="91425" wrap="square" tIns="45700">
            <a:noAutofit/>
          </a:bodyPr>
          <a:lstStyle/>
          <a:p>
            <a:pPr indent="0" lvl="0" marL="0" rtl="0" algn="l">
              <a:spcBef>
                <a:spcPts val="440"/>
              </a:spcBef>
              <a:spcAft>
                <a:spcPts val="600"/>
              </a:spcAft>
              <a:buNone/>
            </a:pPr>
            <a:r>
              <a:rPr lang="en-US"/>
              <a:t>Data Items</a:t>
            </a:r>
            <a:endParaRPr/>
          </a:p>
        </p:txBody>
      </p:sp>
      <p:sp>
        <p:nvSpPr>
          <p:cNvPr id="119" name="Google Shape;119;p3"/>
          <p:cNvSpPr txBox="1"/>
          <p:nvPr>
            <p:ph idx="4" type="body"/>
          </p:nvPr>
        </p:nvSpPr>
        <p:spPr>
          <a:xfrm>
            <a:off x="7321028" y="3086600"/>
            <a:ext cx="3790200" cy="2934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Date</a:t>
            </a:r>
            <a:endParaRPr/>
          </a:p>
          <a:p>
            <a:pPr indent="0" lvl="0" marL="0" rtl="0" algn="l">
              <a:spcBef>
                <a:spcPts val="933"/>
              </a:spcBef>
              <a:spcAft>
                <a:spcPts val="0"/>
              </a:spcAft>
              <a:buNone/>
            </a:pPr>
            <a:r>
              <a:rPr lang="en-US"/>
              <a:t>Opening Stock Price</a:t>
            </a:r>
            <a:endParaRPr/>
          </a:p>
          <a:p>
            <a:pPr indent="0" lvl="0" marL="0" rtl="0" algn="l">
              <a:spcBef>
                <a:spcPts val="933"/>
              </a:spcBef>
              <a:spcAft>
                <a:spcPts val="0"/>
              </a:spcAft>
              <a:buNone/>
            </a:pPr>
            <a:r>
              <a:rPr lang="en-US"/>
              <a:t>Closing Stock Price</a:t>
            </a:r>
            <a:endParaRPr/>
          </a:p>
          <a:p>
            <a:pPr indent="0" lvl="0" marL="0" rtl="0" algn="l">
              <a:spcBef>
                <a:spcPts val="933"/>
              </a:spcBef>
              <a:spcAft>
                <a:spcPts val="0"/>
              </a:spcAft>
              <a:buNone/>
            </a:pPr>
            <a:r>
              <a:rPr lang="en-US"/>
              <a:t>Stock Volume Traded</a:t>
            </a:r>
            <a:endParaRPr/>
          </a:p>
          <a:p>
            <a:pPr indent="0" lvl="0" marL="0" rtl="0" algn="l">
              <a:spcBef>
                <a:spcPts val="933"/>
              </a:spcBef>
              <a:spcAft>
                <a:spcPts val="0"/>
              </a:spcAft>
              <a:buNone/>
            </a:pPr>
            <a:r>
              <a:rPr lang="en-US"/>
              <a:t>Dividends</a:t>
            </a:r>
            <a:endParaRPr/>
          </a:p>
        </p:txBody>
      </p:sp>
      <p:pic>
        <p:nvPicPr>
          <p:cNvPr id="120" name="Google Shape;120;p3"/>
          <p:cNvPicPr preferRelativeResize="0"/>
          <p:nvPr/>
        </p:nvPicPr>
        <p:blipFill>
          <a:blip r:embed="rId3">
            <a:alphaModFix/>
          </a:blip>
          <a:stretch>
            <a:fillRect/>
          </a:stretch>
        </p:blipFill>
        <p:spPr>
          <a:xfrm>
            <a:off x="581200" y="2968350"/>
            <a:ext cx="4888501" cy="24962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c4b658579b_3_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6" name="Google Shape;126;g2c4b658579b_3_1"/>
          <p:cNvSpPr txBox="1"/>
          <p:nvPr>
            <p:ph idx="1" type="body"/>
          </p:nvPr>
        </p:nvSpPr>
        <p:spPr>
          <a:xfrm>
            <a:off x="581192" y="2180496"/>
            <a:ext cx="11029500" cy="4512300"/>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32" name="Google Shape;132;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38" name="Google Shape;138;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4" name="Google Shape;144;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0" name="Google Shape;150;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51" name="Google Shape;151;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7" name="Google Shape;157;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58" name="Google Shape;158;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