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BHbKe5EKh9+Ig2ZrOaTJ36cA9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48598d1a9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48598d1a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4b658579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4b65857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we look at </a:t>
            </a:r>
            <a:r>
              <a:rPr lang="en-US"/>
              <a:t>percentage</a:t>
            </a:r>
            <a:r>
              <a:rPr lang="en-US"/>
              <a:t> change over the last 12 weeks TGT is the only </a:t>
            </a:r>
            <a:endParaRPr/>
          </a:p>
        </p:txBody>
      </p:sp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48598d1a9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48598d1a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Costco is at it’s lowest for dividend earnings from may till November it only get to its peak in January which is not a true indicator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48598d1a9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48598d1a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4c75c3d8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4c75c3d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7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7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4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3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5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581191" y="639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GROUP 3 – FINANCIAL ANALYSIS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581194" y="2216045"/>
            <a:ext cx="10993546" cy="539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48"/>
              </a:spcBef>
              <a:spcAft>
                <a:spcPts val="0"/>
              </a:spcAft>
              <a:buSzPct val="74077"/>
              <a:buNone/>
            </a:pPr>
            <a:r>
              <a:rPr lang="en-US" sz="1987"/>
              <a:t>WHICH IS THE BEST SUPERMARKET FOR US TO INVEST IN?</a:t>
            </a:r>
            <a:endParaRPr sz="1987"/>
          </a:p>
        </p:txBody>
      </p:sp>
      <p:sp>
        <p:nvSpPr>
          <p:cNvPr id="98" name="Google Shape;98;p1"/>
          <p:cNvSpPr txBox="1"/>
          <p:nvPr/>
        </p:nvSpPr>
        <p:spPr>
          <a:xfrm>
            <a:off x="2386775" y="3263575"/>
            <a:ext cx="18753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Group Members</a:t>
            </a: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Murali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Eleanor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Devon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Archie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Vavara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Zainab</a:t>
            </a:r>
            <a:endParaRPr b="1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Ayesha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450" y="3108613"/>
            <a:ext cx="3263524" cy="326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ARE DIVIDENDS TREATED BY THE COMPANY?</a:t>
            </a:r>
            <a:endParaRPr/>
          </a:p>
        </p:txBody>
      </p:sp>
      <p:pic>
        <p:nvPicPr>
          <p:cNvPr id="168" name="Google Shape;16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1978544"/>
            <a:ext cx="7834236" cy="487945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2"/>
          <p:cNvSpPr txBox="1"/>
          <p:nvPr/>
        </p:nvSpPr>
        <p:spPr>
          <a:xfrm flipH="1">
            <a:off x="8100936" y="2247900"/>
            <a:ext cx="350987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Assumptions: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$1000 was used to buy shares.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shares were not traded throughout the 5 year period – or for the period of time that Albertson’s was listed.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additional shares were purchased.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48598d1a9_3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ARE DIVIDENDS TREATED BY THE COMPANY?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2c48598d1a9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000" y="1864006"/>
            <a:ext cx="6548450" cy="483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VOLATILE IS THE STOCK?</a:t>
            </a:r>
            <a:endParaRPr/>
          </a:p>
        </p:txBody>
      </p:sp>
      <p:pic>
        <p:nvPicPr>
          <p:cNvPr id="181" name="Google Shape;1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900" y="1885781"/>
            <a:ext cx="8071235" cy="4837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VOLATILE IS THE STOCK?</a:t>
            </a:r>
            <a:endParaRPr/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537" y="1878012"/>
            <a:ext cx="9560438" cy="476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4b658579b_0_3"/>
          <p:cNvSpPr txBox="1"/>
          <p:nvPr>
            <p:ph type="title"/>
          </p:nvPr>
        </p:nvSpPr>
        <p:spPr>
          <a:xfrm>
            <a:off x="581200" y="702153"/>
            <a:ext cx="11029500" cy="53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WHAT IS THE RETURN ON INVESTMENT?</a:t>
            </a:r>
            <a:endParaRPr/>
          </a:p>
        </p:txBody>
      </p:sp>
      <p:sp>
        <p:nvSpPr>
          <p:cNvPr id="193" name="Google Shape;193;g2c4b658579b_0_3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g2c4b658579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88" y="1345859"/>
            <a:ext cx="11323925" cy="58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WHAT IS THE RETURN ON INVESTMENT?</a:t>
            </a:r>
            <a:endParaRPr/>
          </a:p>
        </p:txBody>
      </p:sp>
      <p:pic>
        <p:nvPicPr>
          <p:cNvPr id="200" name="Google Shape;20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32" y="2050205"/>
            <a:ext cx="7741964" cy="480779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7963452" y="2288744"/>
            <a:ext cx="387073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Assumptions: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Initially $1000 was invested.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ROI is the sum of all dividend payouts and stock price increase over the 5 year period for all bar ACI.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ACI – the same operations were performed, but only for the time period that they are trading in their current form.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IS PAST FINANCIAL PERFORMANCE A TRUE INDICATOR OR FUTURE FINANCIAL PERFORMANCE?</a:t>
            </a:r>
            <a:endParaRPr/>
          </a:p>
        </p:txBody>
      </p:sp>
      <p:pic>
        <p:nvPicPr>
          <p:cNvPr id="207" name="Google Shape;20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300" y="1886240"/>
            <a:ext cx="8188015" cy="4857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48598d1a9_3_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IS PAST FINANCIAL PERFORMANCE A TRUE INDICATOR OR FUTURE FINANCIAL PERFORMANCE?</a:t>
            </a:r>
            <a:endParaRPr/>
          </a:p>
        </p:txBody>
      </p:sp>
      <p:pic>
        <p:nvPicPr>
          <p:cNvPr id="213" name="Google Shape;213;g2c48598d1a9_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76" y="1815451"/>
            <a:ext cx="8198851" cy="49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c48598d1a9_3_5"/>
          <p:cNvSpPr txBox="1"/>
          <p:nvPr/>
        </p:nvSpPr>
        <p:spPr>
          <a:xfrm>
            <a:off x="8616025" y="2140925"/>
            <a:ext cx="3081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Assumptions:</a:t>
            </a:r>
            <a:endParaRPr sz="1800" u="sng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$1000 worth of stock was invested using the original opening price - and used to calculate the number of shares held.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Dividend earnings is the number of shares held multiplied by the dividend per share to give a total amount per dividend issue..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ARE THERE ANY OTHER FACTORS THAT CAN INFLUENCE OUR DECISION?</a:t>
            </a:r>
            <a:endParaRPr/>
          </a:p>
        </p:txBody>
      </p:sp>
      <p:pic>
        <p:nvPicPr>
          <p:cNvPr id="220" name="Google Shape;22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255" y="1931041"/>
            <a:ext cx="6108300" cy="44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614" y="1892466"/>
            <a:ext cx="5862638" cy="4477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ARE THERE ANY OTHER FACTORS THAT CAN INFLUENCE OUR DECISION?</a:t>
            </a:r>
            <a:endParaRPr/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90" y="1900012"/>
            <a:ext cx="7536220" cy="4778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 txBox="1"/>
          <p:nvPr/>
        </p:nvSpPr>
        <p:spPr>
          <a:xfrm>
            <a:off x="8009910" y="2120900"/>
            <a:ext cx="2750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Correlation Co – efficients: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Walmart: -0.077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Costco:  -0.151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Target: -0.272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Albertsons:  -0.118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48598d1a9_1_1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848"/>
              </a:spcBef>
              <a:spcAft>
                <a:spcPts val="0"/>
              </a:spcAft>
              <a:buClr>
                <a:schemeClr val="dk1"/>
              </a:buClr>
              <a:buSzPts val="1472"/>
              <a:buFont typeface="Arial"/>
              <a:buNone/>
            </a:pPr>
            <a:r>
              <a:rPr lang="en-US" sz="1987"/>
              <a:t>WHICH IS THE BEST SUPERMARKET FOR US TO INVEST IN?</a:t>
            </a:r>
            <a:endParaRPr/>
          </a:p>
        </p:txBody>
      </p:sp>
      <p:sp>
        <p:nvSpPr>
          <p:cNvPr id="105" name="Google Shape;105;g2c48598d1a9_1_1"/>
          <p:cNvSpPr txBox="1"/>
          <p:nvPr>
            <p:ph idx="1" type="body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Investment returns:</a:t>
            </a:r>
            <a:endParaRPr b="1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Increase in the Share Price </a:t>
            </a:r>
            <a:r>
              <a:rPr lang="en-US">
                <a:solidFill>
                  <a:srgbClr val="6AA84F"/>
                </a:solidFill>
              </a:rPr>
              <a:t>⬆</a:t>
            </a:r>
            <a:endParaRPr>
              <a:solidFill>
                <a:srgbClr val="6AA84F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Dividend Amount </a:t>
            </a:r>
            <a:r>
              <a:rPr lang="en-US">
                <a:solidFill>
                  <a:srgbClr val="6AA84F"/>
                </a:solidFill>
              </a:rPr>
              <a:t>⬆</a:t>
            </a:r>
            <a:endParaRPr>
              <a:solidFill>
                <a:srgbClr val="6AA84F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Dividend Frequency</a:t>
            </a:r>
            <a:r>
              <a:rPr lang="en-US">
                <a:solidFill>
                  <a:srgbClr val="6AA84F"/>
                </a:solidFill>
              </a:rPr>
              <a:t> ⬆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Decision Aid: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600">
                <a:solidFill>
                  <a:srgbClr val="6AA84F"/>
                </a:solidFill>
              </a:rPr>
              <a:t>6</a:t>
            </a:r>
            <a:r>
              <a:rPr lang="en-US">
                <a:solidFill>
                  <a:schemeClr val="dk1"/>
                </a:solidFill>
              </a:rPr>
              <a:t> Questions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g2c48598d1a9_1_1"/>
          <p:cNvSpPr txBox="1"/>
          <p:nvPr>
            <p:ph idx="2" type="body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g2c48598d1a9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425" y="2228000"/>
            <a:ext cx="2279225" cy="1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c48598d1a9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1075" y="2205378"/>
            <a:ext cx="1732009" cy="173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c48598d1a9_1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8325" y="4137608"/>
            <a:ext cx="2229325" cy="1253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c48598d1a9_1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67025" y="3974275"/>
            <a:ext cx="2525600" cy="14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4c75c3d89_0_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ARE THERE ANY OTHER FACTORS THAT CAN INFLUENCE OUR DECISION?</a:t>
            </a:r>
            <a:endParaRPr/>
          </a:p>
        </p:txBody>
      </p:sp>
      <p:sp>
        <p:nvSpPr>
          <p:cNvPr id="234" name="Google Shape;234;g2c4c75c3d89_0_1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Walmart - aggressive expansion plans - will it work?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Albertson’s - implications of a blocked merger?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Costco - an over - reliance on membership numbers?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SO WHO SHOULD WE INVEST IN BASED ON THIS DATA?</a:t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3D3D3D"/>
                </a:solidFill>
              </a:rPr>
              <a:t>Based on total ROI, it is hard to look past Costco!</a:t>
            </a:r>
            <a:endParaRPr>
              <a:solidFill>
                <a:srgbClr val="3D3D3D"/>
              </a:solidFill>
            </a:endParaRPr>
          </a:p>
          <a:p>
            <a:pPr indent="0" lvl="0" marL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D3D3D"/>
              </a:solidFill>
            </a:endParaRPr>
          </a:p>
          <a:p>
            <a:pPr indent="0" lvl="0" marL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D3D3D"/>
                </a:solidFill>
              </a:rPr>
              <a:t>This is in spite of in one year ROI was 0 - but for the other years, ROI was consistently above the other chains.</a:t>
            </a:r>
            <a:endParaRPr>
              <a:solidFill>
                <a:srgbClr val="3D3D3D"/>
              </a:solidFill>
            </a:endParaRPr>
          </a:p>
          <a:p>
            <a:pPr indent="0" lvl="0" marL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D3D3D"/>
              </a:solidFill>
            </a:endParaRPr>
          </a:p>
          <a:p>
            <a:pPr indent="0" lvl="0" marL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3D3D3D"/>
                </a:solidFill>
              </a:rPr>
              <a:t>However, over the last 3 months, its share price has declined - do we think this is a pattern of things to come?</a:t>
            </a:r>
            <a:endParaRPr>
              <a:solidFill>
                <a:srgbClr val="3D3D3D"/>
              </a:solidFill>
            </a:endParaRPr>
          </a:p>
          <a:p>
            <a:pPr indent="0" lvl="0" marL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D3D3D"/>
              </a:solidFill>
            </a:endParaRPr>
          </a:p>
          <a:p>
            <a:pPr indent="0" lvl="0" marL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D3D3D"/>
                </a:solidFill>
              </a:rPr>
              <a:t>Total dividend payments are less relevant for Costco - its share price is a lot higher than the others so $1000 buys less shares compared to the others - so the vast majority of any return is generated by the share price increasing.</a:t>
            </a:r>
            <a:endParaRPr>
              <a:solidFill>
                <a:srgbClr val="3D3D3D"/>
              </a:solidFill>
            </a:endParaRPr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FURTHER CONSIDERATIONS</a:t>
            </a:r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Before any decision is made, further scrutiny of the company would need to be done – for example, examining the Trading Profit and Loss Account and Balance Sheet and performing other statistical measures such as the “Acid Test”.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What is your investor / risk profile?  Are you a Pension Fund Manager or a day trader?  A Day trader may be prepared to absorb a higher level of risk than a Pension Fund Manager who has to ensure that any trades will cover their commitments no matter what.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Are there other sectors who are greatly outperforming this one – and would be a more attractive investment opportunity?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82998" y="2259600"/>
            <a:ext cx="3684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933"/>
              </a:spcBef>
              <a:spcAft>
                <a:spcPts val="0"/>
              </a:spcAft>
              <a:buSzPts val="1656"/>
              <a:buNone/>
            </a:pPr>
            <a:r>
              <a:rPr lang="en-US"/>
              <a:t>Data Source</a:t>
            </a:r>
            <a:endParaRPr/>
          </a:p>
        </p:txBody>
      </p:sp>
      <p:sp>
        <p:nvSpPr>
          <p:cNvPr id="117" name="Google Shape;117;p3"/>
          <p:cNvSpPr txBox="1"/>
          <p:nvPr>
            <p:ph idx="2" type="body"/>
          </p:nvPr>
        </p:nvSpPr>
        <p:spPr>
          <a:xfrm>
            <a:off x="581200" y="2926050"/>
            <a:ext cx="4888500" cy="293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 txBox="1"/>
          <p:nvPr>
            <p:ph idx="3" type="body"/>
          </p:nvPr>
        </p:nvSpPr>
        <p:spPr>
          <a:xfrm>
            <a:off x="7321025" y="2250900"/>
            <a:ext cx="3790200" cy="55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600"/>
              </a:spcAft>
              <a:buNone/>
            </a:pPr>
            <a:r>
              <a:rPr lang="en-US"/>
              <a:t>Data Items</a:t>
            </a:r>
            <a:endParaRPr/>
          </a:p>
        </p:txBody>
      </p:sp>
      <p:sp>
        <p:nvSpPr>
          <p:cNvPr id="119" name="Google Shape;119;p3"/>
          <p:cNvSpPr txBox="1"/>
          <p:nvPr>
            <p:ph idx="4" type="body"/>
          </p:nvPr>
        </p:nvSpPr>
        <p:spPr>
          <a:xfrm>
            <a:off x="7321028" y="3086600"/>
            <a:ext cx="3790200" cy="293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None/>
            </a:pPr>
            <a:r>
              <a:rPr lang="en-US"/>
              <a:t>Opening Stock Price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None/>
            </a:pPr>
            <a:r>
              <a:rPr lang="en-US"/>
              <a:t>Closing Stock Price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None/>
            </a:pPr>
            <a:r>
              <a:rPr lang="en-US"/>
              <a:t>Stock Volume Traded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None/>
            </a:pPr>
            <a:r>
              <a:rPr lang="en-US"/>
              <a:t>Dividends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2968350"/>
            <a:ext cx="4888501" cy="249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6 KEY QUESTIONS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How does the stock price change over time?</a:t>
            </a:r>
            <a:endParaRPr/>
          </a:p>
          <a:p>
            <a:pPr indent="-216617" lvl="0" marL="30600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06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How are dividends treated by the company?</a:t>
            </a:r>
            <a:endParaRPr/>
          </a:p>
          <a:p>
            <a:pPr indent="-216617" lvl="0" marL="30600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06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Does any of the stock have a greater degree of risk associated with it than the others?</a:t>
            </a:r>
            <a:endParaRPr/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06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Which stock gives us the greatest return on investment?</a:t>
            </a:r>
            <a:endParaRPr/>
          </a:p>
          <a:p>
            <a:pPr indent="-216617" lvl="0" marL="30600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06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Is past financial performance a true indicator or future financial performance?</a:t>
            </a:r>
            <a:endParaRPr/>
          </a:p>
          <a:p>
            <a:pPr indent="-216617" lvl="0" marL="30600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06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Are there any other factors that could influence our investment decision?</a:t>
            </a:r>
            <a:endParaRPr/>
          </a:p>
          <a:p>
            <a:pPr indent="-216617" lvl="0" marL="30600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DOES THE STOCK PRICE CHANGE OVER TIME?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To compare this, the increase of stock price was looked at in percentage terms over the last 5 years.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We took the view that a longer time frame theoretically would allow us to make more concrete conclusions as specific events could be “evened out” and not skew the data as much. 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Actual price was not considered – the actual stock price is more a barrier to entry rather than a measure of performance.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DOES THE STOCK PRICE CHANGE OVER TIME</a:t>
            </a:r>
            <a:r>
              <a:rPr lang="en-US"/>
              <a:t>?</a:t>
            </a:r>
            <a:endParaRPr/>
          </a:p>
        </p:txBody>
      </p:sp>
      <p:pic>
        <p:nvPicPr>
          <p:cNvPr id="138" name="Google Shape;13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00" y="2443906"/>
            <a:ext cx="5422800" cy="31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8000" y="2433497"/>
            <a:ext cx="5422800" cy="3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DOES THE STOCK PRICE CHANGE OVER TIME</a:t>
            </a:r>
            <a:r>
              <a:rPr lang="en-US"/>
              <a:t>?</a:t>
            </a:r>
            <a:endParaRPr/>
          </a:p>
        </p:txBody>
      </p:sp>
      <p:pic>
        <p:nvPicPr>
          <p:cNvPr id="145" name="Google Shape;145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7900" y="2471454"/>
            <a:ext cx="5422800" cy="31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200" y="2443956"/>
            <a:ext cx="54228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448844" y="590385"/>
            <a:ext cx="11029616" cy="567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DOES THE STOCK PRICE CHANGE OVER TIME</a:t>
            </a:r>
            <a:r>
              <a:rPr lang="en-US"/>
              <a:t>?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581192" y="6096000"/>
            <a:ext cx="70413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NB – Albertsons has only been trading in its current form since Mid 2020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336884" y="1158229"/>
            <a:ext cx="11598442" cy="73072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4" name="Google Shape;15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02" y="1243639"/>
            <a:ext cx="11772900" cy="485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581192" y="702156"/>
            <a:ext cx="11029616" cy="464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n-US"/>
              <a:t>HOW DOES THE STOCK PRICE CHANGE OVER TIME</a:t>
            </a:r>
            <a:r>
              <a:rPr lang="en-US"/>
              <a:t>?</a:t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397042" y="1167063"/>
            <a:ext cx="11478126" cy="7098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9271001" y="1418503"/>
            <a:ext cx="268437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Assumptions: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original opening price was found and then compared to the closing price 12, 24, 36, 48 and 60 months later.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NB - ACI has not been traded in it’s current form for 60 months.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042" y="1236174"/>
            <a:ext cx="8764801" cy="51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2024-03-18T21:09:56Z</dcterms:created>
  <dc:creator>Alexander Lee</dc:creator>
</cp:coreProperties>
</file>