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taCHX8duN52nhlaZFNUe2NLA4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48598d1a9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48598d1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4b658579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4b65857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48598d1a9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48598d1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4c75c3d8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4c75c3d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48598d1a9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48598d1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4b658579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c4b658579b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7"/>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7"/>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37"/>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2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29"/>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3" name="Google Shape;33;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0"/>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31"/>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1"/>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31"/>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2"/>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4"/>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4"/>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34"/>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5"/>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p:nvPr>
            <p:ph idx="2" type="pic"/>
          </p:nvPr>
        </p:nvSpPr>
        <p:spPr>
          <a:xfrm>
            <a:off x="447817" y="599725"/>
            <a:ext cx="11290859" cy="3557252"/>
          </a:xfrm>
          <a:prstGeom prst="rect">
            <a:avLst/>
          </a:prstGeom>
          <a:noFill/>
          <a:ln>
            <a:noFill/>
          </a:ln>
        </p:spPr>
      </p:sp>
      <p:sp>
        <p:nvSpPr>
          <p:cNvPr id="74" name="Google Shape;74;p35"/>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2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1191" y="639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GROUP 3 – FINANCIAL ANALYSIS</a:t>
            </a:r>
            <a:endParaRPr/>
          </a:p>
        </p:txBody>
      </p:sp>
      <p:sp>
        <p:nvSpPr>
          <p:cNvPr id="97" name="Google Shape;97;p1"/>
          <p:cNvSpPr txBox="1"/>
          <p:nvPr>
            <p:ph idx="1" type="subTitle"/>
          </p:nvPr>
        </p:nvSpPr>
        <p:spPr>
          <a:xfrm>
            <a:off x="581194" y="2216045"/>
            <a:ext cx="10993546" cy="53985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92000"/>
              <a:buNone/>
            </a:pPr>
            <a:r>
              <a:t/>
            </a:r>
            <a:endParaRPr/>
          </a:p>
          <a:p>
            <a:pPr indent="0" lvl="0" marL="0" rtl="0" algn="l">
              <a:spcBef>
                <a:spcPts val="848"/>
              </a:spcBef>
              <a:spcAft>
                <a:spcPts val="0"/>
              </a:spcAft>
              <a:buSzPct val="74077"/>
              <a:buNone/>
            </a:pPr>
            <a:r>
              <a:rPr lang="en-US" sz="1987"/>
              <a:t>WHICH IS THE BEST SUPERMARKET FOR US TO INVEST IN?</a:t>
            </a:r>
            <a:endParaRPr sz="1987"/>
          </a:p>
        </p:txBody>
      </p:sp>
      <p:sp>
        <p:nvSpPr>
          <p:cNvPr id="98" name="Google Shape;98;p1"/>
          <p:cNvSpPr txBox="1"/>
          <p:nvPr/>
        </p:nvSpPr>
        <p:spPr>
          <a:xfrm>
            <a:off x="2386775" y="3263575"/>
            <a:ext cx="1875300" cy="2862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Group Members</a:t>
            </a:r>
            <a:r>
              <a:rPr lang="en-US" sz="1800">
                <a:solidFill>
                  <a:schemeClr val="lt1"/>
                </a:solidFill>
                <a:latin typeface="Gill Sans"/>
                <a:ea typeface="Gill Sans"/>
                <a:cs typeface="Gill Sans"/>
                <a:sym typeface="Gill Sans"/>
              </a:rPr>
              <a:t>:</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Alex</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Murali</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Eleanor</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Devon</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Archie</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Vavara</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Zainab</a:t>
            </a:r>
            <a:endParaRPr b="1" i="0" sz="1800" u="none" cap="none" strike="noStrike">
              <a:solidFill>
                <a:schemeClr val="lt1"/>
              </a:solidFill>
              <a:latin typeface="Gill Sans"/>
              <a:ea typeface="Gill Sans"/>
              <a:cs typeface="Gill Sans"/>
              <a:sym typeface="Gill Sans"/>
            </a:endParaRPr>
          </a:p>
          <a:p>
            <a:pPr indent="0" lvl="0" marL="0" marR="0" rtl="0" algn="ctr">
              <a:spcBef>
                <a:spcPts val="0"/>
              </a:spcBef>
              <a:spcAft>
                <a:spcPts val="0"/>
              </a:spcAft>
              <a:buNone/>
            </a:pPr>
            <a:r>
              <a:rPr b="1" lang="en-US" sz="1800">
                <a:solidFill>
                  <a:schemeClr val="lt1"/>
                </a:solidFill>
                <a:latin typeface="Gill Sans"/>
                <a:ea typeface="Gill Sans"/>
                <a:cs typeface="Gill Sans"/>
                <a:sym typeface="Gill Sans"/>
              </a:rPr>
              <a:t>Ayesha</a:t>
            </a:r>
            <a:endParaRPr b="1" sz="1800">
              <a:solidFill>
                <a:schemeClr val="lt1"/>
              </a:solidFill>
              <a:latin typeface="Gill Sans"/>
              <a:ea typeface="Gill Sans"/>
              <a:cs typeface="Gill Sans"/>
              <a:sym typeface="Gill Sans"/>
            </a:endParaRPr>
          </a:p>
        </p:txBody>
      </p:sp>
      <p:pic>
        <p:nvPicPr>
          <p:cNvPr id="99" name="Google Shape;99;p1"/>
          <p:cNvPicPr preferRelativeResize="0"/>
          <p:nvPr/>
        </p:nvPicPr>
        <p:blipFill>
          <a:blip r:embed="rId3">
            <a:alphaModFix/>
          </a:blip>
          <a:stretch>
            <a:fillRect/>
          </a:stretch>
        </p:blipFill>
        <p:spPr>
          <a:xfrm>
            <a:off x="5933450" y="3108613"/>
            <a:ext cx="3263524" cy="3263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59" name="Google Shape;159;p8"/>
          <p:cNvPicPr preferRelativeResize="0"/>
          <p:nvPr>
            <p:ph idx="2" type="body"/>
          </p:nvPr>
        </p:nvPicPr>
        <p:blipFill rotWithShape="1">
          <a:blip r:embed="rId3">
            <a:alphaModFix/>
          </a:blip>
          <a:srcRect b="0" l="0" r="0" t="0"/>
          <a:stretch/>
        </p:blipFill>
        <p:spPr>
          <a:xfrm>
            <a:off x="6188075" y="2471454"/>
            <a:ext cx="5422900" cy="3145405"/>
          </a:xfrm>
          <a:prstGeom prst="rect">
            <a:avLst/>
          </a:prstGeom>
          <a:noFill/>
          <a:ln>
            <a:noFill/>
          </a:ln>
        </p:spPr>
      </p:pic>
      <p:pic>
        <p:nvPicPr>
          <p:cNvPr id="160" name="Google Shape;160;p8"/>
          <p:cNvPicPr preferRelativeResize="0"/>
          <p:nvPr>
            <p:ph idx="1" type="body"/>
          </p:nvPr>
        </p:nvPicPr>
        <p:blipFill rotWithShape="1">
          <a:blip r:embed="rId4">
            <a:alphaModFix/>
          </a:blip>
          <a:srcRect b="0" l="0" r="0" t="0"/>
          <a:stretch/>
        </p:blipFill>
        <p:spPr>
          <a:xfrm>
            <a:off x="581025" y="2458097"/>
            <a:ext cx="5422900" cy="3172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448844" y="590385"/>
            <a:ext cx="11029616" cy="567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sp>
        <p:nvSpPr>
          <p:cNvPr id="166" name="Google Shape;166;p9"/>
          <p:cNvSpPr txBox="1"/>
          <p:nvPr/>
        </p:nvSpPr>
        <p:spPr>
          <a:xfrm>
            <a:off x="581192" y="6096000"/>
            <a:ext cx="7041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Albertsons has only been trading in its current form since Mid 2020</a:t>
            </a:r>
            <a:endParaRPr sz="1800">
              <a:solidFill>
                <a:schemeClr val="dk1"/>
              </a:solidFill>
              <a:latin typeface="Gill Sans"/>
              <a:ea typeface="Gill Sans"/>
              <a:cs typeface="Gill Sans"/>
              <a:sym typeface="Gill Sans"/>
            </a:endParaRPr>
          </a:p>
        </p:txBody>
      </p:sp>
      <p:sp>
        <p:nvSpPr>
          <p:cNvPr id="167" name="Google Shape;167;p9"/>
          <p:cNvSpPr/>
          <p:nvPr/>
        </p:nvSpPr>
        <p:spPr>
          <a:xfrm>
            <a:off x="336884" y="1158229"/>
            <a:ext cx="11598442" cy="730729"/>
          </a:xfrm>
          <a:prstGeom prst="rect">
            <a:avLst/>
          </a:prstGeom>
          <a:solidFill>
            <a:schemeClr val="lt1"/>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68" name="Google Shape;168;p9"/>
          <p:cNvPicPr preferRelativeResize="0"/>
          <p:nvPr>
            <p:ph idx="1" type="body"/>
          </p:nvPr>
        </p:nvPicPr>
        <p:blipFill rotWithShape="1">
          <a:blip r:embed="rId3">
            <a:alphaModFix/>
          </a:blip>
          <a:srcRect b="0" l="0" r="0" t="0"/>
          <a:stretch/>
        </p:blipFill>
        <p:spPr>
          <a:xfrm>
            <a:off x="77202" y="1243639"/>
            <a:ext cx="11772900" cy="48523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581192" y="702156"/>
            <a:ext cx="11029616" cy="464907"/>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ill Sans"/>
              <a:buNone/>
            </a:pPr>
            <a:r>
              <a:rPr lang="en-US"/>
              <a:t>HOW DOES THE STOCK PRICE CHANGE OVER TIME</a:t>
            </a:r>
            <a:r>
              <a:rPr lang="en-US"/>
              <a:t>?</a:t>
            </a:r>
            <a:endParaRPr/>
          </a:p>
        </p:txBody>
      </p:sp>
      <p:sp>
        <p:nvSpPr>
          <p:cNvPr id="174" name="Google Shape;174;p10"/>
          <p:cNvSpPr/>
          <p:nvPr/>
        </p:nvSpPr>
        <p:spPr>
          <a:xfrm>
            <a:off x="397042" y="1167063"/>
            <a:ext cx="11478126" cy="7098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5" name="Google Shape;175;p10"/>
          <p:cNvSpPr txBox="1"/>
          <p:nvPr/>
        </p:nvSpPr>
        <p:spPr>
          <a:xfrm>
            <a:off x="9271001" y="1418503"/>
            <a:ext cx="268437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original opening price was found and then compared to the closing price 12, 24, 36, 48 and 60 months later.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ACI has not been traded in it’s current form for 60 months.</a:t>
            </a:r>
            <a:endParaRPr sz="1800">
              <a:solidFill>
                <a:schemeClr val="dk1"/>
              </a:solidFill>
              <a:latin typeface="Gill Sans"/>
              <a:ea typeface="Gill Sans"/>
              <a:cs typeface="Gill Sans"/>
              <a:sym typeface="Gill Sans"/>
            </a:endParaRPr>
          </a:p>
        </p:txBody>
      </p:sp>
      <p:pic>
        <p:nvPicPr>
          <p:cNvPr id="176" name="Google Shape;176;p10"/>
          <p:cNvPicPr preferRelativeResize="0"/>
          <p:nvPr/>
        </p:nvPicPr>
        <p:blipFill rotWithShape="1">
          <a:blip r:embed="rId3">
            <a:alphaModFix/>
          </a:blip>
          <a:srcRect b="0" l="0" r="0" t="0"/>
          <a:stretch/>
        </p:blipFill>
        <p:spPr>
          <a:xfrm>
            <a:off x="397042" y="1236174"/>
            <a:ext cx="8764801" cy="511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p:txBody>
      </p:sp>
      <p:pic>
        <p:nvPicPr>
          <p:cNvPr id="182" name="Google Shape;182;p12"/>
          <p:cNvPicPr preferRelativeResize="0"/>
          <p:nvPr>
            <p:ph idx="1" type="body"/>
          </p:nvPr>
        </p:nvPicPr>
        <p:blipFill rotWithShape="1">
          <a:blip r:embed="rId3">
            <a:alphaModFix/>
          </a:blip>
          <a:srcRect b="0" l="0" r="0" t="0"/>
          <a:stretch/>
        </p:blipFill>
        <p:spPr>
          <a:xfrm>
            <a:off x="266700" y="1978544"/>
            <a:ext cx="7834236" cy="4879456"/>
          </a:xfrm>
          <a:prstGeom prst="rect">
            <a:avLst/>
          </a:prstGeom>
          <a:noFill/>
          <a:ln>
            <a:noFill/>
          </a:ln>
        </p:spPr>
      </p:pic>
      <p:sp>
        <p:nvSpPr>
          <p:cNvPr id="183" name="Google Shape;183;p12"/>
          <p:cNvSpPr txBox="1"/>
          <p:nvPr/>
        </p:nvSpPr>
        <p:spPr>
          <a:xfrm flipH="1">
            <a:off x="8100936" y="2247900"/>
            <a:ext cx="350987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$1000 was used to buy shares.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shares were not traded throughout the 5 year period – or for the period of time that Albertson’s was listed.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No additional shares were purchased.</a:t>
            </a:r>
            <a:endParaRPr sz="18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c48598d1a9_3_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a:p>
            <a:pPr indent="0" lvl="0" marL="0" rtl="0" algn="l">
              <a:spcBef>
                <a:spcPts val="0"/>
              </a:spcBef>
              <a:spcAft>
                <a:spcPts val="0"/>
              </a:spcAft>
              <a:buNone/>
            </a:pPr>
            <a:r>
              <a:t/>
            </a:r>
            <a:endParaRPr/>
          </a:p>
        </p:txBody>
      </p:sp>
      <p:pic>
        <p:nvPicPr>
          <p:cNvPr id="189" name="Google Shape;189;g2c48598d1a9_3_0"/>
          <p:cNvPicPr preferRelativeResize="0"/>
          <p:nvPr/>
        </p:nvPicPr>
        <p:blipFill>
          <a:blip r:embed="rId3">
            <a:alphaModFix/>
          </a:blip>
          <a:stretch>
            <a:fillRect/>
          </a:stretch>
        </p:blipFill>
        <p:spPr>
          <a:xfrm>
            <a:off x="2450000" y="1864006"/>
            <a:ext cx="6548450" cy="48373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95" name="Google Shape;195;p14"/>
          <p:cNvPicPr preferRelativeResize="0"/>
          <p:nvPr/>
        </p:nvPicPr>
        <p:blipFill>
          <a:blip r:embed="rId3">
            <a:alphaModFix/>
          </a:blip>
          <a:stretch>
            <a:fillRect/>
          </a:stretch>
        </p:blipFill>
        <p:spPr>
          <a:xfrm>
            <a:off x="2188900" y="1885781"/>
            <a:ext cx="8071235" cy="48372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201" name="Google Shape;201;p15"/>
          <p:cNvPicPr preferRelativeResize="0"/>
          <p:nvPr/>
        </p:nvPicPr>
        <p:blipFill rotWithShape="1">
          <a:blip r:embed="rId3">
            <a:alphaModFix/>
          </a:blip>
          <a:srcRect b="0" l="0" r="0" t="0"/>
          <a:stretch/>
        </p:blipFill>
        <p:spPr>
          <a:xfrm>
            <a:off x="998537" y="1878012"/>
            <a:ext cx="9560438" cy="47640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pic>
        <p:nvPicPr>
          <p:cNvPr id="207" name="Google Shape;207;p20"/>
          <p:cNvPicPr preferRelativeResize="0"/>
          <p:nvPr>
            <p:ph idx="1" type="body"/>
          </p:nvPr>
        </p:nvPicPr>
        <p:blipFill rotWithShape="1">
          <a:blip r:embed="rId3">
            <a:alphaModFix/>
          </a:blip>
          <a:srcRect b="0" l="0" r="0" t="0"/>
          <a:stretch/>
        </p:blipFill>
        <p:spPr>
          <a:xfrm>
            <a:off x="316832" y="2050205"/>
            <a:ext cx="7741964" cy="4807795"/>
          </a:xfrm>
          <a:prstGeom prst="rect">
            <a:avLst/>
          </a:prstGeom>
          <a:noFill/>
          <a:ln>
            <a:noFill/>
          </a:ln>
        </p:spPr>
      </p:pic>
      <p:sp>
        <p:nvSpPr>
          <p:cNvPr id="208" name="Google Shape;208;p20"/>
          <p:cNvSpPr txBox="1"/>
          <p:nvPr/>
        </p:nvSpPr>
        <p:spPr>
          <a:xfrm>
            <a:off x="7963452" y="2288744"/>
            <a:ext cx="387073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Initially $1000 was invested.</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ROI is the sum of all dividend payouts and stock price increase over the 5 year period for all bar ACI.</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ACI – the same operations were performed, but only for the time period that they are trading in their current form.</a:t>
            </a:r>
            <a:endParaRPr sz="1800">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c4b658579b_0_3"/>
          <p:cNvSpPr txBox="1"/>
          <p:nvPr>
            <p:ph type="title"/>
          </p:nvPr>
        </p:nvSpPr>
        <p:spPr>
          <a:xfrm>
            <a:off x="581200" y="702153"/>
            <a:ext cx="11029500" cy="53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sp>
        <p:nvSpPr>
          <p:cNvPr id="214" name="Google Shape;214;g2c4b658579b_0_3"/>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215" name="Google Shape;215;g2c4b658579b_0_3"/>
          <p:cNvPicPr preferRelativeResize="0"/>
          <p:nvPr/>
        </p:nvPicPr>
        <p:blipFill>
          <a:blip r:embed="rId3">
            <a:alphaModFix/>
          </a:blip>
          <a:stretch>
            <a:fillRect/>
          </a:stretch>
        </p:blipFill>
        <p:spPr>
          <a:xfrm>
            <a:off x="433988" y="1345859"/>
            <a:ext cx="11323925" cy="585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21" name="Google Shape;221;p22"/>
          <p:cNvPicPr preferRelativeResize="0"/>
          <p:nvPr>
            <p:ph idx="1" type="body"/>
          </p:nvPr>
        </p:nvPicPr>
        <p:blipFill rotWithShape="1">
          <a:blip r:embed="rId3">
            <a:alphaModFix/>
          </a:blip>
          <a:srcRect b="0" l="0" r="0" t="0"/>
          <a:stretch/>
        </p:blipFill>
        <p:spPr>
          <a:xfrm>
            <a:off x="1765300" y="1886240"/>
            <a:ext cx="8188015" cy="48574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INFORMS INVESTMENT DECISIONS?</a:t>
            </a:r>
            <a:endParaRPr/>
          </a:p>
        </p:txBody>
      </p:sp>
      <p:sp>
        <p:nvSpPr>
          <p:cNvPr id="105" name="Google Shape;105;p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We are a group of investors who want to buy stock in one of the four big U.S. supermarket groups – which one should we put out money in?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informs our decision?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information can we use?</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other factors do we need to consider?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c48598d1a9_3_5"/>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27" name="Google Shape;227;g2c48598d1a9_3_5"/>
          <p:cNvPicPr preferRelativeResize="0"/>
          <p:nvPr/>
        </p:nvPicPr>
        <p:blipFill>
          <a:blip r:embed="rId3">
            <a:alphaModFix/>
          </a:blip>
          <a:stretch>
            <a:fillRect/>
          </a:stretch>
        </p:blipFill>
        <p:spPr>
          <a:xfrm>
            <a:off x="417176" y="1815451"/>
            <a:ext cx="8198851" cy="4939675"/>
          </a:xfrm>
          <a:prstGeom prst="rect">
            <a:avLst/>
          </a:prstGeom>
          <a:noFill/>
          <a:ln>
            <a:noFill/>
          </a:ln>
        </p:spPr>
      </p:pic>
      <p:sp>
        <p:nvSpPr>
          <p:cNvPr id="228" name="Google Shape;228;g2c48598d1a9_3_5"/>
          <p:cNvSpPr txBox="1"/>
          <p:nvPr/>
        </p:nvSpPr>
        <p:spPr>
          <a:xfrm>
            <a:off x="8616025" y="2140925"/>
            <a:ext cx="3081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2"/>
                </a:solidFill>
                <a:latin typeface="Gill Sans"/>
                <a:ea typeface="Gill Sans"/>
                <a:cs typeface="Gill Sans"/>
                <a:sym typeface="Gill Sans"/>
              </a:rPr>
              <a:t>Assumptions:</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$1000 worth of stock was invested using the original opening price - and used to calculate the number of shares held.</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Dividend earnings is the number of shares held multiplied by the dividend per share to give a total amount per dividend issue..</a:t>
            </a:r>
            <a:endParaRPr sz="1800">
              <a:solidFill>
                <a:schemeClr val="dk2"/>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34" name="Google Shape;234;p17"/>
          <p:cNvPicPr preferRelativeResize="0"/>
          <p:nvPr>
            <p:ph idx="1" type="body"/>
          </p:nvPr>
        </p:nvPicPr>
        <p:blipFill rotWithShape="1">
          <a:blip r:embed="rId3">
            <a:alphaModFix/>
          </a:blip>
          <a:srcRect b="0" l="0" r="0" t="0"/>
          <a:stretch/>
        </p:blipFill>
        <p:spPr>
          <a:xfrm>
            <a:off x="484255" y="1931041"/>
            <a:ext cx="6108300" cy="4400100"/>
          </a:xfrm>
          <a:prstGeom prst="rect">
            <a:avLst/>
          </a:prstGeom>
          <a:noFill/>
          <a:ln>
            <a:noFill/>
          </a:ln>
        </p:spPr>
      </p:pic>
      <p:pic>
        <p:nvPicPr>
          <p:cNvPr id="235" name="Google Shape;235;p17"/>
          <p:cNvPicPr preferRelativeResize="0"/>
          <p:nvPr/>
        </p:nvPicPr>
        <p:blipFill rotWithShape="1">
          <a:blip r:embed="rId4">
            <a:alphaModFix/>
          </a:blip>
          <a:srcRect b="0" l="0" r="0" t="0"/>
          <a:stretch/>
        </p:blipFill>
        <p:spPr>
          <a:xfrm>
            <a:off x="6677614" y="1892466"/>
            <a:ext cx="5862638" cy="44772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41" name="Google Shape;241;p18"/>
          <p:cNvPicPr preferRelativeResize="0"/>
          <p:nvPr/>
        </p:nvPicPr>
        <p:blipFill rotWithShape="1">
          <a:blip r:embed="rId3">
            <a:alphaModFix/>
          </a:blip>
          <a:srcRect b="0" l="0" r="0" t="0"/>
          <a:stretch/>
        </p:blipFill>
        <p:spPr>
          <a:xfrm>
            <a:off x="473690" y="1900012"/>
            <a:ext cx="7536220" cy="4778851"/>
          </a:xfrm>
          <a:prstGeom prst="rect">
            <a:avLst/>
          </a:prstGeom>
          <a:noFill/>
          <a:ln>
            <a:noFill/>
          </a:ln>
        </p:spPr>
      </p:pic>
      <p:sp>
        <p:nvSpPr>
          <p:cNvPr id="242" name="Google Shape;242;p18"/>
          <p:cNvSpPr txBox="1"/>
          <p:nvPr/>
        </p:nvSpPr>
        <p:spPr>
          <a:xfrm>
            <a:off x="8009910" y="2120900"/>
            <a:ext cx="27507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Correlation Co – efficients: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Walmart: -0.077</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Costco:  -0.151</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Target: -0.272</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Albertsons:  -0.118</a:t>
            </a:r>
            <a:endParaRPr sz="1800">
              <a:solidFill>
                <a:schemeClr val="dk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c4c75c3d89_0_1"/>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sp>
        <p:nvSpPr>
          <p:cNvPr id="248" name="Google Shape;248;g2c4c75c3d89_0_1"/>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Walmart - aggressive expansion plans - will it work?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Albertson’s - implications of a blocked merger?</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US"/>
              <a:t>Costco - an over - reliance on membership numbers?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SO WHO SHOULD WE INVEST IN BASED ON THIS DATA?</a:t>
            </a:r>
            <a:endParaRPr/>
          </a:p>
        </p:txBody>
      </p:sp>
      <p:sp>
        <p:nvSpPr>
          <p:cNvPr id="254" name="Google Shape;254;p2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lnSpcReduction="10000"/>
          </a:bodyPr>
          <a:lstStyle/>
          <a:p>
            <a:pPr indent="0" lvl="0" marL="304800" rtl="0" algn="l">
              <a:lnSpc>
                <a:spcPct val="115000"/>
              </a:lnSpc>
              <a:spcBef>
                <a:spcPts val="0"/>
              </a:spcBef>
              <a:spcAft>
                <a:spcPts val="0"/>
              </a:spcAft>
              <a:buSzPts val="1100"/>
              <a:buNone/>
            </a:pPr>
            <a:r>
              <a:rPr lang="en-US">
                <a:solidFill>
                  <a:srgbClr val="3D3D3D"/>
                </a:solidFill>
              </a:rPr>
              <a:t>Based on total ROI, it is hard to look past Costco!</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rPr lang="en-US">
                <a:solidFill>
                  <a:srgbClr val="3D3D3D"/>
                </a:solidFill>
              </a:rPr>
              <a:t>This is in spite of in one year ROI was 0 - but for the other years, ROI was consistently above the other chains.</a:t>
            </a:r>
            <a:endParaRPr>
              <a:solidFill>
                <a:srgbClr val="3D3D3D"/>
              </a:solidFill>
            </a:endParaRPr>
          </a:p>
          <a:p>
            <a:pPr indent="0" lvl="0" marL="304800" rtl="0" algn="l">
              <a:lnSpc>
                <a:spcPct val="115000"/>
              </a:lnSpc>
              <a:spcBef>
                <a:spcPts val="0"/>
              </a:spcBef>
              <a:spcAft>
                <a:spcPts val="0"/>
              </a:spcAft>
              <a:buSzPts val="1100"/>
              <a:buNone/>
            </a:pPr>
            <a:r>
              <a:t/>
            </a:r>
            <a:endParaRPr>
              <a:solidFill>
                <a:srgbClr val="3D3D3D"/>
              </a:solidFill>
            </a:endParaRPr>
          </a:p>
          <a:p>
            <a:pPr indent="0" lvl="0" marL="304800" rtl="0" algn="l">
              <a:lnSpc>
                <a:spcPct val="115000"/>
              </a:lnSpc>
              <a:spcBef>
                <a:spcPts val="0"/>
              </a:spcBef>
              <a:spcAft>
                <a:spcPts val="0"/>
              </a:spcAft>
              <a:buSzPts val="1100"/>
              <a:buNone/>
            </a:pPr>
            <a:r>
              <a:rPr lang="en-US">
                <a:solidFill>
                  <a:srgbClr val="3D3D3D"/>
                </a:solidFill>
              </a:rPr>
              <a:t>However, over the last 3 months, its share price has declined - do we think this is a pattern of things to come?</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rPr lang="en-US">
                <a:solidFill>
                  <a:srgbClr val="3D3D3D"/>
                </a:solidFill>
              </a:rPr>
              <a:t>Total dividend payments are less relevant for Costco - its share price is a lot higher than the others so $1000 buys relatively less shares compared to the others - so the vast majority of any return is generated by the share price increasing.</a:t>
            </a:r>
            <a:endParaRPr>
              <a:solidFill>
                <a:srgbClr val="3D3D3D"/>
              </a:solidFill>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rPr lang="en-US"/>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FURTHER CONSIDERATIONS</a:t>
            </a:r>
            <a:endParaRPr/>
          </a:p>
        </p:txBody>
      </p:sp>
      <p:sp>
        <p:nvSpPr>
          <p:cNvPr id="260" name="Google Shape;260;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Before any decision is made, further scrutiny of the company would need to be done – for example, examining the Trading Profit and Loss Account and Balance Sheet and performing other statistical measures such as the “Acid Test”.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What is your investor / risk profile?  Are you a Pension Fund Manager or a day trader?  A Day trader may be prepared to absorb a higher level of risk than a Pension Fund Manager who has to ensure that any trades will cover their commitments no matter what.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Are there other sectors who are greatly outperforming this one – and would be a more attractive investment opportunity?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c48598d1a9_1_1"/>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848"/>
              </a:spcBef>
              <a:spcAft>
                <a:spcPts val="0"/>
              </a:spcAft>
              <a:buClr>
                <a:schemeClr val="dk1"/>
              </a:buClr>
              <a:buSzPts val="1472"/>
              <a:buFont typeface="Arial"/>
              <a:buNone/>
            </a:pPr>
            <a:r>
              <a:rPr lang="en-US" sz="1987"/>
              <a:t>WHICH IS THE BEST SUPERMARKET FOR US TO INVEST IN?</a:t>
            </a:r>
            <a:endParaRPr/>
          </a:p>
        </p:txBody>
      </p:sp>
      <p:sp>
        <p:nvSpPr>
          <p:cNvPr id="111" name="Google Shape;111;g2c48598d1a9_1_1"/>
          <p:cNvSpPr txBox="1"/>
          <p:nvPr>
            <p:ph idx="1" type="body"/>
          </p:nvPr>
        </p:nvSpPr>
        <p:spPr>
          <a:xfrm>
            <a:off x="581193" y="2228003"/>
            <a:ext cx="5422500" cy="3633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Investment returns:</a:t>
            </a:r>
            <a:endParaRPr b="1"/>
          </a:p>
          <a:p>
            <a:pPr indent="457200" lvl="0" marL="0" rtl="0" algn="l">
              <a:spcBef>
                <a:spcPts val="600"/>
              </a:spcBef>
              <a:spcAft>
                <a:spcPts val="0"/>
              </a:spcAft>
              <a:buNone/>
            </a:pPr>
            <a:r>
              <a:rPr lang="en-US"/>
              <a:t>Increase in the Share Price </a:t>
            </a:r>
            <a:r>
              <a:rPr lang="en-US">
                <a:solidFill>
                  <a:srgbClr val="6AA84F"/>
                </a:solidFill>
              </a:rPr>
              <a:t>⬆</a:t>
            </a:r>
            <a:endParaRPr>
              <a:solidFill>
                <a:srgbClr val="6AA84F"/>
              </a:solidFill>
            </a:endParaRPr>
          </a:p>
          <a:p>
            <a:pPr indent="457200" lvl="0" marL="0" rtl="0" algn="l">
              <a:spcBef>
                <a:spcPts val="600"/>
              </a:spcBef>
              <a:spcAft>
                <a:spcPts val="0"/>
              </a:spcAft>
              <a:buNone/>
            </a:pPr>
            <a:r>
              <a:rPr lang="en-US">
                <a:solidFill>
                  <a:schemeClr val="dk1"/>
                </a:solidFill>
              </a:rPr>
              <a:t>Increase in Dividends </a:t>
            </a:r>
            <a:r>
              <a:rPr lang="en-US">
                <a:solidFill>
                  <a:srgbClr val="6AA84F"/>
                </a:solidFill>
              </a:rPr>
              <a:t>⬆</a:t>
            </a:r>
            <a:endParaRPr>
              <a:solidFill>
                <a:srgbClr val="6AA84F"/>
              </a:solidFill>
            </a:endParaRPr>
          </a:p>
          <a:p>
            <a:pPr indent="0" lvl="0" marL="0" rtl="0" algn="l">
              <a:spcBef>
                <a:spcPts val="600"/>
              </a:spcBef>
              <a:spcAft>
                <a:spcPts val="0"/>
              </a:spcAft>
              <a:buNone/>
            </a:pPr>
            <a:r>
              <a:t/>
            </a:r>
            <a:endParaRPr>
              <a:solidFill>
                <a:srgbClr val="6AA84F"/>
              </a:solidFill>
            </a:endParaRPr>
          </a:p>
          <a:p>
            <a:pPr indent="0" lvl="0" marL="0" rtl="0" algn="l">
              <a:spcBef>
                <a:spcPts val="600"/>
              </a:spcBef>
              <a:spcAft>
                <a:spcPts val="0"/>
              </a:spcAft>
              <a:buNone/>
            </a:pPr>
            <a:r>
              <a:rPr b="1" lang="en-US">
                <a:solidFill>
                  <a:schemeClr val="dk1"/>
                </a:solidFill>
              </a:rPr>
              <a:t>Decision Aid:</a:t>
            </a:r>
            <a:endParaRPr b="1">
              <a:solidFill>
                <a:schemeClr val="dk1"/>
              </a:solidFill>
            </a:endParaRPr>
          </a:p>
          <a:p>
            <a:pPr indent="0" lvl="0" marL="457200" rtl="0" algn="l">
              <a:spcBef>
                <a:spcPts val="600"/>
              </a:spcBef>
              <a:spcAft>
                <a:spcPts val="600"/>
              </a:spcAft>
              <a:buNone/>
            </a:pPr>
            <a:r>
              <a:rPr lang="en-US" sz="3600">
                <a:solidFill>
                  <a:srgbClr val="6AA84F"/>
                </a:solidFill>
              </a:rPr>
              <a:t>6</a:t>
            </a:r>
            <a:r>
              <a:rPr lang="en-US">
                <a:solidFill>
                  <a:schemeClr val="dk1"/>
                </a:solidFill>
              </a:rPr>
              <a:t> Questions</a:t>
            </a:r>
            <a:endParaRPr>
              <a:solidFill>
                <a:schemeClr val="dk1"/>
              </a:solidFill>
            </a:endParaRPr>
          </a:p>
        </p:txBody>
      </p:sp>
      <p:sp>
        <p:nvSpPr>
          <p:cNvPr id="112" name="Google Shape;112;g2c48598d1a9_1_1"/>
          <p:cNvSpPr txBox="1"/>
          <p:nvPr>
            <p:ph idx="2" type="body"/>
          </p:nvPr>
        </p:nvSpPr>
        <p:spPr>
          <a:xfrm>
            <a:off x="6188417" y="2228003"/>
            <a:ext cx="5422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13" name="Google Shape;113;g2c48598d1a9_1_1"/>
          <p:cNvPicPr preferRelativeResize="0"/>
          <p:nvPr/>
        </p:nvPicPr>
        <p:blipFill>
          <a:blip r:embed="rId3">
            <a:alphaModFix/>
          </a:blip>
          <a:stretch>
            <a:fillRect/>
          </a:stretch>
        </p:blipFill>
        <p:spPr>
          <a:xfrm>
            <a:off x="6188425" y="2228000"/>
            <a:ext cx="2279225" cy="1709400"/>
          </a:xfrm>
          <a:prstGeom prst="rect">
            <a:avLst/>
          </a:prstGeom>
          <a:noFill/>
          <a:ln>
            <a:noFill/>
          </a:ln>
        </p:spPr>
      </p:pic>
      <p:pic>
        <p:nvPicPr>
          <p:cNvPr id="114" name="Google Shape;114;g2c48598d1a9_1_1"/>
          <p:cNvPicPr preferRelativeResize="0"/>
          <p:nvPr/>
        </p:nvPicPr>
        <p:blipFill>
          <a:blip r:embed="rId4">
            <a:alphaModFix/>
          </a:blip>
          <a:stretch>
            <a:fillRect/>
          </a:stretch>
        </p:blipFill>
        <p:spPr>
          <a:xfrm>
            <a:off x="8921075" y="2205378"/>
            <a:ext cx="1732009" cy="1732024"/>
          </a:xfrm>
          <a:prstGeom prst="rect">
            <a:avLst/>
          </a:prstGeom>
          <a:noFill/>
          <a:ln>
            <a:noFill/>
          </a:ln>
        </p:spPr>
      </p:pic>
      <p:pic>
        <p:nvPicPr>
          <p:cNvPr id="115" name="Google Shape;115;g2c48598d1a9_1_1"/>
          <p:cNvPicPr preferRelativeResize="0"/>
          <p:nvPr/>
        </p:nvPicPr>
        <p:blipFill>
          <a:blip r:embed="rId5">
            <a:alphaModFix/>
          </a:blip>
          <a:stretch>
            <a:fillRect/>
          </a:stretch>
        </p:blipFill>
        <p:spPr>
          <a:xfrm>
            <a:off x="6238325" y="4137608"/>
            <a:ext cx="2229325" cy="1253992"/>
          </a:xfrm>
          <a:prstGeom prst="rect">
            <a:avLst/>
          </a:prstGeom>
          <a:noFill/>
          <a:ln>
            <a:noFill/>
          </a:ln>
        </p:spPr>
      </p:pic>
      <p:pic>
        <p:nvPicPr>
          <p:cNvPr id="116" name="Google Shape;116;g2c48598d1a9_1_1"/>
          <p:cNvPicPr preferRelativeResize="0"/>
          <p:nvPr/>
        </p:nvPicPr>
        <p:blipFill>
          <a:blip r:embed="rId6">
            <a:alphaModFix/>
          </a:blip>
          <a:stretch>
            <a:fillRect/>
          </a:stretch>
        </p:blipFill>
        <p:spPr>
          <a:xfrm>
            <a:off x="8767025" y="3974275"/>
            <a:ext cx="2525600" cy="141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22" name="Google Shape;122;p3"/>
          <p:cNvSpPr txBox="1"/>
          <p:nvPr>
            <p:ph idx="1" type="body"/>
          </p:nvPr>
        </p:nvSpPr>
        <p:spPr>
          <a:xfrm>
            <a:off x="581192" y="2180496"/>
            <a:ext cx="11029615" cy="4512404"/>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1999"/>
              <a:buChar char="◼"/>
            </a:pPr>
            <a:r>
              <a:rPr lang="en-US"/>
              <a:t>The four big supermarkets in the U.S. are Walmart, Costco, Target and Albertsons.</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Data was sourced from Yahoo Finance.  Share price and dividend data was readily available – thank you Chace!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We did initially try to use the NASDAQ API key but found that we were limited to 14 lines of data –which we felt was not enough.</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Information initially looked for:  Opening Stock Price</a:t>
            </a:r>
            <a:endParaRPr/>
          </a:p>
          <a:p>
            <a:pPr indent="0" lvl="0" marL="0" rtl="0" algn="l">
              <a:spcBef>
                <a:spcPts val="933"/>
              </a:spcBef>
              <a:spcAft>
                <a:spcPts val="0"/>
              </a:spcAft>
              <a:buSzPct val="91999"/>
              <a:buNone/>
            </a:pPr>
            <a:r>
              <a:rPr lang="en-US"/>
              <a:t>						      Closing Stock Price</a:t>
            </a:r>
            <a:endParaRPr/>
          </a:p>
          <a:p>
            <a:pPr indent="0" lvl="0" marL="0" rtl="0" algn="l">
              <a:spcBef>
                <a:spcPts val="933"/>
              </a:spcBef>
              <a:spcAft>
                <a:spcPts val="0"/>
              </a:spcAft>
              <a:buSzPct val="91999"/>
              <a:buNone/>
            </a:pPr>
            <a:r>
              <a:rPr lang="en-US"/>
              <a:t>						      Stock Volume Traded</a:t>
            </a:r>
            <a:endParaRPr/>
          </a:p>
          <a:p>
            <a:pPr indent="0" lvl="0" marL="0" rtl="0" algn="l">
              <a:spcBef>
                <a:spcPts val="933"/>
              </a:spcBef>
              <a:spcAft>
                <a:spcPts val="0"/>
              </a:spcAft>
              <a:buSzPct val="91999"/>
              <a:buNone/>
            </a:pPr>
            <a:r>
              <a:rPr lang="en-US"/>
              <a:t>   						      Time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This then evolved into incorporating dividends.</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c4b658579b_3_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28" name="Google Shape;128;g2c4b658579b_3_1"/>
          <p:cNvSpPr txBox="1"/>
          <p:nvPr>
            <p:ph idx="1" type="body"/>
          </p:nvPr>
        </p:nvSpPr>
        <p:spPr>
          <a:xfrm>
            <a:off x="581192" y="2180496"/>
            <a:ext cx="11029500" cy="4512300"/>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1999"/>
              <a:buChar char="◼"/>
            </a:pPr>
            <a:r>
              <a:rPr lang="en-US"/>
              <a:t>The four big supermarkets in the U.S. are Walmart, Costco, Target and Albertsons.</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Data was sourced from Yahoo Finance.  Share price and dividend data was readily available – thank you Chace!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We did initially try to use the NASDAQ API key but found that we were limited to 14 lines of data –which we felt was not enough.</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Information initially looked for:  Opening Stock Price</a:t>
            </a:r>
            <a:endParaRPr/>
          </a:p>
          <a:p>
            <a:pPr indent="0" lvl="0" marL="0" rtl="0" algn="l">
              <a:spcBef>
                <a:spcPts val="933"/>
              </a:spcBef>
              <a:spcAft>
                <a:spcPts val="0"/>
              </a:spcAft>
              <a:buSzPct val="91999"/>
              <a:buNone/>
            </a:pPr>
            <a:r>
              <a:rPr lang="en-US"/>
              <a:t>						      Closing Stock Price</a:t>
            </a:r>
            <a:endParaRPr/>
          </a:p>
          <a:p>
            <a:pPr indent="0" lvl="0" marL="0" rtl="0" algn="l">
              <a:spcBef>
                <a:spcPts val="933"/>
              </a:spcBef>
              <a:spcAft>
                <a:spcPts val="0"/>
              </a:spcAft>
              <a:buSzPct val="91999"/>
              <a:buNone/>
            </a:pPr>
            <a:r>
              <a:rPr lang="en-US"/>
              <a:t>						      Stock Volume Traded</a:t>
            </a:r>
            <a:endParaRPr/>
          </a:p>
          <a:p>
            <a:pPr indent="0" lvl="0" marL="0" rtl="0" algn="l">
              <a:spcBef>
                <a:spcPts val="933"/>
              </a:spcBef>
              <a:spcAft>
                <a:spcPts val="0"/>
              </a:spcAft>
              <a:buSzPct val="91999"/>
              <a:buNone/>
            </a:pPr>
            <a:r>
              <a:rPr lang="en-US"/>
              <a:t>   						      Time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This then evolved into incorporating dividends.</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DO INVESTORS LOOK FOR?</a:t>
            </a:r>
            <a:endParaRPr/>
          </a:p>
        </p:txBody>
      </p:sp>
      <p:sp>
        <p:nvSpPr>
          <p:cNvPr id="134" name="Google Shape;134;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77500" lnSpcReduction="20000"/>
          </a:bodyPr>
          <a:lstStyle/>
          <a:p>
            <a:pPr indent="-306000" lvl="0" marL="306000" rtl="0" algn="l">
              <a:spcBef>
                <a:spcPts val="0"/>
              </a:spcBef>
              <a:spcAft>
                <a:spcPts val="0"/>
              </a:spcAft>
              <a:buSzPct val="91999"/>
              <a:buChar char="◼"/>
            </a:pPr>
            <a:r>
              <a:rPr lang="en-US"/>
              <a:t>Simple – a return on their investment!</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Investors make money by a combination of dividend payments and (theoretically) selling their stock at a higher price than what they brought it for.</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Factors to consider:  Overall increase in stock price</a:t>
            </a:r>
            <a:endParaRPr/>
          </a:p>
          <a:p>
            <a:pPr indent="0" lvl="0" marL="0" rtl="0" algn="l">
              <a:spcBef>
                <a:spcPts val="879"/>
              </a:spcBef>
              <a:spcAft>
                <a:spcPts val="0"/>
              </a:spcAft>
              <a:buSzPct val="91999"/>
              <a:buNone/>
            </a:pPr>
            <a:r>
              <a:rPr lang="en-US"/>
              <a:t>				Amount and frequency of dividend payouts</a:t>
            </a:r>
            <a:endParaRPr/>
          </a:p>
          <a:p>
            <a:pPr indent="0" lvl="0" marL="0" rtl="0" algn="l">
              <a:spcBef>
                <a:spcPts val="879"/>
              </a:spcBef>
              <a:spcAft>
                <a:spcPts val="0"/>
              </a:spcAft>
              <a:buSzPct val="91999"/>
              <a:buNone/>
            </a:pPr>
            <a:r>
              <a:rPr lang="en-US"/>
              <a:t>				Volatility</a:t>
            </a:r>
            <a:endParaRPr/>
          </a:p>
          <a:p>
            <a:pPr indent="0" lvl="0" marL="0" rtl="0" algn="l">
              <a:spcBef>
                <a:spcPts val="879"/>
              </a:spcBef>
              <a:spcAft>
                <a:spcPts val="0"/>
              </a:spcAft>
              <a:buSzPct val="91999"/>
              <a:buNone/>
            </a:pPr>
            <a:r>
              <a:rPr lang="en-US"/>
              <a:t>				Company specific factors</a:t>
            </a:r>
            <a:endParaRPr/>
          </a:p>
          <a:p>
            <a:pPr indent="0" lvl="0" marL="0" rtl="0" algn="l">
              <a:spcBef>
                <a:spcPts val="879"/>
              </a:spcBef>
              <a:spcAft>
                <a:spcPts val="0"/>
              </a:spcAft>
              <a:buSzPct val="91999"/>
              <a:buNone/>
            </a:pPr>
            <a:r>
              <a:rPr lang="en-US"/>
              <a:t>				Industry / legislative factors.</a:t>
            </a:r>
            <a:endParaRPr/>
          </a:p>
          <a:p>
            <a:pPr indent="0" lvl="0" marL="0" rtl="0" algn="l">
              <a:spcBef>
                <a:spcPts val="879"/>
              </a:spcBef>
              <a:spcAft>
                <a:spcPts val="0"/>
              </a:spcAft>
              <a:buSzPct val="91999"/>
              <a:buNone/>
            </a:pPr>
            <a:r>
              <a:t/>
            </a:r>
            <a:endParaRPr/>
          </a:p>
          <a:p>
            <a:pPr indent="0" lvl="0" marL="0" rtl="0" algn="l">
              <a:spcBef>
                <a:spcPts val="879"/>
              </a:spcBef>
              <a:spcAft>
                <a:spcPts val="0"/>
              </a:spcAft>
              <a:buSzPct val="91999"/>
              <a:buNone/>
            </a:pPr>
            <a:r>
              <a:rPr lang="en-US"/>
              <a:t>For the purposes of this project company specific,  industry and legislative factors were not considered.  No qualitative analysis was done primarily because none of us are terribly knowledgeable of the U.S. supermarket sector!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6 KEY QUESTIONS</a:t>
            </a:r>
            <a:endParaRPr/>
          </a:p>
        </p:txBody>
      </p:sp>
      <p:sp>
        <p:nvSpPr>
          <p:cNvPr id="140" name="Google Shape;140;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spcBef>
                <a:spcPts val="0"/>
              </a:spcBef>
              <a:spcAft>
                <a:spcPts val="0"/>
              </a:spcAft>
              <a:buSzPct val="91999"/>
              <a:buChar char="◼"/>
            </a:pPr>
            <a:r>
              <a:rPr lang="en-US"/>
              <a:t>How does the stock price change over time?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How are dividends treated by the company?</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Does any of the stock have a greater degree of risk associated with it than the others?</a:t>
            </a:r>
            <a:endParaRPr/>
          </a:p>
          <a:p>
            <a:pPr indent="0" lvl="0" marL="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Which stock gives us the greatest return on investment?</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Is past financial performance a true indicator or future financial performance?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Are there any other factors that could influence our investment decision?</a:t>
            </a:r>
            <a:endParaRPr/>
          </a:p>
          <a:p>
            <a:pPr indent="-216617" lvl="0" marL="306000" rtl="0" algn="l">
              <a:spcBef>
                <a:spcPts val="906"/>
              </a:spcBef>
              <a:spcAft>
                <a:spcPts val="0"/>
              </a:spcAft>
              <a:buSzPct val="91999"/>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endParaRPr/>
          </a:p>
        </p:txBody>
      </p:sp>
      <p:sp>
        <p:nvSpPr>
          <p:cNvPr id="146" name="Google Shape;146;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To compare this, the increase of stock price was looked at in percentage terms over the last 5 years.</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We took the view that a longer time frame theoretically would allow us to make more concrete conclusions as specific events could be “evened out” and not skew the data as much. </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Actual price was not considered – the actual stock price is more a barrier to entry rather than a measure of performance.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52" name="Google Shape;152;p7"/>
          <p:cNvPicPr preferRelativeResize="0"/>
          <p:nvPr>
            <p:ph idx="1" type="body"/>
          </p:nvPr>
        </p:nvPicPr>
        <p:blipFill rotWithShape="1">
          <a:blip r:embed="rId3">
            <a:alphaModFix/>
          </a:blip>
          <a:srcRect b="0" l="0" r="0" t="0"/>
          <a:stretch/>
        </p:blipFill>
        <p:spPr>
          <a:xfrm>
            <a:off x="263525" y="2443906"/>
            <a:ext cx="5422900" cy="3151397"/>
          </a:xfrm>
          <a:prstGeom prst="rect">
            <a:avLst/>
          </a:prstGeom>
          <a:noFill/>
          <a:ln>
            <a:noFill/>
          </a:ln>
        </p:spPr>
      </p:pic>
      <p:pic>
        <p:nvPicPr>
          <p:cNvPr id="153" name="Google Shape;153;p7"/>
          <p:cNvPicPr preferRelativeResize="0"/>
          <p:nvPr>
            <p:ph idx="2" type="body"/>
          </p:nvPr>
        </p:nvPicPr>
        <p:blipFill rotWithShape="1">
          <a:blip r:embed="rId4">
            <a:alphaModFix/>
          </a:blip>
          <a:srcRect b="0" l="0" r="0" t="0"/>
          <a:stretch/>
        </p:blipFill>
        <p:spPr>
          <a:xfrm>
            <a:off x="6188075" y="2443906"/>
            <a:ext cx="5422900" cy="3200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2024-03-18T21:09:56Z</dcterms:created>
  <dc:creator>Alexander Lee</dc:creator>
</cp:coreProperties>
</file>