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xSHYtHOrB7mPrssav4drK83po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illSa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0" name="Google Shape;160;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1" name="Google Shape;161;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2" name="Google Shape;162;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68" name="Google Shape;168;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0" name="Google Shape;170;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76" name="Google Shape;176;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77" name="Google Shape;177;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3" name="Google Shape;183;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89" name="Google Shape;189;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1" name="Google Shape;201;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2" name="Google Shape;202;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08" name="Google Shape;208;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09" name="Google Shape;209;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15" name="Google Shape;215;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1" name="Google Shape;221;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2" name="Google Shape;222;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28" name="Google Shape;228;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29" name="Google Shape;229;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5" name="Google Shape;235;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6" name="Google Shape;236;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42" name="Google Shape;242;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304800" rtl="0" algn="l">
              <a:lnSpc>
                <a:spcPct val="115000"/>
              </a:lnSpc>
              <a:spcBef>
                <a:spcPts val="0"/>
              </a:spcBef>
              <a:spcAft>
                <a:spcPts val="0"/>
              </a:spcAft>
              <a:buSzPts val="1100"/>
              <a:buNone/>
            </a:pPr>
            <a:r>
              <a:rPr lang="en-US">
                <a:solidFill>
                  <a:srgbClr val="3D3D3D"/>
                </a:solidFill>
              </a:rPr>
              <a:t>Based on total ROI, it is hard to look past Costco!</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This is in spite of in one year ROI was 0 - but for the other years, ROI was consistently above the other chains.</a:t>
            </a:r>
            <a:endParaRPr>
              <a:solidFill>
                <a:srgbClr val="3D3D3D"/>
              </a:solidFill>
            </a:endParaRPr>
          </a:p>
          <a:p>
            <a:pPr indent="0" lvl="0" marL="304800" rtl="0" algn="l">
              <a:lnSpc>
                <a:spcPct val="115000"/>
              </a:lnSpc>
              <a:spcBef>
                <a:spcPts val="0"/>
              </a:spcBef>
              <a:spcAft>
                <a:spcPts val="0"/>
              </a:spcAft>
              <a:buSzPts val="1100"/>
              <a:buNone/>
            </a:pPr>
            <a:r>
              <a:t/>
            </a:r>
            <a:endParaRPr>
              <a:solidFill>
                <a:srgbClr val="3D3D3D"/>
              </a:solidFill>
            </a:endParaRPr>
          </a:p>
          <a:p>
            <a:pPr indent="0" lvl="0" marL="304800" rtl="0" algn="l">
              <a:lnSpc>
                <a:spcPct val="115000"/>
              </a:lnSpc>
              <a:spcBef>
                <a:spcPts val="0"/>
              </a:spcBef>
              <a:spcAft>
                <a:spcPts val="0"/>
              </a:spcAft>
              <a:buSzPts val="1100"/>
              <a:buNone/>
            </a:pPr>
            <a:r>
              <a:rPr lang="en-US">
                <a:solidFill>
                  <a:srgbClr val="3D3D3D"/>
                </a:solidFill>
              </a:rPr>
              <a:t>However, over the last 3 months, its share price has declined - do we think this is a pattern of things to come?</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Total dividend payments are less relevant for Costco - its share price is a lot higher than the others so $1000 buysrelatively less shares compared to the others - so the vast majority of any return is generated by the share price increasing.</a:t>
            </a:r>
            <a:endParaRPr>
              <a:solidFill>
                <a:srgbClr val="3D3D3D"/>
              </a:solidFill>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48" name="Google Shape;248;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28" name="Google Shape;128;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34" name="Google Shape;134;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0" name="Google Shape;140;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46" name="Google Shape;146;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47" name="Google Shape;147;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3" name="Google Shape;153;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54" name="Google Shape;154;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