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5E7B12-6B79-4CA5-9270-E2D4F0A5FBF6}">
  <a:tblStyle styleId="{085E7B12-6B79-4CA5-9270-E2D4F0A5FB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2365" y="6484431"/>
            <a:ext cx="1250821" cy="276999"/>
            <a:chOff x="102365" y="6484431"/>
            <a:chExt cx="1250821" cy="276999"/>
          </a:xfrm>
        </p:grpSpPr>
        <p:pic>
          <p:nvPicPr>
            <p:cNvPr id="34" name="Google Shape;3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5" y="6520118"/>
              <a:ext cx="226714" cy="226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4"/>
            <p:cNvSpPr txBox="1"/>
            <p:nvPr/>
          </p:nvSpPr>
          <p:spPr>
            <a:xfrm>
              <a:off x="259516" y="6484431"/>
              <a:ext cx="109367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i="0" sz="16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64273" y="243175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TAAED – 2020.1</a:t>
            </a:r>
            <a:br>
              <a:rPr lang="pt-BR"/>
            </a:br>
            <a:r>
              <a:rPr lang="pt-BR"/>
              <a:t>Apresentação do Curso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Avaliações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57199" y="1942852"/>
            <a:ext cx="8415589" cy="3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 sz="2800"/>
              <a:t>Instrumentos de avaliação</a:t>
            </a:r>
            <a:endParaRPr b="1" sz="2800"/>
          </a:p>
          <a:p>
            <a:pPr indent="0" lvl="1" marL="457200" rtl="0" algn="l">
              <a:lnSpc>
                <a:spcPct val="2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/>
              <a:t>	</a:t>
            </a:r>
            <a:r>
              <a:rPr lang="pt-BR" sz="2400"/>
              <a:t>Listas de exercícios ao longo do curso </a:t>
            </a:r>
            <a:endParaRPr sz="2400"/>
          </a:p>
          <a:p>
            <a:pPr indent="0" lvl="1" marL="457200" rtl="0" algn="l">
              <a:lnSpc>
                <a:spcPct val="2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400"/>
              <a:t>	Participação nos encontros síncronos </a:t>
            </a:r>
            <a:endParaRPr sz="2400"/>
          </a:p>
          <a:p>
            <a:pPr indent="0" lvl="1" marL="457200" rtl="0" algn="l">
              <a:lnSpc>
                <a:spcPct val="2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400"/>
              <a:t>	Projeto final da Disciplina (Grupo)</a:t>
            </a:r>
            <a:endParaRPr sz="2400"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239" y="4069721"/>
            <a:ext cx="502609" cy="50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166" y="3025552"/>
            <a:ext cx="517529" cy="51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387" y="4954548"/>
            <a:ext cx="952315" cy="71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Critério de Aprovação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600201"/>
            <a:ext cx="8229600" cy="2274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/>
              <a:t>Cálculo da média final para aprovação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1733177" y="3481255"/>
            <a:ext cx="5677647" cy="956235"/>
            <a:chOff x="1703294" y="3182471"/>
            <a:chExt cx="5677647" cy="956235"/>
          </a:xfrm>
        </p:grpSpPr>
        <p:sp>
          <p:nvSpPr>
            <p:cNvPr id="175" name="Google Shape;175;p23"/>
            <p:cNvSpPr/>
            <p:nvPr/>
          </p:nvSpPr>
          <p:spPr>
            <a:xfrm>
              <a:off x="1703294" y="3182471"/>
              <a:ext cx="5677647" cy="95623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23"/>
            <p:cNvGrpSpPr/>
            <p:nvPr/>
          </p:nvGrpSpPr>
          <p:grpSpPr>
            <a:xfrm>
              <a:off x="1978062" y="3355869"/>
              <a:ext cx="5256967" cy="648344"/>
              <a:chOff x="2082655" y="3266222"/>
              <a:chExt cx="5256967" cy="648344"/>
            </a:xfrm>
          </p:grpSpPr>
          <p:pic>
            <p:nvPicPr>
              <p:cNvPr id="177" name="Google Shape;177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02536" y="3292581"/>
                <a:ext cx="595626" cy="595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082655" y="3305753"/>
                <a:ext cx="569282" cy="569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465101" y="3266222"/>
                <a:ext cx="865741" cy="648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148761" y="3266222"/>
                <a:ext cx="865741" cy="6483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23"/>
              <p:cNvSpPr txBox="1"/>
              <p:nvPr/>
            </p:nvSpPr>
            <p:spPr>
              <a:xfrm>
                <a:off x="2680057" y="3328784"/>
                <a:ext cx="39435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1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 txBox="1"/>
              <p:nvPr/>
            </p:nvSpPr>
            <p:spPr>
              <a:xfrm>
                <a:off x="3726282" y="3328784"/>
                <a:ext cx="39435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1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 txBox="1"/>
              <p:nvPr/>
            </p:nvSpPr>
            <p:spPr>
              <a:xfrm>
                <a:off x="5042622" y="3328784"/>
                <a:ext cx="39435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1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3"/>
              <p:cNvSpPr txBox="1"/>
              <p:nvPr/>
            </p:nvSpPr>
            <p:spPr>
              <a:xfrm>
                <a:off x="6358965" y="3328784"/>
                <a:ext cx="98065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≥ 5.0</a:t>
                </a:r>
                <a:endParaRPr b="1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Horário reservado para encontros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215281" y="2130850"/>
            <a:ext cx="8654238" cy="456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/>
              <a:t>Sexta-feira, das 18h às 22h* (Google Meet)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2400"/>
              <a:t>*Este horário está reservado para os encontros síncronos – ou “</a:t>
            </a:r>
            <a:r>
              <a:rPr i="1" lang="pt-BR" sz="2400"/>
              <a:t>lives</a:t>
            </a:r>
            <a:r>
              <a:rPr lang="pt-BR" sz="2400"/>
              <a:t>”. Entretanto, isto pode ser eventualmente modificado a partir do consenso com a turma. </a:t>
            </a:r>
            <a:r>
              <a:rPr b="1" lang="pt-BR" sz="2400"/>
              <a:t>Não havendo consenso, este horário será mantido.</a:t>
            </a:r>
            <a:endParaRPr b="1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Recursos de tecnológicos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86756" y="1676418"/>
            <a:ext cx="4314043" cy="44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/>
              <a:t>Comunicação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Google Classroom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Whatsapp</a:t>
            </a:r>
            <a:br>
              <a:rPr lang="pt-BR"/>
            </a:br>
            <a:r>
              <a:rPr lang="pt-BR" sz="1800"/>
              <a:t>grupo TAAED 2020.1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pt-BR"/>
              <a:t>Documentos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Google Drive</a:t>
            </a:r>
            <a:br>
              <a:rPr lang="pt-BR"/>
            </a:br>
            <a:r>
              <a:rPr lang="pt-BR" sz="1800"/>
              <a:t>apresentação | documentos | planilhas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4599152" y="1674757"/>
            <a:ext cx="4320736" cy="4394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b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| scipy.stats | scikit-learn | pandas | matplotlib | plotly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32" y="5032355"/>
            <a:ext cx="645991" cy="48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6550" y="2541505"/>
            <a:ext cx="461467" cy="46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7360" y="2987828"/>
            <a:ext cx="539154" cy="54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3074" y="2529179"/>
            <a:ext cx="486867" cy="48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1532" y="4076892"/>
            <a:ext cx="747020" cy="44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Perguntas?</a:t>
            </a:r>
            <a:endParaRPr/>
          </a:p>
        </p:txBody>
      </p:sp>
      <p:pic>
        <p:nvPicPr>
          <p:cNvPr descr="j0321042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368" y="3529371"/>
            <a:ext cx="4192431" cy="2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24343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Carlos E. Mello, PhD</a:t>
            </a:r>
            <a:br>
              <a:rPr lang="pt-BR" sz="4000">
                <a:latin typeface="Arial"/>
                <a:ea typeface="Arial"/>
                <a:cs typeface="Arial"/>
                <a:sym typeface="Arial"/>
              </a:rPr>
            </a:b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2771153" y="3396362"/>
            <a:ext cx="3623202" cy="711526"/>
            <a:chOff x="2453638" y="3104544"/>
            <a:chExt cx="3623202" cy="711526"/>
          </a:xfrm>
        </p:grpSpPr>
        <p:pic>
          <p:nvPicPr>
            <p:cNvPr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53638" y="3104544"/>
              <a:ext cx="711526" cy="711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 txBox="1"/>
            <p:nvPr/>
          </p:nvSpPr>
          <p:spPr>
            <a:xfrm>
              <a:off x="3165164" y="3116816"/>
              <a:ext cx="2911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600" u="none" cap="none" strike="noStrik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i="0" sz="4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Tratamento, Análise e Aprendizado Estatístico de Dados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78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Carlos E. Mello</a:t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3460607" y="4567623"/>
            <a:ext cx="2331431" cy="461665"/>
            <a:chOff x="2626839" y="3209524"/>
            <a:chExt cx="2331431" cy="461665"/>
          </a:xfrm>
        </p:grpSpPr>
        <p:pic>
          <p:nvPicPr>
            <p:cNvPr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6839" y="3277745"/>
              <a:ext cx="365125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5"/>
            <p:cNvSpPr txBox="1"/>
            <p:nvPr/>
          </p:nvSpPr>
          <p:spPr>
            <a:xfrm>
              <a:off x="2955597" y="3209524"/>
              <a:ext cx="20026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i="0" sz="32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/>
              <a:t>Tratamento, Análise e Aprendizado Estatístico de Dados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Professor Responsável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6477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800"/>
              <a:t>Carlos Eduardo (Cadu) Mello, Ph.D.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t-BR" sz="2000"/>
              <a:t>Cientista de Dados, Professor e Pesquisador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Áreas de interesse: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Ciência de Dados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Mineração de Dados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Aprendizado de Máquina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/>
              <a:t>Líder do grupo de pesquisa:</a:t>
            </a:r>
            <a:br>
              <a:rPr lang="pt-BR" sz="2400"/>
            </a:br>
            <a:r>
              <a:rPr b="1" i="1" lang="pt-BR" sz="2400">
                <a:solidFill>
                  <a:srgbClr val="0000FF"/>
                </a:solidFill>
              </a:rPr>
              <a:t>Data Science for Social Good!</a:t>
            </a:r>
            <a:endParaRPr b="1" i="1" sz="2400">
              <a:solidFill>
                <a:srgbClr val="0000FF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377" y="3953277"/>
            <a:ext cx="306719" cy="306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268536" y="3925808"/>
            <a:ext cx="16323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carlosemello</a:t>
            </a:r>
            <a:endParaRPr b="0" i="0" sz="3200" u="none" cap="none" strike="noStrik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256353" y="3550952"/>
            <a:ext cx="2262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mello@uniriotec.br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229261" y="3161913"/>
            <a:ext cx="20307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+21 9 8567-2200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7947" y="3156521"/>
            <a:ext cx="375579" cy="37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9301" y="3602705"/>
            <a:ext cx="392870" cy="28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Ementa da Disciplina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1809377"/>
            <a:ext cx="8229600" cy="4525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/>
              <a:t>Introdução à análise de dados. Revisão de Probabilidade. Princípios de Amostragem. Análise Exploratória de Dados. Conceitos básicos de Estatística. Modelos estatísticos. Estimação. O problema do aprendizado estatístico. Aprendizado supervisionado. Modelos lineares para regressão. Modelos lineares para classificação. Seleção de modelos. Teoria da generalização. Seleção de variáveis. Redução de dimensionalidade. Data sequenciais e processos estocásticos. Exemplos de aplicações.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 da Disciplina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2503092"/>
            <a:ext cx="8229600" cy="27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2400"/>
              <a:t>Capacitar o estudante a aplicar teorias, metodologias e técnicas de tratamento e análise de dados e a projetar e estimar de modelos estatísticos simples, colocando-os em prática a partir do desenvolvimento de estudos de caso.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0"/>
          <p:cNvGraphicFramePr/>
          <p:nvPr/>
        </p:nvGraphicFramePr>
        <p:xfrm>
          <a:off x="181434" y="17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{085E7B12-6B79-4CA5-9270-E2D4F0A5FBF6}</a:tableStyleId>
              </a:tblPr>
              <a:tblGrid>
                <a:gridCol w="3922050"/>
                <a:gridCol w="496450"/>
                <a:gridCol w="484050"/>
                <a:gridCol w="484050"/>
                <a:gridCol w="484050"/>
                <a:gridCol w="484050"/>
                <a:gridCol w="484050"/>
                <a:gridCol w="484050"/>
                <a:gridCol w="484050"/>
                <a:gridCol w="484050"/>
                <a:gridCol w="484050"/>
              </a:tblGrid>
              <a:tr h="342900">
                <a:tc grid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Tratamento, Análise e Aprendizado Estatístico de Dados – 2020.1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CONTEÚDO PROGRAMÁTICO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10/ago a 15/ago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17/ago a 22/ago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24/ago a 29/ago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31/ago a 5/set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7/set a 12/set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14/set a 19/set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21/set a 26/set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28/set a 3/out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5/out a 10/out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/>
                        <a:t>12/out a 17/out</a:t>
                      </a:r>
                      <a:endParaRPr sz="9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Introdução a Ciência de Dados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Revisão de Probabilidade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Princípios de Amostragem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Análise Exploratória de Dados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Conceitos básicos de Estatística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Modelos estatísticos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O problema do aprendizado estatístico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Visão geral sobre aprendizado supervisionado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Métodos lineares para regressão e classificação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Seleção de modelos e Regularização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Teoria de generalização 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Seleção de variáveis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Redução de Dimensionalidade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Dados sequenciais: séries temporais e processos estocásticos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Principais armadilhas de aprendizado estatístico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/>
                        <a:t>Aplicações e tecnologias de Ciência de Dados para tratar, analisar e construir modelos de dados</a:t>
                      </a:r>
                      <a:endParaRPr b="1" sz="900" u="none" cap="none" strike="noStrike"/>
                    </a:p>
                  </a:txBody>
                  <a:tcPr marT="9525" marB="91425" marR="9525" marL="952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/>
                        <a:t>x</a:t>
                      </a:r>
                      <a:endParaRPr b="1" sz="1100" u="none" cap="none" strike="noStrike"/>
                    </a:p>
                  </a:txBody>
                  <a:tcPr marT="9525" marB="91425" marR="9525" marL="9525" anchor="ctr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Logística do curso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7203" y="1809878"/>
            <a:ext cx="8552692" cy="32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/>
              <a:t>	</a:t>
            </a:r>
            <a:r>
              <a:rPr lang="pt-BR" sz="2000"/>
              <a:t>Leitura de textos e consumo de multimídia indicado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000"/>
              <a:t>	Pelo menos um encontro síncrono – formato “</a:t>
            </a:r>
            <a:r>
              <a:rPr i="1" lang="pt-BR" sz="2000"/>
              <a:t>live</a:t>
            </a:r>
            <a:r>
              <a:rPr lang="pt-BR" sz="2000"/>
              <a:t>” – pelo Google Meet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000"/>
              <a:t>	Uma lista de exercícios SEMPRE com prazo de entrega de 7 dias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90" y="2387340"/>
            <a:ext cx="397518" cy="39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671" y="2387338"/>
            <a:ext cx="389956" cy="38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036" y="3120903"/>
            <a:ext cx="502609" cy="50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566" y="3820308"/>
            <a:ext cx="517529" cy="51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24106" y="1475241"/>
            <a:ext cx="21517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semana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76506" y="4895578"/>
            <a:ext cx="26982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final do curso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71528" y="5471461"/>
            <a:ext cx="8552692" cy="1157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Projeto de Estudo de Caso – apresentação e relatório técnico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709" y="5598421"/>
            <a:ext cx="952315" cy="71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