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Short Stack"/>
      <p:regular r:id="rId28"/>
    </p:embeddedFon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hortStack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6426748"/>
            <a:ext cx="226714" cy="2267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/>
        </p:nvSpPr>
        <p:spPr>
          <a:xfrm>
            <a:off x="614351" y="6391061"/>
            <a:ext cx="10936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carlosemello</a:t>
            </a:r>
            <a:endParaRPr b="0" sz="16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64273" y="243175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TAAED – 2020.1</a:t>
            </a:r>
            <a:br>
              <a:rPr lang="pt-BR"/>
            </a:br>
            <a:r>
              <a:rPr lang="pt-BR"/>
              <a:t>Introdução à análise de dados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Diagnóstico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457200" y="1600200"/>
            <a:ext cx="8481848" cy="456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Modelos analíticos de diagnósticos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7530" y="2436159"/>
            <a:ext cx="5080000" cy="39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Predição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Modelos analíticos preditivos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Resultado de imagem para data overwhelming"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239" y="2744542"/>
            <a:ext cx="4317125" cy="3381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Prescrição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Modelos analíticos prescritivos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513" y="2973294"/>
            <a:ext cx="5292581" cy="262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/>
          <p:nvPr/>
        </p:nvSpPr>
        <p:spPr>
          <a:xfrm>
            <a:off x="1065794" y="2620685"/>
            <a:ext cx="2032000" cy="1927412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Problema real</a:t>
            </a:r>
            <a:endParaRPr sz="19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5873177" y="2620685"/>
            <a:ext cx="2032000" cy="1927412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Artefato</a:t>
            </a:r>
            <a:endParaRPr sz="19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3412566" y="934895"/>
            <a:ext cx="2032000" cy="1927412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Teoria</a:t>
            </a:r>
            <a:endParaRPr sz="19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3406590" y="4320484"/>
            <a:ext cx="2032000" cy="1927412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Experimento</a:t>
            </a:r>
            <a:endParaRPr sz="1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7" name="Google Shape;177;p25"/>
          <p:cNvSpPr/>
          <p:nvPr/>
        </p:nvSpPr>
        <p:spPr>
          <a:xfrm rot="2016996">
            <a:off x="5710475" y="1555879"/>
            <a:ext cx="776941" cy="119529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8" name="Google Shape;178;p25"/>
          <p:cNvSpPr/>
          <p:nvPr/>
        </p:nvSpPr>
        <p:spPr>
          <a:xfrm rot="-2240933">
            <a:off x="2472236" y="1557871"/>
            <a:ext cx="776941" cy="119529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9" name="Google Shape;179;p25"/>
          <p:cNvSpPr/>
          <p:nvPr/>
        </p:nvSpPr>
        <p:spPr>
          <a:xfrm rot="-8602738">
            <a:off x="2475330" y="4272754"/>
            <a:ext cx="776941" cy="119529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0" name="Google Shape;180;p25"/>
          <p:cNvSpPr/>
          <p:nvPr/>
        </p:nvSpPr>
        <p:spPr>
          <a:xfrm rot="8686567">
            <a:off x="5484707" y="4273634"/>
            <a:ext cx="776941" cy="119529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921146" y="504269"/>
            <a:ext cx="160118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Definição de hipóteses sobre os fenômenos em questão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6641322" y="480411"/>
            <a:ext cx="1771855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Projeto para resolver o problema real baseado nas premissas teóricas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6374076" y="5214784"/>
            <a:ext cx="181368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Metodologia experimental de avaliação do artefato e da teoria.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534314" y="4998261"/>
            <a:ext cx="200792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Avaliação dos resultados do artefato sob a perspectiva do problema real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2984243" y="3219434"/>
            <a:ext cx="30302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4F6128"/>
                </a:solidFill>
                <a:latin typeface="Short Stack"/>
                <a:ea typeface="Short Stack"/>
                <a:cs typeface="Short Stack"/>
                <a:sym typeface="Short Stack"/>
              </a:rPr>
              <a:t>Metodologia</a:t>
            </a:r>
            <a:endParaRPr b="1" sz="2800">
              <a:solidFill>
                <a:srgbClr val="4F6128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971176" y="1135528"/>
            <a:ext cx="7216588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Casos para discussão</a:t>
            </a:r>
            <a:endParaRPr b="1" sz="32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410" y="1980741"/>
            <a:ext cx="4396944" cy="4418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Precificação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Evitar diminuição de vendas com </a:t>
            </a:r>
            <a:r>
              <a:rPr b="1" lang="pt-BR"/>
              <a:t>política de preços</a:t>
            </a:r>
            <a:r>
              <a:rPr lang="pt-BR"/>
              <a:t> no seu e-commerce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935" y="2852271"/>
            <a:ext cx="2877878" cy="3049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Churn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Diminuir o “</a:t>
            </a:r>
            <a:r>
              <a:rPr b="1" lang="pt-BR"/>
              <a:t>churn</a:t>
            </a:r>
            <a:r>
              <a:rPr lang="pt-BR"/>
              <a:t>” de clientes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6608" y="3302000"/>
            <a:ext cx="5666368" cy="236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Trade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Obter ganhos com negociação de ações na bolsa de valores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399" y="3270337"/>
            <a:ext cx="4485341" cy="3465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Supply Chain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Diminuir custos de transporte de abastecimento da fábrica para o distribuidor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3">
            <a:alphaModFix/>
          </a:blip>
          <a:srcRect b="19587" l="0" r="0" t="14124"/>
          <a:stretch/>
        </p:blipFill>
        <p:spPr>
          <a:xfrm>
            <a:off x="4261222" y="5140539"/>
            <a:ext cx="986119" cy="50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19587" l="0" r="0" t="14124"/>
          <a:stretch/>
        </p:blipFill>
        <p:spPr>
          <a:xfrm flipH="1">
            <a:off x="1855693" y="5688391"/>
            <a:ext cx="1595718" cy="813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 rotWithShape="1">
          <a:blip r:embed="rId4">
            <a:alphaModFix/>
          </a:blip>
          <a:srcRect b="25240" l="0" r="0" t="5281"/>
          <a:stretch/>
        </p:blipFill>
        <p:spPr>
          <a:xfrm>
            <a:off x="5465982" y="2883647"/>
            <a:ext cx="3678017" cy="2759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 rotWithShape="1">
          <a:blip r:embed="rId3">
            <a:alphaModFix/>
          </a:blip>
          <a:srcRect b="19587" l="0" r="0" t="14124"/>
          <a:stretch/>
        </p:blipFill>
        <p:spPr>
          <a:xfrm>
            <a:off x="2734235" y="5140539"/>
            <a:ext cx="986119" cy="50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 rotWithShape="1">
          <a:blip r:embed="rId3">
            <a:alphaModFix/>
          </a:blip>
          <a:srcRect b="19587" l="0" r="0" t="14124"/>
          <a:stretch/>
        </p:blipFill>
        <p:spPr>
          <a:xfrm>
            <a:off x="869575" y="5140539"/>
            <a:ext cx="986119" cy="50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 rotWithShape="1">
          <a:blip r:embed="rId3">
            <a:alphaModFix/>
          </a:blip>
          <a:srcRect b="19587" l="0" r="0" t="14124"/>
          <a:stretch/>
        </p:blipFill>
        <p:spPr>
          <a:xfrm flipH="1">
            <a:off x="4668123" y="5721263"/>
            <a:ext cx="1595718" cy="813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Agendamento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Evitar perda de receita com “</a:t>
            </a:r>
            <a:r>
              <a:rPr b="1" lang="pt-BR"/>
              <a:t>no-show</a:t>
            </a:r>
            <a:r>
              <a:rPr lang="pt-BR"/>
              <a:t>”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788" y="2590800"/>
            <a:ext cx="3708400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2177" y="4495800"/>
            <a:ext cx="3797300" cy="2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85800" y="243430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Carlos E. Mello, PhD</a:t>
            </a:r>
            <a:br>
              <a:rPr lang="pt-BR" sz="4000">
                <a:latin typeface="Arial"/>
                <a:ea typeface="Arial"/>
                <a:cs typeface="Arial"/>
                <a:sym typeface="Arial"/>
              </a:rPr>
            </a:b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2771153" y="3396362"/>
            <a:ext cx="3623202" cy="711526"/>
            <a:chOff x="2453638" y="3104544"/>
            <a:chExt cx="3623202" cy="711526"/>
          </a:xfrm>
        </p:grpSpPr>
        <p:pic>
          <p:nvPicPr>
            <p:cNvPr id="97" name="Google Shape;9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53638" y="3104544"/>
              <a:ext cx="711526" cy="711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4"/>
            <p:cNvSpPr txBox="1"/>
            <p:nvPr/>
          </p:nvSpPr>
          <p:spPr>
            <a:xfrm>
              <a:off x="3165164" y="3116816"/>
              <a:ext cx="29116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3600" u="none" cap="none" strike="noStrike">
                  <a:solidFill>
                    <a:srgbClr val="7F7F7F"/>
                  </a:solidFill>
                  <a:latin typeface="Avenir"/>
                  <a:ea typeface="Avenir"/>
                  <a:cs typeface="Avenir"/>
                  <a:sym typeface="Avenir"/>
                </a:rPr>
                <a:t>carlosemello</a:t>
              </a:r>
              <a:endParaRPr b="0" sz="44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Perguntas importantes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Qual conhecimento foi construído?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Que artefato foi proposto?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Quais dados serão necessários?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Como sabemos que o artefato está “correto”?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Quando devemos reavaliar a solução proposta?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Quais são os principais benefícios esperados com a solução proposta?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12763" l="0" r="0" t="0"/>
          <a:stretch/>
        </p:blipFill>
        <p:spPr>
          <a:xfrm>
            <a:off x="1851558" y="1521879"/>
            <a:ext cx="5439736" cy="381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ATÉ A PRÓXIMA!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Tratamento, Análise e Aprendizado Estatística de Dados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1371600" y="3886200"/>
            <a:ext cx="6400800" cy="782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Carlos E. Mello</a:t>
            </a:r>
            <a:endParaRPr/>
          </a:p>
        </p:txBody>
      </p:sp>
      <p:grpSp>
        <p:nvGrpSpPr>
          <p:cNvPr id="105" name="Google Shape;105;p15"/>
          <p:cNvGrpSpPr/>
          <p:nvPr/>
        </p:nvGrpSpPr>
        <p:grpSpPr>
          <a:xfrm>
            <a:off x="3460607" y="4567623"/>
            <a:ext cx="2331431" cy="461665"/>
            <a:chOff x="2626839" y="3209524"/>
            <a:chExt cx="2331431" cy="461665"/>
          </a:xfrm>
        </p:grpSpPr>
        <p:pic>
          <p:nvPicPr>
            <p:cNvPr id="106" name="Google Shape;10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26839" y="3277745"/>
              <a:ext cx="365125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5"/>
            <p:cNvSpPr txBox="1"/>
            <p:nvPr/>
          </p:nvSpPr>
          <p:spPr>
            <a:xfrm>
              <a:off x="2955597" y="3209524"/>
              <a:ext cx="20026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2400">
                  <a:solidFill>
                    <a:srgbClr val="7F7F7F"/>
                  </a:solidFill>
                  <a:latin typeface="Avenir"/>
                  <a:ea typeface="Avenir"/>
                  <a:cs typeface="Avenir"/>
                  <a:sym typeface="Avenir"/>
                </a:rPr>
                <a:t>carlosemello</a:t>
              </a:r>
              <a:endParaRPr b="0" sz="32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CASOS PARA DISCUSSÃO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pt-BR"/>
              <a:t>Tratamento, Análise e Aprendizado Estatístico de Dados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685800" y="356767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Relembrando...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0129" y="1329871"/>
            <a:ext cx="1848224" cy="223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1837019" y="1863149"/>
            <a:ext cx="54699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fazer com tantos dados?!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5718" y="2832489"/>
            <a:ext cx="3304988" cy="3547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Dados Analíticos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Objetivos dos dados analíticos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Exploração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Descrição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Diagnóstico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Predição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Prescrição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Resultado de imagem para data overwhelming"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7059" y="4712894"/>
            <a:ext cx="5856942" cy="214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Exploração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57200" y="1600200"/>
            <a:ext cx="8229600" cy="4918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Análise exploratória de dados 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20365"/>
          <a:stretch/>
        </p:blipFill>
        <p:spPr>
          <a:xfrm>
            <a:off x="1442583" y="2480237"/>
            <a:ext cx="6512098" cy="3889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Descrição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Modelos analíticos descritivos</a:t>
            </a:r>
            <a:endParaRPr/>
          </a:p>
        </p:txBody>
      </p:sp>
      <p:pic>
        <p:nvPicPr>
          <p:cNvPr descr="Resultado de imagem para data overwhelming"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221" y="2436519"/>
            <a:ext cx="5928073" cy="397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