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9D144C-85D5-4C59-A487-1FBBED788ED0}">
  <a:tblStyle styleId="{3C9D144C-85D5-4C59-A487-1FBBED788E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dividir a partir daqui: 1-10; 11-19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2" name="Google Shape;4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2" name="Google Shape;4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5" name="Google Shape;46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64273" y="24317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TAAED – 2020.1</a:t>
            </a:r>
            <a:br>
              <a:rPr lang="pt-BR"/>
            </a:br>
            <a:r>
              <a:rPr lang="pt-BR"/>
              <a:t>Introdução à Probabilidade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66700" y="219076"/>
            <a:ext cx="82296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pt-BR" sz="3600"/>
              <a:t>Experimento aleatório: </a:t>
            </a:r>
            <a:r>
              <a:rPr lang="pt-BR" sz="3600"/>
              <a:t>procedimento que, ao ser repetido sob as mesmas condições, pode fornecer diferentes </a:t>
            </a:r>
            <a:r>
              <a:rPr i="1" lang="pt-BR" sz="3600">
                <a:solidFill>
                  <a:srgbClr val="FF0000"/>
                </a:solidFill>
              </a:rPr>
              <a:t>desfechos</a:t>
            </a:r>
            <a:r>
              <a:rPr lang="pt-BR" sz="3600"/>
              <a:t>.</a:t>
            </a:r>
            <a:endParaRPr sz="3600">
              <a:solidFill>
                <a:srgbClr val="5C005C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57200" y="2400301"/>
            <a:ext cx="8382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/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no lançamento de um dado;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Hábito de fumar de um estudante sorteado em sala de aula;</a:t>
            </a:r>
            <a:endParaRPr/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 climáticas do próximo domingo;</a:t>
            </a:r>
            <a:endParaRPr/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Taxa de inflação do próximo mês; 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sanguíneo de um habitante escolhido ao acaso.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Experimento aleatório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498509" y="2975848"/>
            <a:ext cx="2881312" cy="181588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sua realização não se pode prever seu resultado</a:t>
            </a:r>
            <a:endParaRPr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3378234" y="2595561"/>
            <a:ext cx="4924426" cy="904875"/>
            <a:chOff x="1927" y="1635"/>
            <a:chExt cx="3102" cy="570"/>
          </a:xfrm>
        </p:grpSpPr>
        <p:sp>
          <p:nvSpPr>
            <p:cNvPr id="169" name="Google Shape;169;p23"/>
            <p:cNvSpPr txBox="1"/>
            <p:nvPr/>
          </p:nvSpPr>
          <p:spPr>
            <a:xfrm>
              <a:off x="2699" y="1635"/>
              <a:ext cx="2330" cy="33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Conjunto de resultados</a:t>
              </a:r>
              <a:endParaRPr/>
            </a:p>
          </p:txBody>
        </p:sp>
        <p:cxnSp>
          <p:nvCxnSpPr>
            <p:cNvPr id="170" name="Google Shape;170;p23"/>
            <p:cNvCxnSpPr/>
            <p:nvPr/>
          </p:nvCxnSpPr>
          <p:spPr>
            <a:xfrm flipH="1" rot="10800000">
              <a:off x="1927" y="1797"/>
              <a:ext cx="772" cy="408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1" name="Google Shape;171;p23"/>
          <p:cNvGrpSpPr/>
          <p:nvPr/>
        </p:nvGrpSpPr>
        <p:grpSpPr>
          <a:xfrm>
            <a:off x="3378234" y="4292599"/>
            <a:ext cx="4924425" cy="1476375"/>
            <a:chOff x="1927" y="2704"/>
            <a:chExt cx="3102" cy="930"/>
          </a:xfrm>
        </p:grpSpPr>
        <p:sp>
          <p:nvSpPr>
            <p:cNvPr id="172" name="Google Shape;172;p23"/>
            <p:cNvSpPr txBox="1"/>
            <p:nvPr/>
          </p:nvSpPr>
          <p:spPr>
            <a:xfrm>
              <a:off x="2699" y="2762"/>
              <a:ext cx="2330" cy="872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Realizado um grande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número de vezes, tende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uma REGULARIDADE</a:t>
              </a:r>
              <a:endParaRPr/>
            </a:p>
          </p:txBody>
        </p:sp>
        <p:cxnSp>
          <p:nvCxnSpPr>
            <p:cNvPr id="173" name="Google Shape;173;p23"/>
            <p:cNvCxnSpPr/>
            <p:nvPr/>
          </p:nvCxnSpPr>
          <p:spPr>
            <a:xfrm>
              <a:off x="1927" y="2704"/>
              <a:ext cx="772" cy="408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É sempre possível calcular a incerteza?</a:t>
            </a:r>
            <a:endParaRPr sz="3959"/>
          </a:p>
        </p:txBody>
      </p:sp>
      <p:sp>
        <p:nvSpPr>
          <p:cNvPr id="179" name="Google Shape;179;p24"/>
          <p:cNvSpPr txBox="1"/>
          <p:nvPr/>
        </p:nvSpPr>
        <p:spPr>
          <a:xfrm>
            <a:off x="457200" y="1838268"/>
            <a:ext cx="8097808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lançar uma moeda diversas vezes e observar o número de caras e coroas obtidas, vemos uma determinada proporção do número de caras e coroas.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57200" y="3382307"/>
            <a:ext cx="80978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retirar diversas jujubas de uma urna, observamos jujubas na cor azul e vermelha numa certa proporção.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57200" y="4804784"/>
            <a:ext cx="8097808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medir a temperatura ao meio-dia, diariamente, no mesmo local e altura, ao longo de muitos e muitos anos, observamos que um conjunto de valores mais concentrados.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826361" y="2649708"/>
            <a:ext cx="459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🗹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898277" y="3810548"/>
            <a:ext cx="459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8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🗷</a:t>
            </a:r>
            <a:endParaRPr sz="240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547576" y="5535508"/>
            <a:ext cx="459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🗹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1524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Amostral (Ω)</a:t>
            </a:r>
            <a:r>
              <a:rPr b="0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todos os desfechos possíveis de um experimento aleatório.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57200" y="5105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Tempo de vida de uma lâmpada.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Ω = {t: t ≥ 0}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57200" y="20574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Lançamento de um dado.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Ω = {1, 2, 3, 4, 5, 6} 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57200" y="30480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Exame de sangue (tipo sanguíneo) 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Ω = {A, B, AB, O}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57200" y="403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Hábito de fumar.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Ω = {Fumante, Não fumante}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457200" y="15240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473377" y="4200524"/>
            <a:ext cx="2921897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342900" y="183006"/>
            <a:ext cx="5562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Tipos de Espaço</a:t>
            </a:r>
            <a:r>
              <a:rPr lang="pt-B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Amostral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/>
              <a:t>Discreto</a:t>
            </a:r>
            <a:r>
              <a:rPr lang="pt-BR"/>
              <a:t> quando ele for: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Finito: apenas alguns resultados.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Infinito enumerável: possível listar.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/>
              <a:t>Contínuo</a:t>
            </a:r>
            <a:r>
              <a:rPr lang="pt-BR"/>
              <a:t> quando for infinito e não enumerável.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pt-BR">
                <a:solidFill>
                  <a:srgbClr val="FF0000"/>
                </a:solidFill>
              </a:rPr>
              <a:t>Definirá o tipo de modelo probabilístico.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304800" y="5508625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14789" y="1558394"/>
            <a:ext cx="886666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Eventos: subconjuntos do espaço amostral Ω</a:t>
            </a:r>
            <a:endParaRPr i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14789" y="3551178"/>
            <a:ext cx="8724411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Espaço de Eventos: espaço de subconjuntos do espaço amostral Ω, i.e. está contido em 2</a:t>
            </a:r>
            <a:r>
              <a:rPr baseline="30000" lang="pt-B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Ω </a:t>
            </a:r>
            <a:r>
              <a:rPr lang="pt-B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(power set of Ω).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304800" y="284271"/>
            <a:ext cx="8534400" cy="246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Notação: A, B, C ...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∅ (conjunto vazio): 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impossível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Ω = {w</a:t>
            </a:r>
            <a:r>
              <a:rPr baseline="-25000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...}: 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certo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w</a:t>
            </a:r>
            <a:r>
              <a:rPr baseline="-25000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elementar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04800" y="5508625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254000" y="3137030"/>
            <a:ext cx="8458200" cy="3094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r>
              <a:rPr lang="pt-BR" sz="3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de um dado.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amostral: Ω = {1, 2, 3, 4, 5, 6} 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sair face par 					A = {2, 4, 6} ⊂ Ω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sair face maior que 3      	B = {4, 5, 6} ⊂ Ω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sair face 1                        	C = {1} ⊂ Ω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304800" y="3338744"/>
            <a:ext cx="883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 ∩ B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interseção dos eventos A e B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a ocorrência </a:t>
            </a: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simultânea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eventos A e B.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152400" y="92538"/>
            <a:ext cx="88392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Operações com eventos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Sejam A e B dois eventos gerados a partir de um espaço amostral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Ω.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304800" y="1728148"/>
            <a:ext cx="883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 ∪ B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união dos eventos A e B.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a ocorrência de </a:t>
            </a: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 menos um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eventos, A ou B.</a:t>
            </a:r>
            <a:endParaRPr/>
          </a:p>
        </p:txBody>
      </p:sp>
      <p:grpSp>
        <p:nvGrpSpPr>
          <p:cNvPr id="224" name="Google Shape;224;p29"/>
          <p:cNvGrpSpPr/>
          <p:nvPr/>
        </p:nvGrpSpPr>
        <p:grpSpPr>
          <a:xfrm>
            <a:off x="3963589" y="4474992"/>
            <a:ext cx="5073371" cy="2309054"/>
            <a:chOff x="3963589" y="4474992"/>
            <a:chExt cx="5073371" cy="2309054"/>
          </a:xfrm>
        </p:grpSpPr>
        <p:pic>
          <p:nvPicPr>
            <p:cNvPr descr="conjuntos" id="225" name="Google Shape;225;p29"/>
            <p:cNvPicPr preferRelativeResize="0"/>
            <p:nvPr/>
          </p:nvPicPr>
          <p:blipFill rotWithShape="1">
            <a:blip r:embed="rId3">
              <a:alphaModFix/>
            </a:blip>
            <a:srcRect b="0" l="0" r="29466" t="0"/>
            <a:stretch/>
          </p:blipFill>
          <p:spPr>
            <a:xfrm>
              <a:off x="3963589" y="4474992"/>
              <a:ext cx="5073371" cy="2309054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26" name="Google Shape;226;p29"/>
            <p:cNvSpPr txBox="1"/>
            <p:nvPr/>
          </p:nvSpPr>
          <p:spPr>
            <a:xfrm>
              <a:off x="4514352" y="5235074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29"/>
            <p:cNvSpPr txBox="1"/>
            <p:nvPr/>
          </p:nvSpPr>
          <p:spPr>
            <a:xfrm>
              <a:off x="5535395" y="5734900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29"/>
            <p:cNvSpPr txBox="1"/>
            <p:nvPr/>
          </p:nvSpPr>
          <p:spPr>
            <a:xfrm>
              <a:off x="5980802" y="4697471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Ω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29"/>
            <p:cNvSpPr txBox="1"/>
            <p:nvPr/>
          </p:nvSpPr>
          <p:spPr>
            <a:xfrm>
              <a:off x="8529580" y="4725077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Ω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7001845" y="5190032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8090739" y="5771225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200025" y="5487912"/>
            <a:ext cx="6069109" cy="117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complementar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 é representado por A</a:t>
            </a:r>
            <a:r>
              <a:rPr baseline="30000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Ω \ A.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304800" y="10668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 B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disjuntos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mutuamente exclusivos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quando não têm elementos em comum, isto é,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∩ B = ∅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04800" y="3675158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 B 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ão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complementares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sua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interseção é vazia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sua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união é o espaço amostral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isto é,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∩ B = ∅     e     A ∪ B = Ω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152400" y="2286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Operações com eventos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30"/>
          <p:cNvGrpSpPr/>
          <p:nvPr/>
        </p:nvGrpSpPr>
        <p:grpSpPr>
          <a:xfrm>
            <a:off x="6652407" y="1557177"/>
            <a:ext cx="2408792" cy="2270248"/>
            <a:chOff x="2063" y="3068"/>
            <a:chExt cx="1814" cy="1040"/>
          </a:xfrm>
        </p:grpSpPr>
        <p:pic>
          <p:nvPicPr>
            <p:cNvPr descr="imagem" id="241" name="Google Shape;24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3" y="3068"/>
              <a:ext cx="1814" cy="10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30"/>
            <p:cNvGrpSpPr/>
            <p:nvPr/>
          </p:nvGrpSpPr>
          <p:grpSpPr>
            <a:xfrm>
              <a:off x="2426" y="3203"/>
              <a:ext cx="1179" cy="590"/>
              <a:chOff x="7238" y="10506"/>
              <a:chExt cx="1396" cy="689"/>
            </a:xfrm>
          </p:grpSpPr>
          <p:sp>
            <p:nvSpPr>
              <p:cNvPr id="243" name="Google Shape;243;p30"/>
              <p:cNvSpPr txBox="1"/>
              <p:nvPr/>
            </p:nvSpPr>
            <p:spPr>
              <a:xfrm>
                <a:off x="8327" y="10506"/>
                <a:ext cx="30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BR" sz="28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Ω</a:t>
                </a:r>
                <a:endParaRPr sz="4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" name="Google Shape;244;p30"/>
              <p:cNvSpPr txBox="1"/>
              <p:nvPr/>
            </p:nvSpPr>
            <p:spPr>
              <a:xfrm>
                <a:off x="7238" y="10575"/>
                <a:ext cx="30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BR" sz="28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4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" name="Google Shape;245;p30"/>
              <p:cNvSpPr txBox="1"/>
              <p:nvPr/>
            </p:nvSpPr>
            <p:spPr>
              <a:xfrm>
                <a:off x="8064" y="10907"/>
                <a:ext cx="30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BR" sz="28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4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46" name="Google Shape;246;p30"/>
          <p:cNvGrpSpPr/>
          <p:nvPr/>
        </p:nvGrpSpPr>
        <p:grpSpPr>
          <a:xfrm>
            <a:off x="6774743" y="4533419"/>
            <a:ext cx="2133883" cy="2075652"/>
            <a:chOff x="6153961" y="456902"/>
            <a:chExt cx="2155652" cy="2332037"/>
          </a:xfrm>
        </p:grpSpPr>
        <p:pic>
          <p:nvPicPr>
            <p:cNvPr descr="conjuntos" id="247" name="Google Shape;247;p30"/>
            <p:cNvPicPr preferRelativeResize="0"/>
            <p:nvPr/>
          </p:nvPicPr>
          <p:blipFill rotWithShape="1">
            <a:blip r:embed="rId4">
              <a:alphaModFix/>
            </a:blip>
            <a:srcRect b="0" l="70326" r="0" t="0"/>
            <a:stretch/>
          </p:blipFill>
          <p:spPr>
            <a:xfrm>
              <a:off x="6153961" y="456902"/>
              <a:ext cx="2155652" cy="2332037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48" name="Google Shape;248;p30"/>
            <p:cNvSpPr txBox="1"/>
            <p:nvPr/>
          </p:nvSpPr>
          <p:spPr>
            <a:xfrm>
              <a:off x="7870772" y="718439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Ω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6815804" y="1183393"/>
              <a:ext cx="335970" cy="418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/>
          <p:nvPr/>
        </p:nvSpPr>
        <p:spPr>
          <a:xfrm>
            <a:off x="228600" y="4937125"/>
            <a:ext cx="8686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uma face par ou face 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∪ C = {2, 4, 6} ∪ {1} = {1, 2, 4, 6}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228600" y="2971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sair uma face par e face 1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A ∩ C = {2, 4, 6} ∩ {1} = ∅</a:t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228600" y="1965325"/>
            <a:ext cx="8686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sair uma face par e maior que 3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B = {2, 4, 6} ∩ {4, 5, 6} = {4, 6}                 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228600" y="3962400"/>
            <a:ext cx="8686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sair uma face par ou  maior que 3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B = {2, 4, 6} ∪ {4, 5, 6} = {2, 4, 5, 6}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/>
          </a:p>
        </p:txBody>
      </p:sp>
      <p:grpSp>
        <p:nvGrpSpPr>
          <p:cNvPr id="258" name="Google Shape;258;p31"/>
          <p:cNvGrpSpPr/>
          <p:nvPr/>
        </p:nvGrpSpPr>
        <p:grpSpPr>
          <a:xfrm>
            <a:off x="165100" y="66675"/>
            <a:ext cx="8750300" cy="1676400"/>
            <a:chOff x="104" y="42"/>
            <a:chExt cx="5512" cy="1056"/>
          </a:xfrm>
        </p:grpSpPr>
        <p:sp>
          <p:nvSpPr>
            <p:cNvPr id="259" name="Google Shape;259;p31"/>
            <p:cNvSpPr txBox="1"/>
            <p:nvPr/>
          </p:nvSpPr>
          <p:spPr>
            <a:xfrm>
              <a:off x="144" y="502"/>
              <a:ext cx="5472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780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Char char="Ω"/>
              </a:pPr>
              <a:r>
                <a:rPr lang="pt-B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{1, 2, 3, 4, 5, 6}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Eventos:   A = {2, 4, 6},   B = {4, 5, 6}  e  C = {1}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104" y="42"/>
              <a:ext cx="5328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Exemplo</a:t>
              </a:r>
              <a:r>
                <a:rPr lang="pt-BR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Lançamento de um dado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31"/>
          <p:cNvSpPr/>
          <p:nvPr/>
        </p:nvSpPr>
        <p:spPr>
          <a:xfrm>
            <a:off x="228600" y="5864225"/>
            <a:ext cx="8686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sair face par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{1, 3, 5}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5800" y="2434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Carlos E. Mello, PhD</a:t>
            </a:r>
            <a:br>
              <a:rPr lang="pt-BR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771153" y="3396362"/>
            <a:ext cx="3623202" cy="711526"/>
            <a:chOff x="2453638" y="3104544"/>
            <a:chExt cx="3623202" cy="711526"/>
          </a:xfrm>
        </p:grpSpPr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38" y="3104544"/>
              <a:ext cx="711526" cy="71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 txBox="1"/>
            <p:nvPr/>
          </p:nvSpPr>
          <p:spPr>
            <a:xfrm>
              <a:off x="3165164" y="3116816"/>
              <a:ext cx="2911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6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44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/>
          <p:nvPr/>
        </p:nvSpPr>
        <p:spPr>
          <a:xfrm>
            <a:off x="152400" y="152399"/>
            <a:ext cx="8763000" cy="173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de Probabilidades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definido pela tripla (Ω,σ,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onde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 – o conjunto de eventos elementares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 – álgebra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–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 de probabilidade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σ-álgebra sobre Ω é um sistema de subconjuntos, tal que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38" y="4844307"/>
            <a:ext cx="6434551" cy="18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136083" y="360506"/>
            <a:ext cx="88756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/>
              <a:t>P </a:t>
            </a:r>
            <a:r>
              <a:rPr lang="pt-BR"/>
              <a:t>: σ -&gt; [0,1] é uma medida normalizada por </a:t>
            </a:r>
            <a:r>
              <a:rPr i="1" lang="pt-BR"/>
              <a:t>P</a:t>
            </a:r>
            <a:r>
              <a:rPr lang="pt-BR"/>
              <a:t>(Ω)=1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σ-álgebra: propriedade aditiva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Se A</a:t>
            </a:r>
            <a:r>
              <a:rPr baseline="-25000" lang="pt-BR"/>
              <a:t>i</a:t>
            </a:r>
            <a:r>
              <a:rPr lang="pt-BR"/>
              <a:t> e A</a:t>
            </a:r>
            <a:r>
              <a:rPr baseline="-25000" lang="pt-BR"/>
              <a:t>j </a:t>
            </a:r>
            <a:r>
              <a:rPr lang="pt-BR"/>
              <a:t>∈ Ω são disjuntos, então</a:t>
            </a:r>
            <a:endParaRPr baseline="-25000"/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328" y="3274647"/>
            <a:ext cx="4405647" cy="161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Proporção de ocorrência de um evento</a:t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215" y="3559494"/>
            <a:ext cx="2989188" cy="201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Axiomas de Probabilidade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468313" y="1417638"/>
            <a:ext cx="8229600" cy="509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Seja um experimento aleatório com um espaço amostral Ω associado a ele, e seja E</a:t>
            </a:r>
            <a:r>
              <a:rPr baseline="-25000" lang="pt-BR" sz="2960"/>
              <a:t>i</a:t>
            </a:r>
            <a:r>
              <a:rPr lang="pt-BR" sz="2960"/>
              <a:t> (i= 1, 2, ...n) um evento genérico.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A probabilidade de ocorrência de E</a:t>
            </a:r>
            <a:r>
              <a:rPr baseline="-25000" lang="pt-BR" sz="2960"/>
              <a:t>i</a:t>
            </a:r>
            <a:r>
              <a:rPr lang="pt-BR" sz="2960"/>
              <a:t> será um número real tal que: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0 ≤ P(E</a:t>
            </a:r>
            <a:r>
              <a:rPr baseline="-25000" lang="pt-BR" sz="2960"/>
              <a:t>i</a:t>
            </a:r>
            <a:r>
              <a:rPr lang="pt-BR" sz="2960"/>
              <a:t>) ≤ 1			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P(Ω) =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Se E</a:t>
            </a:r>
            <a:r>
              <a:rPr baseline="-25000" lang="pt-BR" sz="2960"/>
              <a:t>1</a:t>
            </a:r>
            <a:r>
              <a:rPr lang="pt-BR" sz="2960"/>
              <a:t>, E</a:t>
            </a:r>
            <a:r>
              <a:rPr baseline="-25000" lang="pt-BR" sz="2960"/>
              <a:t>2</a:t>
            </a:r>
            <a:r>
              <a:rPr lang="pt-BR" sz="2960"/>
              <a:t>, ..., E</a:t>
            </a:r>
            <a:r>
              <a:rPr baseline="-25000" lang="pt-BR" sz="2960"/>
              <a:t>n</a:t>
            </a:r>
            <a:r>
              <a:rPr lang="pt-BR" sz="2960"/>
              <a:t> são eventos mutuamente exclusivos, então P(E</a:t>
            </a:r>
            <a:r>
              <a:rPr baseline="-25000" lang="pt-BR" sz="2960"/>
              <a:t>1</a:t>
            </a:r>
            <a:r>
              <a:rPr lang="pt-BR" sz="2960"/>
              <a:t>∪ E</a:t>
            </a:r>
            <a:r>
              <a:rPr baseline="-25000" lang="pt-BR" sz="2960"/>
              <a:t>2</a:t>
            </a:r>
            <a:r>
              <a:rPr lang="pt-BR" sz="2960"/>
              <a:t> ∪ ... ∪ E</a:t>
            </a:r>
            <a:r>
              <a:rPr baseline="-25000" lang="pt-BR" sz="2960"/>
              <a:t>n</a:t>
            </a:r>
            <a:r>
              <a:rPr lang="pt-BR" sz="2960"/>
              <a:t>) = Σ P(E</a:t>
            </a:r>
            <a:r>
              <a:rPr baseline="-25000" lang="pt-BR" sz="2960"/>
              <a:t>i</a:t>
            </a:r>
            <a:r>
              <a:rPr lang="pt-BR" sz="2960"/>
              <a:t>)</a:t>
            </a:r>
            <a:endParaRPr sz="29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Propriedades de probabilidade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457200" y="1662552"/>
            <a:ext cx="8229600" cy="214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/>
              <a:t>P(∅) = 0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/>
              <a:t>Σ P(E</a:t>
            </a:r>
            <a:r>
              <a:rPr baseline="-25000" lang="pt-BR" sz="3600"/>
              <a:t>i</a:t>
            </a:r>
            <a:r>
              <a:rPr lang="pt-BR" sz="3600"/>
              <a:t>) = 1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/>
              <a:t>Probabilidade do evento complementar </a:t>
            </a:r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081" y="4093197"/>
            <a:ext cx="3692863" cy="81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228600" y="11430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Sejam A e B eventos de Ω. Então,</a:t>
            </a:r>
            <a:b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152400" y="46482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qualquer evento A de Ω,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P(A) = 1 - P(A</a:t>
            </a:r>
            <a:r>
              <a:rPr b="1" baseline="30000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 da adição de probabilidades</a:t>
            </a:r>
            <a:endParaRPr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1295400" y="1905000"/>
            <a:ext cx="4873681" cy="60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 ∪ B) = P(A) + P(B) – P(A ∩ B)</a:t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152400" y="3048000"/>
            <a:ext cx="883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Consequências: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C00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 e B forem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 disjuntos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então</a:t>
            </a:r>
            <a:b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 ∪ B) = P(A) + P(B).</a:t>
            </a:r>
            <a:endParaRPr/>
          </a:p>
        </p:txBody>
      </p:sp>
      <p:grpSp>
        <p:nvGrpSpPr>
          <p:cNvPr id="303" name="Google Shape;303;p37"/>
          <p:cNvGrpSpPr/>
          <p:nvPr/>
        </p:nvGrpSpPr>
        <p:grpSpPr>
          <a:xfrm>
            <a:off x="6022384" y="4648200"/>
            <a:ext cx="2807615" cy="1562069"/>
            <a:chOff x="2722" y="6612"/>
            <a:chExt cx="1886" cy="1224"/>
          </a:xfrm>
        </p:grpSpPr>
        <p:pic>
          <p:nvPicPr>
            <p:cNvPr descr="uniao" id="304" name="Google Shape;30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2" y="6612"/>
              <a:ext cx="1886" cy="1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7"/>
            <p:cNvSpPr txBox="1"/>
            <p:nvPr/>
          </p:nvSpPr>
          <p:spPr>
            <a:xfrm>
              <a:off x="3168" y="6912"/>
              <a:ext cx="307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37"/>
            <p:cNvSpPr txBox="1"/>
            <p:nvPr/>
          </p:nvSpPr>
          <p:spPr>
            <a:xfrm>
              <a:off x="4245" y="6662"/>
              <a:ext cx="307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Ω</a:t>
              </a:r>
              <a:endParaRPr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37"/>
            <p:cNvSpPr txBox="1"/>
            <p:nvPr/>
          </p:nvSpPr>
          <p:spPr>
            <a:xfrm>
              <a:off x="3932" y="7250"/>
              <a:ext cx="307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37"/>
            <p:cNvSpPr txBox="1"/>
            <p:nvPr/>
          </p:nvSpPr>
          <p:spPr>
            <a:xfrm>
              <a:off x="2736" y="7488"/>
              <a:ext cx="68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∩</a:t>
              </a:r>
              <a:r>
                <a:rPr b="1" i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</a:t>
              </a:r>
              <a:endParaRPr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 rot="-2415337">
              <a:off x="3299" y="7256"/>
              <a:ext cx="634" cy="143"/>
            </a:xfrm>
            <a:prstGeom prst="rightArrow">
              <a:avLst>
                <a:gd fmla="val 50000" name="adj1"/>
                <a:gd fmla="val 110839" name="adj2"/>
              </a:avLst>
            </a:prstGeom>
            <a:solidFill>
              <a:srgbClr val="FFFFFF">
                <a:alpha val="49803"/>
              </a:srgbClr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228600" y="885384"/>
            <a:ext cx="8763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000000"/>
                </a:solidFill>
              </a:rPr>
              <a:t>Probabilidade condicional: </a:t>
            </a:r>
            <a:r>
              <a:rPr b="1" lang="pt-BR" sz="2800">
                <a:solidFill>
                  <a:srgbClr val="000000"/>
                </a:solidFill>
              </a:rPr>
              <a:t>Dados dois eventos A e B, a probabilidade condicional de A dado que ocorreu B é denotada por P(A | B) e definida por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409384"/>
            <a:ext cx="54102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8"/>
          <p:cNvSpPr txBox="1"/>
          <p:nvPr/>
        </p:nvSpPr>
        <p:spPr>
          <a:xfrm>
            <a:off x="76200" y="152400"/>
            <a:ext cx="86868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Probabilidade condicional e independência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381000" y="36449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definição de probabilidade condicional, obtemos a regra do produto de probabilidades </a:t>
            </a:r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4425" y="4724400"/>
            <a:ext cx="4149725" cy="52863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5C005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19" name="Google Shape;319;p38"/>
          <p:cNvSpPr txBox="1"/>
          <p:nvPr/>
        </p:nvSpPr>
        <p:spPr>
          <a:xfrm>
            <a:off x="457200" y="5424488"/>
            <a:ext cx="6019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Analogamente, se P(A) &gt;0,</a:t>
            </a:r>
            <a:endParaRPr b="0"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1563" y="6024563"/>
            <a:ext cx="4221162" cy="52863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5C005C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228600" y="216526"/>
            <a:ext cx="8458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Independência de eventos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Dois eventos A e B são </a:t>
            </a:r>
            <a:r>
              <a:rPr lang="pt-BR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a informação da ocorrência (ou não) de B não altera a probabilidade de ocorrência de A, isto é, 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172075"/>
            <a:ext cx="3995738" cy="54292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5C005C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7" name="Google Shape;327;p39"/>
          <p:cNvSpPr txBox="1"/>
          <p:nvPr/>
        </p:nvSpPr>
        <p:spPr>
          <a:xfrm>
            <a:off x="457200" y="3810764"/>
            <a:ext cx="7696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a seguinte forma equivalente: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39"/>
          <p:cNvGrpSpPr/>
          <p:nvPr/>
        </p:nvGrpSpPr>
        <p:grpSpPr>
          <a:xfrm>
            <a:off x="2286000" y="2780859"/>
            <a:ext cx="4297363" cy="552450"/>
            <a:chOff x="1440" y="1866"/>
            <a:chExt cx="2707" cy="348"/>
          </a:xfrm>
        </p:grpSpPr>
        <p:pic>
          <p:nvPicPr>
            <p:cNvPr id="329" name="Google Shape;329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0" y="1866"/>
              <a:ext cx="1584" cy="342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5C005C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330" name="Google Shape;33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52" y="1872"/>
              <a:ext cx="995" cy="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Teorema de Bayes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Seja A</a:t>
            </a:r>
            <a:r>
              <a:rPr baseline="-25000" lang="pt-BR"/>
              <a:t>1</a:t>
            </a:r>
            <a:r>
              <a:rPr lang="pt-BR"/>
              <a:t>, ..., A</a:t>
            </a:r>
            <a:r>
              <a:rPr baseline="-25000" lang="pt-BR"/>
              <a:t>k</a:t>
            </a:r>
            <a:r>
              <a:rPr lang="pt-BR"/>
              <a:t> partições de Ω tal que P(A</a:t>
            </a:r>
            <a:r>
              <a:rPr baseline="-25000" lang="pt-BR"/>
              <a:t>i</a:t>
            </a:r>
            <a:r>
              <a:rPr lang="pt-BR"/>
              <a:t>) &gt; 0 para todo i. Se P(B) &gt; 0 então, para todo i = 1,...,k, temos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950" y="3900498"/>
            <a:ext cx="5799008" cy="173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684213" y="549275"/>
            <a:ext cx="640715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684213" y="1773238"/>
            <a:ext cx="7316787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função </a:t>
            </a:r>
            <a:r>
              <a:rPr i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→ 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associa a cada elemento </a:t>
            </a:r>
            <a:r>
              <a:rPr i="1"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espaço amostral </a:t>
            </a:r>
            <a:r>
              <a:rPr i="1"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um valor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i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i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denominada uma </a:t>
            </a:r>
            <a:r>
              <a:rPr b="0" i="1" lang="pt-BR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variável aleatória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685800" y="3600450"/>
            <a:ext cx="80772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variável aleatória pode ser classificada em: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Variável aleatória discreta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Variável aleatória contínua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Tratamento, Análise e Aprendizado Estatística de Dados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371600" y="3886200"/>
            <a:ext cx="6400800" cy="7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Carlos E. Mello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460607" y="4567623"/>
            <a:ext cx="2331431" cy="461665"/>
            <a:chOff x="2626839" y="3209524"/>
            <a:chExt cx="2331431" cy="461665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6839" y="3277745"/>
              <a:ext cx="365125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5"/>
            <p:cNvSpPr txBox="1"/>
            <p:nvPr/>
          </p:nvSpPr>
          <p:spPr>
            <a:xfrm>
              <a:off x="2955597" y="3209524"/>
              <a:ext cx="20026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32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/>
          <p:nvPr/>
        </p:nvSpPr>
        <p:spPr>
          <a:xfrm>
            <a:off x="250825" y="260350"/>
            <a:ext cx="8610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os valores possíveis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formam um conjunto enumerável de pontos da reta,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denominada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variável aleatória discreta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304800" y="4953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conjunto de valores possíveis é qualquer intervalo de números reais, </a:t>
            </a:r>
            <a:r>
              <a:rPr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denominada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variável aleatória contínua.</a:t>
            </a:r>
            <a:endParaRPr/>
          </a:p>
        </p:txBody>
      </p:sp>
      <p:grpSp>
        <p:nvGrpSpPr>
          <p:cNvPr id="353" name="Google Shape;353;p42"/>
          <p:cNvGrpSpPr/>
          <p:nvPr/>
        </p:nvGrpSpPr>
        <p:grpSpPr>
          <a:xfrm>
            <a:off x="2057400" y="1981200"/>
            <a:ext cx="4648200" cy="2514600"/>
            <a:chOff x="1296" y="1248"/>
            <a:chExt cx="2928" cy="1584"/>
          </a:xfrm>
        </p:grpSpPr>
        <p:sp>
          <p:nvSpPr>
            <p:cNvPr id="354" name="Google Shape;354;p42"/>
            <p:cNvSpPr/>
            <p:nvPr/>
          </p:nvSpPr>
          <p:spPr>
            <a:xfrm>
              <a:off x="1296" y="1248"/>
              <a:ext cx="2928" cy="15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5" name="Google Shape;355;p42"/>
            <p:cNvGrpSpPr/>
            <p:nvPr/>
          </p:nvGrpSpPr>
          <p:grpSpPr>
            <a:xfrm>
              <a:off x="1440" y="1401"/>
              <a:ext cx="2640" cy="1335"/>
              <a:chOff x="1440" y="1344"/>
              <a:chExt cx="2640" cy="1335"/>
            </a:xfrm>
          </p:grpSpPr>
          <p:sp>
            <p:nvSpPr>
              <p:cNvPr id="356" name="Google Shape;356;p42"/>
              <p:cNvSpPr/>
              <p:nvPr/>
            </p:nvSpPr>
            <p:spPr>
              <a:xfrm>
                <a:off x="1728" y="1344"/>
                <a:ext cx="2016" cy="576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2"/>
              <p:cNvSpPr/>
              <p:nvPr/>
            </p:nvSpPr>
            <p:spPr>
              <a:xfrm>
                <a:off x="1968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8" name="Google Shape;358;p42"/>
              <p:cNvCxnSpPr/>
              <p:nvPr/>
            </p:nvCxnSpPr>
            <p:spPr>
              <a:xfrm>
                <a:off x="1488" y="2448"/>
                <a:ext cx="25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9" name="Google Shape;359;p42"/>
              <p:cNvCxnSpPr/>
              <p:nvPr/>
            </p:nvCxnSpPr>
            <p:spPr>
              <a:xfrm>
                <a:off x="2112" y="2400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42"/>
              <p:cNvCxnSpPr/>
              <p:nvPr/>
            </p:nvCxnSpPr>
            <p:spPr>
              <a:xfrm>
                <a:off x="2496" y="2400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42"/>
              <p:cNvCxnSpPr/>
              <p:nvPr/>
            </p:nvCxnSpPr>
            <p:spPr>
              <a:xfrm>
                <a:off x="2976" y="2400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42"/>
              <p:cNvCxnSpPr/>
              <p:nvPr/>
            </p:nvCxnSpPr>
            <p:spPr>
              <a:xfrm>
                <a:off x="3360" y="2400"/>
                <a:ext cx="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42"/>
              <p:cNvCxnSpPr/>
              <p:nvPr/>
            </p:nvCxnSpPr>
            <p:spPr>
              <a:xfrm>
                <a:off x="2016" y="1728"/>
                <a:ext cx="9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4" name="Google Shape;364;p42"/>
              <p:cNvCxnSpPr/>
              <p:nvPr/>
            </p:nvCxnSpPr>
            <p:spPr>
              <a:xfrm flipH="1" rot="36648">
                <a:off x="2496" y="1728"/>
                <a:ext cx="9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5" name="Google Shape;365;p42"/>
              <p:cNvCxnSpPr/>
              <p:nvPr/>
            </p:nvCxnSpPr>
            <p:spPr>
              <a:xfrm>
                <a:off x="2880" y="1728"/>
                <a:ext cx="9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6" name="Google Shape;366;p42"/>
              <p:cNvCxnSpPr/>
              <p:nvPr/>
            </p:nvCxnSpPr>
            <p:spPr>
              <a:xfrm>
                <a:off x="3168" y="1728"/>
                <a:ext cx="144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7" name="Google Shape;367;p42"/>
              <p:cNvCxnSpPr/>
              <p:nvPr/>
            </p:nvCxnSpPr>
            <p:spPr>
              <a:xfrm flipH="1">
                <a:off x="3360" y="1728"/>
                <a:ext cx="9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8" name="Google Shape;368;p42"/>
              <p:cNvCxnSpPr/>
              <p:nvPr/>
            </p:nvCxnSpPr>
            <p:spPr>
              <a:xfrm>
                <a:off x="2304" y="1728"/>
                <a:ext cx="144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9" name="Google Shape;369;p42"/>
              <p:cNvSpPr txBox="1"/>
              <p:nvPr/>
            </p:nvSpPr>
            <p:spPr>
              <a:xfrm>
                <a:off x="1968" y="2448"/>
                <a:ext cx="182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 x</a:t>
                </a:r>
                <a:r>
                  <a:rPr baseline="-25000"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x</a:t>
                </a:r>
                <a:r>
                  <a:rPr baseline="-25000"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x</a:t>
                </a:r>
                <a:r>
                  <a:rPr baseline="-25000"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x</a:t>
                </a:r>
                <a:r>
                  <a:rPr baseline="-25000" lang="pt-BR" sz="18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aseline="-25000" sz="1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2"/>
              <p:cNvSpPr txBox="1"/>
              <p:nvPr/>
            </p:nvSpPr>
            <p:spPr>
              <a:xfrm>
                <a:off x="1872" y="1344"/>
                <a:ext cx="18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  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  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  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4    </a:t>
                </a: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5     </a:t>
                </a:r>
                <a:r>
                  <a:rPr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aseline="-25000" lang="pt-BR" sz="18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aseline="-25000" sz="18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2"/>
              <p:cNvSpPr/>
              <p:nvPr/>
            </p:nvSpPr>
            <p:spPr>
              <a:xfrm>
                <a:off x="1440" y="1488"/>
                <a:ext cx="2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Ω</a:t>
                </a:r>
                <a:endParaRPr sz="24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2"/>
              <p:cNvSpPr/>
              <p:nvPr/>
            </p:nvSpPr>
            <p:spPr>
              <a:xfrm>
                <a:off x="2256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42"/>
              <p:cNvSpPr/>
              <p:nvPr/>
            </p:nvSpPr>
            <p:spPr>
              <a:xfrm>
                <a:off x="2544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2"/>
              <p:cNvSpPr/>
              <p:nvPr/>
            </p:nvSpPr>
            <p:spPr>
              <a:xfrm>
                <a:off x="2832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42"/>
              <p:cNvSpPr/>
              <p:nvPr/>
            </p:nvSpPr>
            <p:spPr>
              <a:xfrm>
                <a:off x="3120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42"/>
              <p:cNvSpPr/>
              <p:nvPr/>
            </p:nvSpPr>
            <p:spPr>
              <a:xfrm>
                <a:off x="3431" y="1607"/>
                <a:ext cx="73" cy="73"/>
              </a:xfrm>
              <a:prstGeom prst="flowChartConnector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2"/>
              <p:cNvSpPr/>
              <p:nvPr/>
            </p:nvSpPr>
            <p:spPr>
              <a:xfrm>
                <a:off x="2592" y="1968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rgbClr val="0066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2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3224517" y="942702"/>
            <a:ext cx="2230437" cy="9604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</a:t>
            </a:r>
            <a:endParaRPr/>
          </a:p>
        </p:txBody>
      </p:sp>
      <p:sp>
        <p:nvSpPr>
          <p:cNvPr id="383" name="Google Shape;383;p43"/>
          <p:cNvSpPr txBox="1"/>
          <p:nvPr/>
        </p:nvSpPr>
        <p:spPr>
          <a:xfrm>
            <a:off x="1027417" y="1734864"/>
            <a:ext cx="1760537" cy="463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discreta</a:t>
            </a:r>
            <a:endParaRPr/>
          </a:p>
        </p:txBody>
      </p:sp>
      <p:sp>
        <p:nvSpPr>
          <p:cNvPr id="384" name="Google Shape;384;p43"/>
          <p:cNvSpPr txBox="1"/>
          <p:nvPr/>
        </p:nvSpPr>
        <p:spPr>
          <a:xfrm>
            <a:off x="90792" y="2742927"/>
            <a:ext cx="3960812" cy="1628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resultados estão em um conjunto finito ou enumerável</a:t>
            </a:r>
            <a:endParaRPr/>
          </a:p>
        </p:txBody>
      </p:sp>
      <p:sp>
        <p:nvSpPr>
          <p:cNvPr id="385" name="Google Shape;385;p43"/>
          <p:cNvSpPr txBox="1"/>
          <p:nvPr/>
        </p:nvSpPr>
        <p:spPr>
          <a:xfrm>
            <a:off x="5815317" y="1733277"/>
            <a:ext cx="1944687" cy="4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/>
          </a:p>
        </p:txBody>
      </p:sp>
      <p:sp>
        <p:nvSpPr>
          <p:cNvPr id="386" name="Google Shape;386;p43"/>
          <p:cNvSpPr/>
          <p:nvPr/>
        </p:nvSpPr>
        <p:spPr>
          <a:xfrm>
            <a:off x="2051354" y="2206352"/>
            <a:ext cx="166688" cy="515937"/>
          </a:xfrm>
          <a:prstGeom prst="downArrow">
            <a:avLst>
              <a:gd fmla="val 50000" name="adj1"/>
              <a:gd fmla="val 77381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6482067" y="2196827"/>
            <a:ext cx="165100" cy="517525"/>
          </a:xfrm>
          <a:prstGeom prst="downArrow">
            <a:avLst>
              <a:gd fmla="val 50000" name="adj1"/>
              <a:gd fmla="val 78365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rot="5384297">
            <a:off x="5858179" y="602977"/>
            <a:ext cx="593725" cy="1508125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3"/>
          <p:cNvSpPr/>
          <p:nvPr/>
        </p:nvSpPr>
        <p:spPr>
          <a:xfrm flipH="1" rot="-5384297">
            <a:off x="2150573" y="621233"/>
            <a:ext cx="592137" cy="1508125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43"/>
          <p:cNvCxnSpPr/>
          <p:nvPr/>
        </p:nvCxnSpPr>
        <p:spPr>
          <a:xfrm>
            <a:off x="882954" y="4614589"/>
            <a:ext cx="26812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43"/>
          <p:cNvCxnSpPr/>
          <p:nvPr/>
        </p:nvCxnSpPr>
        <p:spPr>
          <a:xfrm>
            <a:off x="1217917" y="4416152"/>
            <a:ext cx="3175" cy="347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3"/>
          <p:cNvCxnSpPr/>
          <p:nvPr/>
        </p:nvCxnSpPr>
        <p:spPr>
          <a:xfrm>
            <a:off x="882954" y="4614589"/>
            <a:ext cx="26812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43"/>
          <p:cNvCxnSpPr/>
          <p:nvPr/>
        </p:nvCxnSpPr>
        <p:spPr>
          <a:xfrm>
            <a:off x="1554467" y="4416152"/>
            <a:ext cx="1587" cy="347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1889429" y="4416152"/>
            <a:ext cx="1588" cy="347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2224392" y="4416152"/>
            <a:ext cx="1587" cy="347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2559354" y="4416152"/>
            <a:ext cx="1588" cy="3476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3"/>
          <p:cNvSpPr txBox="1"/>
          <p:nvPr/>
        </p:nvSpPr>
        <p:spPr>
          <a:xfrm>
            <a:off x="1051229" y="4811439"/>
            <a:ext cx="334963" cy="3159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8" name="Google Shape;398;p43"/>
          <p:cNvSpPr txBox="1"/>
          <p:nvPr/>
        </p:nvSpPr>
        <p:spPr>
          <a:xfrm>
            <a:off x="1370317" y="4789214"/>
            <a:ext cx="334962" cy="3159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1737029" y="4789214"/>
            <a:ext cx="334963" cy="3159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2067229" y="4793977"/>
            <a:ext cx="336550" cy="315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1" name="Google Shape;401;p43"/>
          <p:cNvSpPr txBox="1"/>
          <p:nvPr/>
        </p:nvSpPr>
        <p:spPr>
          <a:xfrm>
            <a:off x="2387904" y="4798739"/>
            <a:ext cx="334963" cy="3159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2738742" y="4813027"/>
            <a:ext cx="336550" cy="315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403" name="Google Shape;403;p43"/>
          <p:cNvCxnSpPr/>
          <p:nvPr/>
        </p:nvCxnSpPr>
        <p:spPr>
          <a:xfrm>
            <a:off x="5240642" y="4614589"/>
            <a:ext cx="267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43"/>
          <p:cNvCxnSpPr/>
          <p:nvPr/>
        </p:nvCxnSpPr>
        <p:spPr>
          <a:xfrm>
            <a:off x="5780392" y="4471714"/>
            <a:ext cx="1587" cy="3476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3"/>
          <p:cNvSpPr txBox="1"/>
          <p:nvPr/>
        </p:nvSpPr>
        <p:spPr>
          <a:xfrm>
            <a:off x="5620054" y="4809852"/>
            <a:ext cx="334963" cy="314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406" name="Google Shape;406;p43"/>
          <p:cNvCxnSpPr/>
          <p:nvPr/>
        </p:nvCxnSpPr>
        <p:spPr>
          <a:xfrm>
            <a:off x="5777217" y="4627289"/>
            <a:ext cx="1843087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3"/>
          <p:cNvSpPr txBox="1"/>
          <p:nvPr/>
        </p:nvSpPr>
        <p:spPr>
          <a:xfrm>
            <a:off x="522592" y="5262289"/>
            <a:ext cx="3600450" cy="839788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defeitos em ...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5059667" y="5190852"/>
            <a:ext cx="35274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de resposta de ...</a:t>
            </a:r>
            <a:endParaRPr/>
          </a:p>
        </p:txBody>
      </p:sp>
      <p:sp>
        <p:nvSpPr>
          <p:cNvPr id="409" name="Google Shape;409;p43"/>
          <p:cNvSpPr txBox="1"/>
          <p:nvPr/>
        </p:nvSpPr>
        <p:spPr>
          <a:xfrm>
            <a:off x="4411967" y="2742927"/>
            <a:ext cx="4643437" cy="1628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resultados abrangem todo um intervalo de números reais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/>
          <p:nvPr/>
        </p:nvSpPr>
        <p:spPr>
          <a:xfrm>
            <a:off x="296863" y="1300163"/>
            <a:ext cx="85963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termo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aleatório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indica nossa incerteza sobre uma futura realização possível da variável observada.</a:t>
            </a:r>
            <a:endParaRPr/>
          </a:p>
        </p:txBody>
      </p:sp>
      <p:graphicFrame>
        <p:nvGraphicFramePr>
          <p:cNvPr id="416" name="Google Shape;416;p44"/>
          <p:cNvGraphicFramePr/>
          <p:nvPr/>
        </p:nvGraphicFramePr>
        <p:xfrm>
          <a:off x="990600" y="367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{3C9D144C-85D5-4C59-A487-1FBBED788ED0}</a:tableStyleId>
              </a:tblPr>
              <a:tblGrid>
                <a:gridCol w="1431925"/>
                <a:gridCol w="1435100"/>
                <a:gridCol w="1431925"/>
                <a:gridCol w="1435100"/>
                <a:gridCol w="1276350"/>
              </a:tblGrid>
              <a:tr h="4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1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i="0" lang="pt-BR" sz="2400" u="none" cap="none" strike="noStrike">
                          <a:solidFill>
                            <a:srgbClr val="66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7" name="Google Shape;4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" y="5297488"/>
            <a:ext cx="6434138" cy="107473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4"/>
          <p:cNvSpPr txBox="1"/>
          <p:nvPr/>
        </p:nvSpPr>
        <p:spPr>
          <a:xfrm>
            <a:off x="228600" y="4945063"/>
            <a:ext cx="7367588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função de probabilidade deve satisfazer: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228600" y="2362200"/>
            <a:ext cx="8763000" cy="1312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de probabilidade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b="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que atribui a cada valor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v. a. discreta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sua probabilidade de ocorrência e pode ser representada pela tabela:</a:t>
            </a:r>
            <a:endParaRPr b="0" sz="2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223838" y="76200"/>
            <a:ext cx="816451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 DISCRETA Caracterização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Definição. X é uma variável aleatória discreta se esta é contável. A função de densidade de probabilidade ou função de massa de probabilidade  para X é definida por</a:t>
            </a:r>
            <a:endParaRPr/>
          </a:p>
        </p:txBody>
      </p:sp>
      <p:pic>
        <p:nvPicPr>
          <p:cNvPr id="426" name="Google Shape;4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28" y="4191000"/>
            <a:ext cx="2921972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5"/>
          <p:cNvSpPr/>
          <p:nvPr/>
        </p:nvSpPr>
        <p:spPr>
          <a:xfrm>
            <a:off x="223838" y="76200"/>
            <a:ext cx="816451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 DISCRETA Caracterização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/>
          <p:nvPr/>
        </p:nvSpPr>
        <p:spPr>
          <a:xfrm>
            <a:off x="838200" y="76200"/>
            <a:ext cx="716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MÉDIA   E   VARIÂNCIA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152400" y="6858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é o valor médio da soma dos pontos no lançamento de dois dados?</a:t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152400" y="1676400"/>
            <a:ext cx="8839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Esperado 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(média): Dada a v.a.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assumindo os 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chamamos de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médio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esperado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esperança matemática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</a:t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>
            <a:off x="152400" y="4590235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exemplo, para média de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soma de pontos), temos: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(1/36) + 3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(2/36) + ... + 11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(2/36) + 12</a:t>
            </a:r>
            <a:r>
              <a:rPr b="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(1/36)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= 252/36 = 7</a:t>
            </a: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152400" y="57912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seja, em média, a soma dos pontos no lançamento dos dois dados é igual a 7.</a:t>
            </a:r>
            <a:endParaRPr/>
          </a:p>
        </p:txBody>
      </p:sp>
      <p:sp>
        <p:nvSpPr>
          <p:cNvPr id="438" name="Google Shape;438;p46"/>
          <p:cNvSpPr txBox="1"/>
          <p:nvPr/>
        </p:nvSpPr>
        <p:spPr>
          <a:xfrm>
            <a:off x="154770" y="4026192"/>
            <a:ext cx="3886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Notação: </a:t>
            </a:r>
            <a:r>
              <a:rPr b="0" i="1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b="0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lang="pt-BR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3033713"/>
            <a:ext cx="9109075" cy="108108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/>
          <p:nvPr/>
        </p:nvSpPr>
        <p:spPr>
          <a:xfrm>
            <a:off x="228600" y="762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Variância: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valor esperado da v.a. (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baseline="3000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seja, se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assume os valores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b="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446" name="Google Shape;446;p47"/>
          <p:cNvSpPr/>
          <p:nvPr/>
        </p:nvSpPr>
        <p:spPr>
          <a:xfrm>
            <a:off x="457200" y="28194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relação acima, segue que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075" y="5030788"/>
            <a:ext cx="3463925" cy="7604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48" name="Google Shape;448;p47"/>
          <p:cNvSpPr txBox="1"/>
          <p:nvPr/>
        </p:nvSpPr>
        <p:spPr>
          <a:xfrm>
            <a:off x="381000" y="4113213"/>
            <a:ext cx="8305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Desvio Padrão</a:t>
            </a:r>
            <a:r>
              <a:rPr b="0"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definido como a raiz quadrada  positiva da variância, isto é,  </a:t>
            </a:r>
            <a:endParaRPr/>
          </a:p>
        </p:txBody>
      </p:sp>
      <p:grpSp>
        <p:nvGrpSpPr>
          <p:cNvPr id="449" name="Google Shape;449;p47"/>
          <p:cNvGrpSpPr/>
          <p:nvPr/>
        </p:nvGrpSpPr>
        <p:grpSpPr>
          <a:xfrm>
            <a:off x="484188" y="2282345"/>
            <a:ext cx="3249612" cy="462920"/>
            <a:chOff x="198" y="1596"/>
            <a:chExt cx="1983" cy="224"/>
          </a:xfrm>
        </p:grpSpPr>
        <p:sp>
          <p:nvSpPr>
            <p:cNvPr id="450" name="Google Shape;450;p47"/>
            <p:cNvSpPr/>
            <p:nvPr/>
          </p:nvSpPr>
          <p:spPr>
            <a:xfrm>
              <a:off x="198" y="1627"/>
              <a:ext cx="745" cy="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Notação:</a:t>
              </a:r>
              <a:endParaRPr b="0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1" name="Google Shape;451;p47"/>
            <p:cNvGrpSpPr/>
            <p:nvPr/>
          </p:nvGrpSpPr>
          <p:grpSpPr>
            <a:xfrm>
              <a:off x="1085" y="1596"/>
              <a:ext cx="1096" cy="224"/>
              <a:chOff x="1094" y="1584"/>
              <a:chExt cx="1127" cy="213"/>
            </a:xfrm>
          </p:grpSpPr>
          <p:sp>
            <p:nvSpPr>
              <p:cNvPr id="452" name="Google Shape;452;p47"/>
              <p:cNvSpPr/>
              <p:nvPr/>
            </p:nvSpPr>
            <p:spPr>
              <a:xfrm>
                <a:off x="1541" y="1604"/>
                <a:ext cx="680" cy="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Var(</a:t>
                </a:r>
                <a:r>
                  <a:rPr b="0" i="1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b="0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).</a:t>
                </a:r>
                <a:endParaRPr b="0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47"/>
              <p:cNvSpPr/>
              <p:nvPr/>
            </p:nvSpPr>
            <p:spPr>
              <a:xfrm>
                <a:off x="1094" y="1627"/>
                <a:ext cx="300" cy="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σ</a:t>
                </a:r>
                <a:r>
                  <a:rPr b="0" baseline="30000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baseline="30000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1415" y="1584"/>
                <a:ext cx="106" cy="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24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0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455" name="Google Shape;455;p47"/>
          <p:cNvGrpSpPr/>
          <p:nvPr/>
        </p:nvGrpSpPr>
        <p:grpSpPr>
          <a:xfrm>
            <a:off x="560388" y="5895974"/>
            <a:ext cx="2928937" cy="406837"/>
            <a:chOff x="230" y="3936"/>
            <a:chExt cx="1806" cy="201"/>
          </a:xfrm>
        </p:grpSpPr>
        <p:sp>
          <p:nvSpPr>
            <p:cNvPr id="456" name="Google Shape;456;p47"/>
            <p:cNvSpPr/>
            <p:nvPr/>
          </p:nvSpPr>
          <p:spPr>
            <a:xfrm>
              <a:off x="230" y="3955"/>
              <a:ext cx="753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Notação:</a:t>
              </a:r>
              <a:endParaRPr b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p47"/>
            <p:cNvGrpSpPr/>
            <p:nvPr/>
          </p:nvGrpSpPr>
          <p:grpSpPr>
            <a:xfrm>
              <a:off x="1171" y="3936"/>
              <a:ext cx="865" cy="201"/>
              <a:chOff x="1232" y="3936"/>
              <a:chExt cx="865" cy="201"/>
            </a:xfrm>
          </p:grpSpPr>
          <p:sp>
            <p:nvSpPr>
              <p:cNvPr id="458" name="Google Shape;458;p47"/>
              <p:cNvSpPr/>
              <p:nvPr/>
            </p:nvSpPr>
            <p:spPr>
              <a:xfrm>
                <a:off x="1533" y="3955"/>
                <a:ext cx="564" cy="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DP(</a:t>
                </a:r>
                <a:r>
                  <a:rPr b="0" i="1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b="0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).</a:t>
                </a:r>
                <a:endParaRPr b="0" sz="4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p47"/>
              <p:cNvSpPr/>
              <p:nvPr/>
            </p:nvSpPr>
            <p:spPr>
              <a:xfrm>
                <a:off x="1232" y="3955"/>
                <a:ext cx="175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pt-BR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σ</a:t>
                </a:r>
                <a:endParaRPr b="0" i="1" sz="4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47"/>
              <p:cNvSpPr/>
              <p:nvPr/>
            </p:nvSpPr>
            <p:spPr>
              <a:xfrm>
                <a:off x="1417" y="3936"/>
                <a:ext cx="104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24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0" sz="4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461" name="Google Shape;4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363" y="1127125"/>
            <a:ext cx="6137275" cy="11588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62" name="Google Shape;46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2638" y="3352800"/>
            <a:ext cx="4583112" cy="695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/>
          <p:nvPr/>
        </p:nvSpPr>
        <p:spPr>
          <a:xfrm>
            <a:off x="304800" y="2152650"/>
            <a:ext cx="84582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em que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constantes, então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327025" y="4495800"/>
            <a:ext cx="805497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</a:t>
            </a:r>
            <a:r>
              <a:rPr b="0"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variáveis aleatórias, então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+ ... +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+ 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+ ... + 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sz="26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228600" y="71438"/>
            <a:ext cx="5334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Propriedades: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228600" y="765175"/>
            <a:ext cx="70866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em que </a:t>
            </a:r>
            <a:r>
              <a:rPr i="1" lang="pt-BR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constante, então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      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Var(</a:t>
            </a:r>
            <a:r>
              <a:rPr b="0" i="1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pt-BR" sz="2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 = 0.</a:t>
            </a:r>
            <a:endParaRPr b="0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/>
          <p:nvPr/>
        </p:nvSpPr>
        <p:spPr>
          <a:xfrm>
            <a:off x="111125" y="4351338"/>
            <a:ext cx="90328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Associamos probabilidades a intervalos de valores da variável.</a:t>
            </a: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111125" y="2376488"/>
            <a:ext cx="8225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Assume valores num intervalo de números reais.</a:t>
            </a: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95250" y="3181350"/>
            <a:ext cx="9048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possível listar, individualmente, todos os possíveis valores de uma v.a. contínua.</a:t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223838" y="318091"/>
            <a:ext cx="816451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 CONTÍNUA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Caracterização</a:t>
            </a:r>
            <a:endParaRPr b="0"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Definição</a:t>
            </a:r>
            <a:r>
              <a:rPr lang="pt-BR"/>
              <a:t> Uma variável X é contínua se existe uma função      tal que                  para todo x,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                          e para todo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Temos também que</a:t>
            </a:r>
            <a:endParaRPr/>
          </a:p>
        </p:txBody>
      </p:sp>
      <p:pic>
        <p:nvPicPr>
          <p:cNvPr id="485" name="Google Shape;4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2133600"/>
            <a:ext cx="1524000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200" y="2154237"/>
            <a:ext cx="482600" cy="51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138" y="2496110"/>
            <a:ext cx="2028462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3276600"/>
            <a:ext cx="4267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8028" y="2786181"/>
            <a:ext cx="959369" cy="40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92438" y="4762500"/>
            <a:ext cx="31559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/>
          <p:nvPr/>
        </p:nvSpPr>
        <p:spPr>
          <a:xfrm>
            <a:off x="223838" y="318091"/>
            <a:ext cx="816451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 CONTÍNUA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Caracterização</a:t>
            </a:r>
            <a:endParaRPr b="0"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Teorema</a:t>
            </a:r>
            <a:r>
              <a:rPr lang="pt-BR"/>
              <a:t>. A F.D.A. para qualquer variável aleatória contínua é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não-descrescente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Normalizada: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Contínua a direita:</a:t>
            </a:r>
            <a:endParaRPr/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114800"/>
            <a:ext cx="1905000" cy="74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048000"/>
            <a:ext cx="3665537" cy="6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4114800"/>
            <a:ext cx="1600200" cy="69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0" y="5257800"/>
            <a:ext cx="2470150" cy="61217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1"/>
          <p:cNvSpPr/>
          <p:nvPr/>
        </p:nvSpPr>
        <p:spPr>
          <a:xfrm>
            <a:off x="223838" y="318091"/>
            <a:ext cx="816451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ALEATÓRIA CONTÍNUA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Caracterização</a:t>
            </a:r>
            <a:endParaRPr b="0"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INTRODUÇÃO À PROBABILIDADE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5" y="1187450"/>
            <a:ext cx="32893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/>
        </p:nvSpPr>
        <p:spPr>
          <a:xfrm>
            <a:off x="323850" y="838200"/>
            <a:ext cx="8763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v.a.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contínua é caracterizada por sua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densidade de probabilidade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 as propriedades: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A área sob a curva de densidade é 1;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área sob a curva da densidade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  acima do eixo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os pontos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507" name="Google Shape;5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738" y="3476625"/>
            <a:ext cx="3284537" cy="20621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08" name="Google Shape;508;p52"/>
          <p:cNvSpPr txBox="1"/>
          <p:nvPr/>
        </p:nvSpPr>
        <p:spPr>
          <a:xfrm>
            <a:off x="342900" y="3103563"/>
            <a:ext cx="52530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(iii)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≥ 0, para todo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(iv)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0, para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fixo.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571500" y="95250"/>
            <a:ext cx="845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Propriedades da v.a. contínuas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190500" y="5048250"/>
            <a:ext cx="5943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Assim, 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=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P(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/>
        </p:nvSpPr>
        <p:spPr>
          <a:xfrm>
            <a:off x="762000" y="0"/>
            <a:ext cx="7696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</a:t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75" y="2017713"/>
            <a:ext cx="3443288" cy="1176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5410200" y="25146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,   – ∞</a:t>
            </a:r>
            <a:r>
              <a:rPr b="1" i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&lt; x &lt;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∞.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762000" y="3454400"/>
            <a:ext cx="8077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 ser mostrado que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  μ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é o valor esperado (média) de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-∞ &lt; μ &lt; ∞)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</a:t>
            </a:r>
            <a:r>
              <a:rPr b="1" i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b="1" baseline="30000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a variância de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(σ </a:t>
            </a:r>
            <a:r>
              <a:rPr b="1" baseline="30000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&gt; 0)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2514600" y="5705475"/>
            <a:ext cx="4114800" cy="4616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Notação : </a:t>
            </a:r>
            <a:r>
              <a:rPr b="1" i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 ~ N(μ ; σ </a:t>
            </a:r>
            <a:r>
              <a:rPr b="1" baseline="30000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baseline="30000" sz="2400">
              <a:solidFill>
                <a:srgbClr val="CC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>
            <a:off x="0" y="76200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v. a. 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 </a:t>
            </a: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parâmetros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μ 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30000" lang="pt-BR" sz="2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 sua função densidade de probabilidade é dada por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/>
        </p:nvSpPr>
        <p:spPr>
          <a:xfrm>
            <a:off x="2054225" y="133350"/>
            <a:ext cx="48577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Propriedades de </a:t>
            </a:r>
            <a:r>
              <a:rPr b="1" i="1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~ N(</a:t>
            </a:r>
            <a:r>
              <a:rPr b="1" lang="pt-BR" sz="2600">
                <a:solidFill>
                  <a:srgbClr val="00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1" lang="pt-BR" sz="2600">
                <a:solidFill>
                  <a:srgbClr val="00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30000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6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4"/>
          <p:cNvSpPr txBox="1"/>
          <p:nvPr/>
        </p:nvSpPr>
        <p:spPr>
          <a:xfrm>
            <a:off x="217488" y="37465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μ (média ou valor esperado);</a:t>
            </a:r>
            <a:endParaRPr/>
          </a:p>
        </p:txBody>
      </p:sp>
      <p:sp>
        <p:nvSpPr>
          <p:cNvPr id="527" name="Google Shape;527;p54"/>
          <p:cNvSpPr txBox="1"/>
          <p:nvPr/>
        </p:nvSpPr>
        <p:spPr>
          <a:xfrm>
            <a:off x="217488" y="4186238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σ </a:t>
            </a:r>
            <a:r>
              <a:rPr b="1" baseline="30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 portanto, DP(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σ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4"/>
          <p:cNvSpPr txBox="1"/>
          <p:nvPr/>
        </p:nvSpPr>
        <p:spPr>
          <a:xfrm>
            <a:off x="217488" y="512445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 ponto de máximo de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4"/>
          <p:cNvSpPr txBox="1"/>
          <p:nvPr/>
        </p:nvSpPr>
        <p:spPr>
          <a:xfrm>
            <a:off x="217488" y="4624388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→ 0 quando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∞;</a:t>
            </a:r>
            <a:endParaRPr/>
          </a:p>
        </p:txBody>
      </p:sp>
      <p:sp>
        <p:nvSpPr>
          <p:cNvPr id="530" name="Google Shape;530;p54"/>
          <p:cNvSpPr txBox="1"/>
          <p:nvPr/>
        </p:nvSpPr>
        <p:spPr>
          <a:xfrm>
            <a:off x="217488" y="55626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30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pontos de inflexão de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531" name="Google Shape;531;p54"/>
          <p:cNvSpPr txBox="1"/>
          <p:nvPr/>
        </p:nvSpPr>
        <p:spPr>
          <a:xfrm>
            <a:off x="217488" y="600075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curva Normal é simétrica em torno da média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μ.</a:t>
            </a:r>
            <a:endParaRPr b="1" i="1"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32" name="Google Shape;532;p54"/>
          <p:cNvPicPr preferRelativeResize="0"/>
          <p:nvPr/>
        </p:nvPicPr>
        <p:blipFill rotWithShape="1">
          <a:blip r:embed="rId3">
            <a:alphaModFix/>
          </a:blip>
          <a:srcRect b="23625" l="3691" r="10332" t="1968"/>
          <a:stretch/>
        </p:blipFill>
        <p:spPr>
          <a:xfrm>
            <a:off x="2379663" y="788988"/>
            <a:ext cx="4378325" cy="2841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/>
        </p:nvSpPr>
        <p:spPr>
          <a:xfrm>
            <a:off x="-76200" y="5810250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Curvas Normais com mesma variância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médias diferentes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538" name="Google Shape;538;p55"/>
          <p:cNvSpPr txBox="1"/>
          <p:nvPr/>
        </p:nvSpPr>
        <p:spPr>
          <a:xfrm>
            <a:off x="0" y="0"/>
            <a:ext cx="91440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distribuição Normal depende dos parâmetros μ e σ</a:t>
            </a:r>
            <a:r>
              <a:rPr b="1" baseline="30000"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55"/>
          <p:cNvGrpSpPr/>
          <p:nvPr/>
        </p:nvGrpSpPr>
        <p:grpSpPr>
          <a:xfrm>
            <a:off x="612775" y="685800"/>
            <a:ext cx="7916863" cy="5041900"/>
            <a:chOff x="386" y="432"/>
            <a:chExt cx="4987" cy="3176"/>
          </a:xfrm>
        </p:grpSpPr>
        <p:sp>
          <p:nvSpPr>
            <p:cNvPr id="540" name="Google Shape;540;p55"/>
            <p:cNvSpPr/>
            <p:nvPr/>
          </p:nvSpPr>
          <p:spPr>
            <a:xfrm>
              <a:off x="386" y="432"/>
              <a:ext cx="4987" cy="31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1801" y="1218"/>
              <a:ext cx="3191" cy="1749"/>
            </a:xfrm>
            <a:custGeom>
              <a:rect b="b" l="l" r="r" t="t"/>
              <a:pathLst>
                <a:path extrusionOk="0" h="2135" w="3714">
                  <a:moveTo>
                    <a:pt x="0" y="2135"/>
                  </a:moveTo>
                  <a:lnTo>
                    <a:pt x="40" y="2135"/>
                  </a:lnTo>
                  <a:lnTo>
                    <a:pt x="81" y="2135"/>
                  </a:lnTo>
                  <a:lnTo>
                    <a:pt x="114" y="2121"/>
                  </a:lnTo>
                  <a:lnTo>
                    <a:pt x="155" y="2121"/>
                  </a:lnTo>
                  <a:lnTo>
                    <a:pt x="189" y="2121"/>
                  </a:lnTo>
                  <a:lnTo>
                    <a:pt x="222" y="2114"/>
                  </a:lnTo>
                  <a:lnTo>
                    <a:pt x="263" y="2114"/>
                  </a:lnTo>
                  <a:lnTo>
                    <a:pt x="303" y="2108"/>
                  </a:lnTo>
                  <a:lnTo>
                    <a:pt x="337" y="2101"/>
                  </a:lnTo>
                  <a:lnTo>
                    <a:pt x="377" y="2094"/>
                  </a:lnTo>
                  <a:lnTo>
                    <a:pt x="418" y="2081"/>
                  </a:lnTo>
                  <a:lnTo>
                    <a:pt x="445" y="2074"/>
                  </a:lnTo>
                  <a:lnTo>
                    <a:pt x="485" y="2060"/>
                  </a:lnTo>
                  <a:lnTo>
                    <a:pt x="526" y="2047"/>
                  </a:lnTo>
                  <a:lnTo>
                    <a:pt x="566" y="2027"/>
                  </a:lnTo>
                  <a:lnTo>
                    <a:pt x="600" y="2013"/>
                  </a:lnTo>
                  <a:lnTo>
                    <a:pt x="640" y="1986"/>
                  </a:lnTo>
                  <a:lnTo>
                    <a:pt x="681" y="1966"/>
                  </a:lnTo>
                  <a:lnTo>
                    <a:pt x="708" y="1939"/>
                  </a:lnTo>
                  <a:lnTo>
                    <a:pt x="748" y="1905"/>
                  </a:lnTo>
                  <a:lnTo>
                    <a:pt x="788" y="1878"/>
                  </a:lnTo>
                  <a:lnTo>
                    <a:pt x="822" y="1838"/>
                  </a:lnTo>
                  <a:lnTo>
                    <a:pt x="863" y="1797"/>
                  </a:lnTo>
                  <a:lnTo>
                    <a:pt x="903" y="1757"/>
                  </a:lnTo>
                  <a:lnTo>
                    <a:pt x="937" y="1709"/>
                  </a:lnTo>
                  <a:lnTo>
                    <a:pt x="977" y="1655"/>
                  </a:lnTo>
                  <a:lnTo>
                    <a:pt x="1018" y="1594"/>
                  </a:lnTo>
                  <a:lnTo>
                    <a:pt x="1051" y="1534"/>
                  </a:lnTo>
                  <a:lnTo>
                    <a:pt x="1085" y="1466"/>
                  </a:lnTo>
                  <a:lnTo>
                    <a:pt x="1125" y="1405"/>
                  </a:lnTo>
                  <a:lnTo>
                    <a:pt x="1166" y="1324"/>
                  </a:lnTo>
                  <a:lnTo>
                    <a:pt x="1200" y="1257"/>
                  </a:lnTo>
                  <a:lnTo>
                    <a:pt x="1240" y="1176"/>
                  </a:lnTo>
                  <a:lnTo>
                    <a:pt x="1280" y="1095"/>
                  </a:lnTo>
                  <a:lnTo>
                    <a:pt x="1307" y="1014"/>
                  </a:lnTo>
                  <a:lnTo>
                    <a:pt x="1348" y="926"/>
                  </a:lnTo>
                  <a:lnTo>
                    <a:pt x="1388" y="845"/>
                  </a:lnTo>
                  <a:lnTo>
                    <a:pt x="1422" y="757"/>
                  </a:lnTo>
                  <a:lnTo>
                    <a:pt x="1462" y="669"/>
                  </a:lnTo>
                  <a:lnTo>
                    <a:pt x="1503" y="588"/>
                  </a:lnTo>
                  <a:lnTo>
                    <a:pt x="1543" y="514"/>
                  </a:lnTo>
                  <a:lnTo>
                    <a:pt x="1570" y="433"/>
                  </a:lnTo>
                  <a:lnTo>
                    <a:pt x="1611" y="358"/>
                  </a:lnTo>
                  <a:lnTo>
                    <a:pt x="1651" y="298"/>
                  </a:lnTo>
                  <a:lnTo>
                    <a:pt x="1685" y="230"/>
                  </a:lnTo>
                  <a:lnTo>
                    <a:pt x="1725" y="176"/>
                  </a:lnTo>
                  <a:lnTo>
                    <a:pt x="1766" y="129"/>
                  </a:lnTo>
                  <a:lnTo>
                    <a:pt x="1799" y="88"/>
                  </a:lnTo>
                  <a:lnTo>
                    <a:pt x="1840" y="48"/>
                  </a:lnTo>
                  <a:lnTo>
                    <a:pt x="1880" y="21"/>
                  </a:lnTo>
                  <a:lnTo>
                    <a:pt x="1907" y="7"/>
                  </a:lnTo>
                  <a:lnTo>
                    <a:pt x="1948" y="0"/>
                  </a:lnTo>
                  <a:lnTo>
                    <a:pt x="1988" y="7"/>
                  </a:lnTo>
                  <a:lnTo>
                    <a:pt x="2029" y="14"/>
                  </a:lnTo>
                  <a:lnTo>
                    <a:pt x="2062" y="41"/>
                  </a:lnTo>
                  <a:lnTo>
                    <a:pt x="2103" y="61"/>
                  </a:lnTo>
                  <a:lnTo>
                    <a:pt x="2143" y="102"/>
                  </a:lnTo>
                  <a:lnTo>
                    <a:pt x="2170" y="149"/>
                  </a:lnTo>
                  <a:lnTo>
                    <a:pt x="2211" y="196"/>
                  </a:lnTo>
                  <a:lnTo>
                    <a:pt x="2251" y="264"/>
                  </a:lnTo>
                  <a:lnTo>
                    <a:pt x="2285" y="325"/>
                  </a:lnTo>
                  <a:lnTo>
                    <a:pt x="2325" y="399"/>
                  </a:lnTo>
                  <a:lnTo>
                    <a:pt x="2366" y="473"/>
                  </a:lnTo>
                  <a:lnTo>
                    <a:pt x="2399" y="548"/>
                  </a:lnTo>
                  <a:lnTo>
                    <a:pt x="2433" y="629"/>
                  </a:lnTo>
                  <a:lnTo>
                    <a:pt x="2473" y="716"/>
                  </a:lnTo>
                  <a:lnTo>
                    <a:pt x="2514" y="797"/>
                  </a:lnTo>
                  <a:lnTo>
                    <a:pt x="2548" y="885"/>
                  </a:lnTo>
                  <a:lnTo>
                    <a:pt x="2588" y="973"/>
                  </a:lnTo>
                  <a:lnTo>
                    <a:pt x="2628" y="1054"/>
                  </a:lnTo>
                  <a:lnTo>
                    <a:pt x="2662" y="1135"/>
                  </a:lnTo>
                  <a:lnTo>
                    <a:pt x="2703" y="1216"/>
                  </a:lnTo>
                  <a:lnTo>
                    <a:pt x="2743" y="1291"/>
                  </a:lnTo>
                  <a:lnTo>
                    <a:pt x="2770" y="1365"/>
                  </a:lnTo>
                  <a:lnTo>
                    <a:pt x="2810" y="1439"/>
                  </a:lnTo>
                  <a:lnTo>
                    <a:pt x="2851" y="1500"/>
                  </a:lnTo>
                  <a:lnTo>
                    <a:pt x="2885" y="1567"/>
                  </a:lnTo>
                  <a:lnTo>
                    <a:pt x="2925" y="1628"/>
                  </a:lnTo>
                  <a:lnTo>
                    <a:pt x="2965" y="1682"/>
                  </a:lnTo>
                  <a:lnTo>
                    <a:pt x="3006" y="1730"/>
                  </a:lnTo>
                  <a:lnTo>
                    <a:pt x="3033" y="1784"/>
                  </a:lnTo>
                  <a:lnTo>
                    <a:pt x="3073" y="1817"/>
                  </a:lnTo>
                  <a:lnTo>
                    <a:pt x="3114" y="1858"/>
                  </a:lnTo>
                  <a:lnTo>
                    <a:pt x="3147" y="1892"/>
                  </a:lnTo>
                  <a:lnTo>
                    <a:pt x="3188" y="1925"/>
                  </a:lnTo>
                  <a:lnTo>
                    <a:pt x="3228" y="1959"/>
                  </a:lnTo>
                  <a:lnTo>
                    <a:pt x="3262" y="1979"/>
                  </a:lnTo>
                  <a:lnTo>
                    <a:pt x="3296" y="2006"/>
                  </a:lnTo>
                  <a:lnTo>
                    <a:pt x="3336" y="2020"/>
                  </a:lnTo>
                  <a:lnTo>
                    <a:pt x="3370" y="2033"/>
                  </a:lnTo>
                  <a:lnTo>
                    <a:pt x="3410" y="2054"/>
                  </a:lnTo>
                  <a:lnTo>
                    <a:pt x="3451" y="2067"/>
                  </a:lnTo>
                  <a:lnTo>
                    <a:pt x="3491" y="2074"/>
                  </a:lnTo>
                  <a:lnTo>
                    <a:pt x="3525" y="2094"/>
                  </a:lnTo>
                  <a:lnTo>
                    <a:pt x="3565" y="2101"/>
                  </a:lnTo>
                  <a:lnTo>
                    <a:pt x="3606" y="2101"/>
                  </a:lnTo>
                  <a:lnTo>
                    <a:pt x="3633" y="2108"/>
                  </a:lnTo>
                  <a:lnTo>
                    <a:pt x="3673" y="2114"/>
                  </a:lnTo>
                  <a:lnTo>
                    <a:pt x="3714" y="2114"/>
                  </a:lnTo>
                </a:path>
              </a:pathLst>
            </a:cu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2" name="Google Shape;542;p55"/>
            <p:cNvCxnSpPr/>
            <p:nvPr/>
          </p:nvCxnSpPr>
          <p:spPr>
            <a:xfrm>
              <a:off x="3485" y="125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55"/>
            <p:cNvCxnSpPr/>
            <p:nvPr/>
          </p:nvCxnSpPr>
          <p:spPr>
            <a:xfrm>
              <a:off x="3485" y="130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55"/>
            <p:cNvCxnSpPr/>
            <p:nvPr/>
          </p:nvCxnSpPr>
          <p:spPr>
            <a:xfrm>
              <a:off x="3485" y="135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55"/>
            <p:cNvCxnSpPr/>
            <p:nvPr/>
          </p:nvCxnSpPr>
          <p:spPr>
            <a:xfrm>
              <a:off x="3485" y="140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55"/>
            <p:cNvCxnSpPr/>
            <p:nvPr/>
          </p:nvCxnSpPr>
          <p:spPr>
            <a:xfrm>
              <a:off x="3485" y="1462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55"/>
            <p:cNvCxnSpPr/>
            <p:nvPr/>
          </p:nvCxnSpPr>
          <p:spPr>
            <a:xfrm>
              <a:off x="3485" y="151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55"/>
            <p:cNvCxnSpPr/>
            <p:nvPr/>
          </p:nvCxnSpPr>
          <p:spPr>
            <a:xfrm>
              <a:off x="3485" y="1567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55"/>
            <p:cNvCxnSpPr/>
            <p:nvPr/>
          </p:nvCxnSpPr>
          <p:spPr>
            <a:xfrm>
              <a:off x="3485" y="161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55"/>
            <p:cNvCxnSpPr/>
            <p:nvPr/>
          </p:nvCxnSpPr>
          <p:spPr>
            <a:xfrm>
              <a:off x="3485" y="166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55"/>
            <p:cNvCxnSpPr/>
            <p:nvPr/>
          </p:nvCxnSpPr>
          <p:spPr>
            <a:xfrm>
              <a:off x="3485" y="172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55"/>
            <p:cNvCxnSpPr/>
            <p:nvPr/>
          </p:nvCxnSpPr>
          <p:spPr>
            <a:xfrm>
              <a:off x="3485" y="177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55"/>
            <p:cNvCxnSpPr/>
            <p:nvPr/>
          </p:nvCxnSpPr>
          <p:spPr>
            <a:xfrm>
              <a:off x="3485" y="182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55"/>
            <p:cNvCxnSpPr/>
            <p:nvPr/>
          </p:nvCxnSpPr>
          <p:spPr>
            <a:xfrm>
              <a:off x="3485" y="187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55"/>
            <p:cNvCxnSpPr/>
            <p:nvPr/>
          </p:nvCxnSpPr>
          <p:spPr>
            <a:xfrm>
              <a:off x="3485" y="1932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55"/>
            <p:cNvCxnSpPr/>
            <p:nvPr/>
          </p:nvCxnSpPr>
          <p:spPr>
            <a:xfrm>
              <a:off x="3485" y="198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55"/>
            <p:cNvCxnSpPr/>
            <p:nvPr/>
          </p:nvCxnSpPr>
          <p:spPr>
            <a:xfrm>
              <a:off x="3485" y="2037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55"/>
            <p:cNvCxnSpPr/>
            <p:nvPr/>
          </p:nvCxnSpPr>
          <p:spPr>
            <a:xfrm>
              <a:off x="3485" y="208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55"/>
            <p:cNvCxnSpPr/>
            <p:nvPr/>
          </p:nvCxnSpPr>
          <p:spPr>
            <a:xfrm>
              <a:off x="3485" y="2142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55"/>
            <p:cNvCxnSpPr/>
            <p:nvPr/>
          </p:nvCxnSpPr>
          <p:spPr>
            <a:xfrm>
              <a:off x="3485" y="219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55"/>
            <p:cNvCxnSpPr/>
            <p:nvPr/>
          </p:nvCxnSpPr>
          <p:spPr>
            <a:xfrm>
              <a:off x="3485" y="2247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55"/>
            <p:cNvCxnSpPr/>
            <p:nvPr/>
          </p:nvCxnSpPr>
          <p:spPr>
            <a:xfrm>
              <a:off x="3485" y="229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55"/>
            <p:cNvCxnSpPr/>
            <p:nvPr/>
          </p:nvCxnSpPr>
          <p:spPr>
            <a:xfrm>
              <a:off x="3485" y="2346"/>
              <a:ext cx="1" cy="2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55"/>
            <p:cNvCxnSpPr/>
            <p:nvPr/>
          </p:nvCxnSpPr>
          <p:spPr>
            <a:xfrm>
              <a:off x="3485" y="2402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55"/>
            <p:cNvCxnSpPr/>
            <p:nvPr/>
          </p:nvCxnSpPr>
          <p:spPr>
            <a:xfrm>
              <a:off x="3485" y="245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55"/>
            <p:cNvCxnSpPr/>
            <p:nvPr/>
          </p:nvCxnSpPr>
          <p:spPr>
            <a:xfrm>
              <a:off x="3485" y="2507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55"/>
            <p:cNvCxnSpPr/>
            <p:nvPr/>
          </p:nvCxnSpPr>
          <p:spPr>
            <a:xfrm>
              <a:off x="3485" y="255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55"/>
            <p:cNvCxnSpPr/>
            <p:nvPr/>
          </p:nvCxnSpPr>
          <p:spPr>
            <a:xfrm>
              <a:off x="3485" y="2612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55"/>
            <p:cNvCxnSpPr/>
            <p:nvPr/>
          </p:nvCxnSpPr>
          <p:spPr>
            <a:xfrm>
              <a:off x="3485" y="266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55"/>
            <p:cNvCxnSpPr/>
            <p:nvPr/>
          </p:nvCxnSpPr>
          <p:spPr>
            <a:xfrm>
              <a:off x="3485" y="2718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55"/>
            <p:cNvCxnSpPr/>
            <p:nvPr/>
          </p:nvCxnSpPr>
          <p:spPr>
            <a:xfrm>
              <a:off x="3485" y="2768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55"/>
            <p:cNvCxnSpPr/>
            <p:nvPr/>
          </p:nvCxnSpPr>
          <p:spPr>
            <a:xfrm>
              <a:off x="3485" y="2822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55"/>
            <p:cNvCxnSpPr/>
            <p:nvPr/>
          </p:nvCxnSpPr>
          <p:spPr>
            <a:xfrm>
              <a:off x="3485" y="287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55"/>
            <p:cNvCxnSpPr/>
            <p:nvPr/>
          </p:nvCxnSpPr>
          <p:spPr>
            <a:xfrm>
              <a:off x="3485" y="292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55"/>
            <p:cNvCxnSpPr/>
            <p:nvPr/>
          </p:nvCxnSpPr>
          <p:spPr>
            <a:xfrm>
              <a:off x="542" y="2972"/>
              <a:ext cx="4669" cy="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6" name="Google Shape;576;p55"/>
            <p:cNvSpPr/>
            <p:nvPr/>
          </p:nvSpPr>
          <p:spPr>
            <a:xfrm>
              <a:off x="5095" y="2933"/>
              <a:ext cx="116" cy="78"/>
            </a:xfrm>
            <a:custGeom>
              <a:rect b="b" l="l" r="r" t="t"/>
              <a:pathLst>
                <a:path extrusionOk="0" h="95" w="134">
                  <a:moveTo>
                    <a:pt x="0" y="95"/>
                  </a:moveTo>
                  <a:lnTo>
                    <a:pt x="33" y="48"/>
                  </a:lnTo>
                  <a:lnTo>
                    <a:pt x="0" y="0"/>
                  </a:lnTo>
                  <a:lnTo>
                    <a:pt x="134" y="4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5"/>
            <p:cNvSpPr/>
            <p:nvPr/>
          </p:nvSpPr>
          <p:spPr>
            <a:xfrm>
              <a:off x="682" y="1218"/>
              <a:ext cx="3185" cy="1737"/>
            </a:xfrm>
            <a:custGeom>
              <a:rect b="b" l="l" r="r" t="t"/>
              <a:pathLst>
                <a:path extrusionOk="0" h="2121" w="3707">
                  <a:moveTo>
                    <a:pt x="0" y="2121"/>
                  </a:moveTo>
                  <a:lnTo>
                    <a:pt x="33" y="2121"/>
                  </a:lnTo>
                  <a:lnTo>
                    <a:pt x="74" y="2121"/>
                  </a:lnTo>
                  <a:lnTo>
                    <a:pt x="114" y="2121"/>
                  </a:lnTo>
                  <a:lnTo>
                    <a:pt x="141" y="2114"/>
                  </a:lnTo>
                  <a:lnTo>
                    <a:pt x="182" y="2114"/>
                  </a:lnTo>
                  <a:lnTo>
                    <a:pt x="222" y="2108"/>
                  </a:lnTo>
                  <a:lnTo>
                    <a:pt x="256" y="2108"/>
                  </a:lnTo>
                  <a:lnTo>
                    <a:pt x="296" y="2101"/>
                  </a:lnTo>
                  <a:lnTo>
                    <a:pt x="337" y="2094"/>
                  </a:lnTo>
                  <a:lnTo>
                    <a:pt x="370" y="2081"/>
                  </a:lnTo>
                  <a:lnTo>
                    <a:pt x="404" y="2074"/>
                  </a:lnTo>
                  <a:lnTo>
                    <a:pt x="445" y="2067"/>
                  </a:lnTo>
                  <a:lnTo>
                    <a:pt x="485" y="2054"/>
                  </a:lnTo>
                  <a:lnTo>
                    <a:pt x="519" y="2033"/>
                  </a:lnTo>
                  <a:lnTo>
                    <a:pt x="559" y="2020"/>
                  </a:lnTo>
                  <a:lnTo>
                    <a:pt x="600" y="2006"/>
                  </a:lnTo>
                  <a:lnTo>
                    <a:pt x="633" y="1986"/>
                  </a:lnTo>
                  <a:lnTo>
                    <a:pt x="674" y="1966"/>
                  </a:lnTo>
                  <a:lnTo>
                    <a:pt x="707" y="1932"/>
                  </a:lnTo>
                  <a:lnTo>
                    <a:pt x="741" y="1898"/>
                  </a:lnTo>
                  <a:lnTo>
                    <a:pt x="782" y="1871"/>
                  </a:lnTo>
                  <a:lnTo>
                    <a:pt x="822" y="1838"/>
                  </a:lnTo>
                  <a:lnTo>
                    <a:pt x="856" y="1790"/>
                  </a:lnTo>
                  <a:lnTo>
                    <a:pt x="896" y="1750"/>
                  </a:lnTo>
                  <a:lnTo>
                    <a:pt x="937" y="1702"/>
                  </a:lnTo>
                  <a:lnTo>
                    <a:pt x="977" y="1642"/>
                  </a:lnTo>
                  <a:lnTo>
                    <a:pt x="1004" y="1588"/>
                  </a:lnTo>
                  <a:lnTo>
                    <a:pt x="1044" y="1527"/>
                  </a:lnTo>
                  <a:lnTo>
                    <a:pt x="1085" y="1459"/>
                  </a:lnTo>
                  <a:lnTo>
                    <a:pt x="1119" y="1399"/>
                  </a:lnTo>
                  <a:lnTo>
                    <a:pt x="1159" y="1324"/>
                  </a:lnTo>
                  <a:lnTo>
                    <a:pt x="1199" y="1243"/>
                  </a:lnTo>
                  <a:lnTo>
                    <a:pt x="1233" y="1169"/>
                  </a:lnTo>
                  <a:lnTo>
                    <a:pt x="1267" y="1088"/>
                  </a:lnTo>
                  <a:lnTo>
                    <a:pt x="1307" y="1007"/>
                  </a:lnTo>
                  <a:lnTo>
                    <a:pt x="1341" y="919"/>
                  </a:lnTo>
                  <a:lnTo>
                    <a:pt x="1381" y="838"/>
                  </a:lnTo>
                  <a:lnTo>
                    <a:pt x="1422" y="750"/>
                  </a:lnTo>
                  <a:lnTo>
                    <a:pt x="1462" y="669"/>
                  </a:lnTo>
                  <a:lnTo>
                    <a:pt x="1496" y="581"/>
                  </a:lnTo>
                  <a:lnTo>
                    <a:pt x="1536" y="500"/>
                  </a:lnTo>
                  <a:lnTo>
                    <a:pt x="1570" y="433"/>
                  </a:lnTo>
                  <a:lnTo>
                    <a:pt x="1604" y="352"/>
                  </a:lnTo>
                  <a:lnTo>
                    <a:pt x="1644" y="284"/>
                  </a:lnTo>
                  <a:lnTo>
                    <a:pt x="1685" y="223"/>
                  </a:lnTo>
                  <a:lnTo>
                    <a:pt x="1718" y="169"/>
                  </a:lnTo>
                  <a:lnTo>
                    <a:pt x="1759" y="122"/>
                  </a:lnTo>
                  <a:lnTo>
                    <a:pt x="1799" y="82"/>
                  </a:lnTo>
                  <a:lnTo>
                    <a:pt x="1826" y="48"/>
                  </a:lnTo>
                  <a:lnTo>
                    <a:pt x="1867" y="21"/>
                  </a:lnTo>
                  <a:lnTo>
                    <a:pt x="1907" y="7"/>
                  </a:lnTo>
                  <a:lnTo>
                    <a:pt x="1948" y="0"/>
                  </a:lnTo>
                  <a:lnTo>
                    <a:pt x="1981" y="0"/>
                  </a:lnTo>
                  <a:lnTo>
                    <a:pt x="2022" y="7"/>
                  </a:lnTo>
                  <a:lnTo>
                    <a:pt x="2062" y="34"/>
                  </a:lnTo>
                  <a:lnTo>
                    <a:pt x="2096" y="61"/>
                  </a:lnTo>
                  <a:lnTo>
                    <a:pt x="2130" y="95"/>
                  </a:lnTo>
                  <a:lnTo>
                    <a:pt x="2170" y="142"/>
                  </a:lnTo>
                  <a:lnTo>
                    <a:pt x="2204" y="196"/>
                  </a:lnTo>
                  <a:lnTo>
                    <a:pt x="2244" y="257"/>
                  </a:lnTo>
                  <a:lnTo>
                    <a:pt x="2285" y="318"/>
                  </a:lnTo>
                  <a:lnTo>
                    <a:pt x="2318" y="392"/>
                  </a:lnTo>
                  <a:lnTo>
                    <a:pt x="2359" y="473"/>
                  </a:lnTo>
                  <a:lnTo>
                    <a:pt x="2399" y="541"/>
                  </a:lnTo>
                  <a:lnTo>
                    <a:pt x="2433" y="629"/>
                  </a:lnTo>
                  <a:lnTo>
                    <a:pt x="2467" y="710"/>
                  </a:lnTo>
                  <a:lnTo>
                    <a:pt x="2507" y="797"/>
                  </a:lnTo>
                  <a:lnTo>
                    <a:pt x="2547" y="879"/>
                  </a:lnTo>
                  <a:lnTo>
                    <a:pt x="2581" y="966"/>
                  </a:lnTo>
                  <a:lnTo>
                    <a:pt x="2622" y="1047"/>
                  </a:lnTo>
                  <a:lnTo>
                    <a:pt x="2662" y="1135"/>
                  </a:lnTo>
                  <a:lnTo>
                    <a:pt x="2689" y="1216"/>
                  </a:lnTo>
                  <a:lnTo>
                    <a:pt x="2729" y="1284"/>
                  </a:lnTo>
                  <a:lnTo>
                    <a:pt x="2770" y="1358"/>
                  </a:lnTo>
                  <a:lnTo>
                    <a:pt x="2804" y="1432"/>
                  </a:lnTo>
                  <a:lnTo>
                    <a:pt x="2844" y="1500"/>
                  </a:lnTo>
                  <a:lnTo>
                    <a:pt x="2884" y="1554"/>
                  </a:lnTo>
                  <a:lnTo>
                    <a:pt x="2925" y="1621"/>
                  </a:lnTo>
                  <a:lnTo>
                    <a:pt x="2959" y="1675"/>
                  </a:lnTo>
                  <a:lnTo>
                    <a:pt x="2992" y="1723"/>
                  </a:lnTo>
                  <a:lnTo>
                    <a:pt x="3033" y="1770"/>
                  </a:lnTo>
                  <a:lnTo>
                    <a:pt x="3066" y="1811"/>
                  </a:lnTo>
                  <a:lnTo>
                    <a:pt x="3107" y="1851"/>
                  </a:lnTo>
                  <a:lnTo>
                    <a:pt x="3147" y="1885"/>
                  </a:lnTo>
                  <a:lnTo>
                    <a:pt x="3181" y="1919"/>
                  </a:lnTo>
                  <a:lnTo>
                    <a:pt x="3221" y="1946"/>
                  </a:lnTo>
                  <a:lnTo>
                    <a:pt x="3262" y="1973"/>
                  </a:lnTo>
                  <a:lnTo>
                    <a:pt x="3289" y="1993"/>
                  </a:lnTo>
                  <a:lnTo>
                    <a:pt x="3329" y="2013"/>
                  </a:lnTo>
                  <a:lnTo>
                    <a:pt x="3370" y="2033"/>
                  </a:lnTo>
                  <a:lnTo>
                    <a:pt x="3403" y="2047"/>
                  </a:lnTo>
                  <a:lnTo>
                    <a:pt x="3444" y="2060"/>
                  </a:lnTo>
                  <a:lnTo>
                    <a:pt x="3484" y="2074"/>
                  </a:lnTo>
                  <a:lnTo>
                    <a:pt x="3525" y="2081"/>
                  </a:lnTo>
                  <a:lnTo>
                    <a:pt x="3552" y="2094"/>
                  </a:lnTo>
                  <a:lnTo>
                    <a:pt x="3592" y="2101"/>
                  </a:lnTo>
                  <a:lnTo>
                    <a:pt x="3633" y="2101"/>
                  </a:lnTo>
                  <a:lnTo>
                    <a:pt x="3666" y="2108"/>
                  </a:lnTo>
                  <a:lnTo>
                    <a:pt x="3707" y="2114"/>
                  </a:lnTo>
                </a:path>
              </a:pathLst>
            </a:custGeom>
            <a:noFill/>
            <a:ln cap="flat" cmpd="sng" w="2857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8" name="Google Shape;578;p55"/>
            <p:cNvCxnSpPr/>
            <p:nvPr/>
          </p:nvCxnSpPr>
          <p:spPr>
            <a:xfrm>
              <a:off x="2350" y="1245"/>
              <a:ext cx="1" cy="18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55"/>
            <p:cNvCxnSpPr/>
            <p:nvPr/>
          </p:nvCxnSpPr>
          <p:spPr>
            <a:xfrm>
              <a:off x="2350" y="1295"/>
              <a:ext cx="1" cy="2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55"/>
            <p:cNvCxnSpPr/>
            <p:nvPr/>
          </p:nvCxnSpPr>
          <p:spPr>
            <a:xfrm>
              <a:off x="2350" y="135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55"/>
            <p:cNvCxnSpPr/>
            <p:nvPr/>
          </p:nvCxnSpPr>
          <p:spPr>
            <a:xfrm>
              <a:off x="2350" y="1400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55"/>
            <p:cNvCxnSpPr/>
            <p:nvPr/>
          </p:nvCxnSpPr>
          <p:spPr>
            <a:xfrm>
              <a:off x="2350" y="1450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55"/>
            <p:cNvCxnSpPr/>
            <p:nvPr/>
          </p:nvCxnSpPr>
          <p:spPr>
            <a:xfrm>
              <a:off x="2350" y="1506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55"/>
            <p:cNvCxnSpPr/>
            <p:nvPr/>
          </p:nvCxnSpPr>
          <p:spPr>
            <a:xfrm>
              <a:off x="2350" y="1555"/>
              <a:ext cx="1" cy="2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55"/>
            <p:cNvCxnSpPr/>
            <p:nvPr/>
          </p:nvCxnSpPr>
          <p:spPr>
            <a:xfrm>
              <a:off x="2350" y="1611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55"/>
            <p:cNvCxnSpPr/>
            <p:nvPr/>
          </p:nvCxnSpPr>
          <p:spPr>
            <a:xfrm>
              <a:off x="2350" y="166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55"/>
            <p:cNvCxnSpPr/>
            <p:nvPr/>
          </p:nvCxnSpPr>
          <p:spPr>
            <a:xfrm>
              <a:off x="2350" y="171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55"/>
            <p:cNvCxnSpPr/>
            <p:nvPr/>
          </p:nvCxnSpPr>
          <p:spPr>
            <a:xfrm>
              <a:off x="2350" y="176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55"/>
            <p:cNvCxnSpPr/>
            <p:nvPr/>
          </p:nvCxnSpPr>
          <p:spPr>
            <a:xfrm>
              <a:off x="2350" y="182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55"/>
            <p:cNvCxnSpPr/>
            <p:nvPr/>
          </p:nvCxnSpPr>
          <p:spPr>
            <a:xfrm>
              <a:off x="2350" y="1870"/>
              <a:ext cx="1" cy="2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>
              <a:off x="2350" y="192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2350" y="197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2350" y="203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55"/>
            <p:cNvCxnSpPr/>
            <p:nvPr/>
          </p:nvCxnSpPr>
          <p:spPr>
            <a:xfrm>
              <a:off x="2350" y="208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55"/>
            <p:cNvCxnSpPr/>
            <p:nvPr/>
          </p:nvCxnSpPr>
          <p:spPr>
            <a:xfrm>
              <a:off x="2350" y="213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55"/>
            <p:cNvCxnSpPr/>
            <p:nvPr/>
          </p:nvCxnSpPr>
          <p:spPr>
            <a:xfrm>
              <a:off x="2350" y="218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55"/>
            <p:cNvCxnSpPr/>
            <p:nvPr/>
          </p:nvCxnSpPr>
          <p:spPr>
            <a:xfrm>
              <a:off x="2350" y="223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55"/>
            <p:cNvCxnSpPr/>
            <p:nvPr/>
          </p:nvCxnSpPr>
          <p:spPr>
            <a:xfrm>
              <a:off x="2350" y="2292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55"/>
            <p:cNvCxnSpPr/>
            <p:nvPr/>
          </p:nvCxnSpPr>
          <p:spPr>
            <a:xfrm>
              <a:off x="2350" y="234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55"/>
            <p:cNvCxnSpPr/>
            <p:nvPr/>
          </p:nvCxnSpPr>
          <p:spPr>
            <a:xfrm>
              <a:off x="2350" y="2396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55"/>
            <p:cNvCxnSpPr/>
            <p:nvPr/>
          </p:nvCxnSpPr>
          <p:spPr>
            <a:xfrm>
              <a:off x="2350" y="2446"/>
              <a:ext cx="1" cy="2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55"/>
            <p:cNvCxnSpPr/>
            <p:nvPr/>
          </p:nvCxnSpPr>
          <p:spPr>
            <a:xfrm>
              <a:off x="2350" y="2501"/>
              <a:ext cx="1" cy="17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55"/>
            <p:cNvCxnSpPr/>
            <p:nvPr/>
          </p:nvCxnSpPr>
          <p:spPr>
            <a:xfrm>
              <a:off x="2350" y="2551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55"/>
            <p:cNvCxnSpPr/>
            <p:nvPr/>
          </p:nvCxnSpPr>
          <p:spPr>
            <a:xfrm>
              <a:off x="2350" y="2607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55"/>
            <p:cNvCxnSpPr/>
            <p:nvPr/>
          </p:nvCxnSpPr>
          <p:spPr>
            <a:xfrm>
              <a:off x="2350" y="265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55"/>
            <p:cNvCxnSpPr/>
            <p:nvPr/>
          </p:nvCxnSpPr>
          <p:spPr>
            <a:xfrm>
              <a:off x="2350" y="2706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55"/>
            <p:cNvCxnSpPr/>
            <p:nvPr/>
          </p:nvCxnSpPr>
          <p:spPr>
            <a:xfrm>
              <a:off x="2350" y="2762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55"/>
            <p:cNvCxnSpPr/>
            <p:nvPr/>
          </p:nvCxnSpPr>
          <p:spPr>
            <a:xfrm>
              <a:off x="2350" y="2812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55"/>
            <p:cNvCxnSpPr/>
            <p:nvPr/>
          </p:nvCxnSpPr>
          <p:spPr>
            <a:xfrm>
              <a:off x="2350" y="2867"/>
              <a:ext cx="1" cy="16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55"/>
            <p:cNvCxnSpPr/>
            <p:nvPr/>
          </p:nvCxnSpPr>
          <p:spPr>
            <a:xfrm>
              <a:off x="2350" y="2917"/>
              <a:ext cx="1" cy="2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Google Shape;611;p55"/>
            <p:cNvSpPr/>
            <p:nvPr/>
          </p:nvSpPr>
          <p:spPr>
            <a:xfrm>
              <a:off x="2171" y="2986"/>
              <a:ext cx="338" cy="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5"/>
            <p:cNvSpPr/>
            <p:nvPr/>
          </p:nvSpPr>
          <p:spPr>
            <a:xfrm>
              <a:off x="2256" y="3011"/>
              <a:ext cx="11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5"/>
            <p:cNvSpPr/>
            <p:nvPr/>
          </p:nvSpPr>
          <p:spPr>
            <a:xfrm>
              <a:off x="2384" y="3139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5"/>
            <p:cNvSpPr/>
            <p:nvPr/>
          </p:nvSpPr>
          <p:spPr>
            <a:xfrm>
              <a:off x="3472" y="2986"/>
              <a:ext cx="338" cy="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5"/>
            <p:cNvSpPr/>
            <p:nvPr/>
          </p:nvSpPr>
          <p:spPr>
            <a:xfrm>
              <a:off x="3441" y="3011"/>
              <a:ext cx="11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5"/>
            <p:cNvSpPr/>
            <p:nvPr/>
          </p:nvSpPr>
          <p:spPr>
            <a:xfrm>
              <a:off x="3584" y="3139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5"/>
            <p:cNvSpPr/>
            <p:nvPr/>
          </p:nvSpPr>
          <p:spPr>
            <a:xfrm>
              <a:off x="4125" y="1202"/>
              <a:ext cx="1025" cy="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5"/>
            <p:cNvSpPr/>
            <p:nvPr/>
          </p:nvSpPr>
          <p:spPr>
            <a:xfrm>
              <a:off x="696" y="1208"/>
              <a:ext cx="1024" cy="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5"/>
            <p:cNvSpPr/>
            <p:nvPr/>
          </p:nvSpPr>
          <p:spPr>
            <a:xfrm>
              <a:off x="754" y="1254"/>
              <a:ext cx="20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N(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5"/>
            <p:cNvSpPr/>
            <p:nvPr/>
          </p:nvSpPr>
          <p:spPr>
            <a:xfrm>
              <a:off x="958" y="1233"/>
              <a:ext cx="11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5"/>
            <p:cNvSpPr/>
            <p:nvPr/>
          </p:nvSpPr>
          <p:spPr>
            <a:xfrm>
              <a:off x="1069" y="1361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5"/>
            <p:cNvSpPr/>
            <p:nvPr/>
          </p:nvSpPr>
          <p:spPr>
            <a:xfrm>
              <a:off x="1134" y="1254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r>
                <a:rPr b="1" lang="pt-BR" sz="1800">
                  <a:solidFill>
                    <a:srgbClr val="66006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5"/>
            <p:cNvSpPr/>
            <p:nvPr/>
          </p:nvSpPr>
          <p:spPr>
            <a:xfrm>
              <a:off x="1230" y="1233"/>
              <a:ext cx="11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5"/>
            <p:cNvSpPr/>
            <p:nvPr/>
          </p:nvSpPr>
          <p:spPr>
            <a:xfrm>
              <a:off x="1346" y="1257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5"/>
            <p:cNvSpPr/>
            <p:nvPr/>
          </p:nvSpPr>
          <p:spPr>
            <a:xfrm>
              <a:off x="1411" y="1254"/>
              <a:ext cx="64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5"/>
            <p:cNvSpPr/>
            <p:nvPr/>
          </p:nvSpPr>
          <p:spPr>
            <a:xfrm>
              <a:off x="4416" y="1269"/>
              <a:ext cx="20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N(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5"/>
            <p:cNvSpPr/>
            <p:nvPr/>
          </p:nvSpPr>
          <p:spPr>
            <a:xfrm>
              <a:off x="4620" y="1248"/>
              <a:ext cx="11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5"/>
            <p:cNvSpPr/>
            <p:nvPr/>
          </p:nvSpPr>
          <p:spPr>
            <a:xfrm>
              <a:off x="4731" y="1376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5"/>
            <p:cNvSpPr/>
            <p:nvPr/>
          </p:nvSpPr>
          <p:spPr>
            <a:xfrm>
              <a:off x="4796" y="1269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r>
                <a:rPr b="1" lang="pt-BR" sz="1800">
                  <a:solidFill>
                    <a:srgbClr val="66006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5"/>
            <p:cNvSpPr/>
            <p:nvPr/>
          </p:nvSpPr>
          <p:spPr>
            <a:xfrm>
              <a:off x="4892" y="1248"/>
              <a:ext cx="11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5"/>
            <p:cNvSpPr/>
            <p:nvPr/>
          </p:nvSpPr>
          <p:spPr>
            <a:xfrm>
              <a:off x="5008" y="1272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5073" y="1269"/>
              <a:ext cx="64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5"/>
            <p:cNvSpPr txBox="1"/>
            <p:nvPr/>
          </p:nvSpPr>
          <p:spPr>
            <a:xfrm>
              <a:off x="4992" y="302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1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6"/>
          <p:cNvSpPr txBox="1"/>
          <p:nvPr/>
        </p:nvSpPr>
        <p:spPr>
          <a:xfrm>
            <a:off x="28575" y="5502275"/>
            <a:ext cx="9067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Curvas Normais com mesma média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μ,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com variâncias diferentes (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838200" y="152400"/>
            <a:ext cx="7924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Influência de </a:t>
            </a:r>
            <a:r>
              <a:rPr b="1"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30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curva Normal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56"/>
          <p:cNvGrpSpPr/>
          <p:nvPr/>
        </p:nvGrpSpPr>
        <p:grpSpPr>
          <a:xfrm>
            <a:off x="1165225" y="723900"/>
            <a:ext cx="6629400" cy="4800600"/>
            <a:chOff x="624" y="816"/>
            <a:chExt cx="4176" cy="3024"/>
          </a:xfrm>
        </p:grpSpPr>
        <p:pic>
          <p:nvPicPr>
            <p:cNvPr id="641" name="Google Shape;641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" y="816"/>
              <a:ext cx="4176" cy="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56"/>
            <p:cNvSpPr txBox="1"/>
            <p:nvPr/>
          </p:nvSpPr>
          <p:spPr>
            <a:xfrm>
              <a:off x="3216" y="912"/>
              <a:ext cx="9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N(</a:t>
              </a: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aseline="30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643" name="Google Shape;643;p56"/>
            <p:cNvSpPr txBox="1"/>
            <p:nvPr/>
          </p:nvSpPr>
          <p:spPr>
            <a:xfrm>
              <a:off x="3600" y="2352"/>
              <a:ext cx="9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N(</a:t>
              </a: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aseline="30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644" name="Google Shape;644;p56"/>
            <p:cNvSpPr txBox="1"/>
            <p:nvPr/>
          </p:nvSpPr>
          <p:spPr>
            <a:xfrm>
              <a:off x="3552" y="1632"/>
              <a:ext cx="9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aseline="30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 </a:t>
              </a: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aseline="30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2797" y="3504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 baseline="30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/>
          <p:nvPr/>
        </p:nvSpPr>
        <p:spPr>
          <a:xfrm>
            <a:off x="0" y="76200"/>
            <a:ext cx="9144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Cálculo de probabilidades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651" name="Google Shape;651;p57"/>
          <p:cNvGrpSpPr/>
          <p:nvPr/>
        </p:nvGrpSpPr>
        <p:grpSpPr>
          <a:xfrm>
            <a:off x="838200" y="2363788"/>
            <a:ext cx="7800975" cy="4418012"/>
            <a:chOff x="528" y="1489"/>
            <a:chExt cx="4914" cy="2783"/>
          </a:xfrm>
        </p:grpSpPr>
        <p:sp>
          <p:nvSpPr>
            <p:cNvPr id="652" name="Google Shape;652;p57"/>
            <p:cNvSpPr/>
            <p:nvPr/>
          </p:nvSpPr>
          <p:spPr>
            <a:xfrm>
              <a:off x="2248" y="3983"/>
              <a:ext cx="241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7"/>
            <p:cNvSpPr/>
            <p:nvPr/>
          </p:nvSpPr>
          <p:spPr>
            <a:xfrm>
              <a:off x="3592" y="3983"/>
              <a:ext cx="241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2680" y="3983"/>
              <a:ext cx="19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" name="Google Shape;655;p57"/>
            <p:cNvGrpSpPr/>
            <p:nvPr/>
          </p:nvGrpSpPr>
          <p:grpSpPr>
            <a:xfrm>
              <a:off x="528" y="1489"/>
              <a:ext cx="4914" cy="2679"/>
              <a:chOff x="528" y="1489"/>
              <a:chExt cx="4914" cy="2679"/>
            </a:xfrm>
          </p:grpSpPr>
          <p:pic>
            <p:nvPicPr>
              <p:cNvPr id="656" name="Google Shape;656;p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8" y="1489"/>
                <a:ext cx="4914" cy="2679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  <p:sp>
            <p:nvSpPr>
              <p:cNvPr id="657" name="Google Shape;657;p57"/>
              <p:cNvSpPr/>
              <p:nvPr/>
            </p:nvSpPr>
            <p:spPr>
              <a:xfrm>
                <a:off x="2306" y="3936"/>
                <a:ext cx="107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BR" sz="1800">
                    <a:solidFill>
                      <a:srgbClr val="660066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7"/>
              <p:cNvSpPr/>
              <p:nvPr/>
            </p:nvSpPr>
            <p:spPr>
              <a:xfrm>
                <a:off x="3650" y="3936"/>
                <a:ext cx="117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pt-BR" sz="1800">
                    <a:solidFill>
                      <a:srgbClr val="660066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7"/>
              <p:cNvSpPr/>
              <p:nvPr/>
            </p:nvSpPr>
            <p:spPr>
              <a:xfrm>
                <a:off x="2738" y="3936"/>
                <a:ext cx="11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800">
                    <a:solidFill>
                      <a:srgbClr val="660066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μ</a:t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660" name="Google Shape;660;p57"/>
          <p:cNvSpPr/>
          <p:nvPr/>
        </p:nvSpPr>
        <p:spPr>
          <a:xfrm>
            <a:off x="228600" y="1905000"/>
            <a:ext cx="86820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sob a curva e acima do eixo horizontal (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entre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61" name="Google Shape;661;p57"/>
          <p:cNvSpPr/>
          <p:nvPr/>
        </p:nvSpPr>
        <p:spPr>
          <a:xfrm>
            <a:off x="4343400" y="1295400"/>
            <a:ext cx="381000" cy="457200"/>
          </a:xfrm>
          <a:prstGeom prst="downArrow">
            <a:avLst>
              <a:gd fmla="val 50000" name="adj1"/>
              <a:gd fmla="val 3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Variáveis Aleatórias</a:t>
            </a:r>
            <a:endParaRPr/>
          </a:p>
        </p:txBody>
      </p:sp>
      <p:sp>
        <p:nvSpPr>
          <p:cNvPr id="667" name="Google Shape;667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Principais variáveis aleatórias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Bernoulli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Binomial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Poisson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Exponencial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Laplace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Geométrica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Hipergeométrica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59"/>
          <p:cNvPicPr preferRelativeResize="0"/>
          <p:nvPr/>
        </p:nvPicPr>
        <p:blipFill rotWithShape="1">
          <a:blip r:embed="rId3">
            <a:alphaModFix/>
          </a:blip>
          <a:srcRect b="12763" l="0" r="0" t="0"/>
          <a:stretch/>
        </p:blipFill>
        <p:spPr>
          <a:xfrm>
            <a:off x="1851558" y="1521879"/>
            <a:ext cx="5439736" cy="381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ATÉ A PRÓXIMA!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Probabilidade vs. Estatística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738079" y="3855964"/>
            <a:ext cx="1966395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População</a:t>
            </a:r>
            <a:b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geração de 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167079" y="3855964"/>
            <a:ext cx="1966395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</a:t>
            </a:r>
            <a:b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observados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>
            <a:stCxn id="119" idx="0"/>
            <a:endCxn id="120" idx="0"/>
          </p:cNvCxnSpPr>
          <p:nvPr/>
        </p:nvCxnSpPr>
        <p:spPr>
          <a:xfrm flipH="1" rot="-5400000">
            <a:off x="4435476" y="2141764"/>
            <a:ext cx="600" cy="3429000"/>
          </a:xfrm>
          <a:prstGeom prst="curvedConnector3">
            <a:avLst>
              <a:gd fmla="val -37041667" name="adj1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7"/>
          <p:cNvCxnSpPr>
            <a:stCxn id="120" idx="4"/>
            <a:endCxn id="119" idx="4"/>
          </p:cNvCxnSpPr>
          <p:nvPr/>
        </p:nvCxnSpPr>
        <p:spPr>
          <a:xfrm rot="5400000">
            <a:off x="4435476" y="2979964"/>
            <a:ext cx="600" cy="3429000"/>
          </a:xfrm>
          <a:prstGeom prst="curvedConnector3">
            <a:avLst>
              <a:gd fmla="val 37041667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3" name="Google Shape;123;p17"/>
          <p:cNvSpPr txBox="1"/>
          <p:nvPr/>
        </p:nvSpPr>
        <p:spPr>
          <a:xfrm>
            <a:off x="3069526" y="3070467"/>
            <a:ext cx="2748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Probabilidade &amp; Simulação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144258" y="5081448"/>
            <a:ext cx="2673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 &amp; Aprendizado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Teoria das Probabilidades</a:t>
            </a:r>
            <a:r>
              <a:rPr lang="pt-BR"/>
              <a:t> é uma linguagem para representar a incerteza!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15950" y="3306763"/>
            <a:ext cx="4242146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Construção de modelos probabilísticos para representar fenômenos aleatórios </a:t>
            </a:r>
            <a:endParaRPr b="1"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925" y="3587750"/>
            <a:ext cx="3063875" cy="3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600200"/>
            <a:ext cx="611020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será o clima amanhã?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Será que você vai gostar desse filme?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Qual a chance deste medicamento funcionar contra esta doença?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Qual método mais eficaz para uma determinada tarefa?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403" y="2012950"/>
            <a:ext cx="23876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57200" y="419379"/>
            <a:ext cx="69348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representar incerteza?!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Incerteza como frequência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68868" y="2017990"/>
            <a:ext cx="7383498" cy="1341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Nem sempre quando observamos um fenômeno, obtemos um mesmo desfecho!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24036" y="3908390"/>
            <a:ext cx="8229600" cy="17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Mas há alguns fenômenos que, após observa-lo diversas vezes, vemos um </a:t>
            </a:r>
            <a:r>
              <a:rPr b="1" lang="pt-BR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padrão de frequência</a:t>
            </a:r>
            <a:r>
              <a:rPr lang="pt-BR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nos desfechos obtidos!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199" y="1600200"/>
            <a:ext cx="8524257" cy="5006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Modelo probabilístico</a:t>
            </a:r>
            <a:endParaRPr b="1"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Definem-se todos os resultados possíveis.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Obtém-se uma “regra” para avaliar a possibilidade de ocorrência dos resultados.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57200" y="4893177"/>
            <a:ext cx="83978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”... la théorie des probabilités n'est, au fond, que le bon sens réduit au calcul...”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Pierre-Simon Laplace,	1812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