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x="6858000" cy="9144000"/>
  <p:embeddedFontLst>
    <p:embeddedFont>
      <p:font typeface="Arial Black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ArialBlack-regular.fnt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stat.berkeley.edu/~brill/Papers/EDASage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jstor.org/discover/10.2307/2392291?uid=3739256&amp;uid=2&amp;uid=4&amp;sid=21106098896651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64273" y="243175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TAAED – 2020.1</a:t>
            </a:r>
            <a:br>
              <a:rPr lang="pt-BR"/>
            </a:br>
            <a:r>
              <a:rPr lang="pt-BR"/>
              <a:t>Análise Exploratória de Dados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534504" y="63941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Análise Exploratória de Dados é uma das tarefas mais dispendiosas: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pt-BR"/>
              <a:t>Muita atenção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pt-BR"/>
              <a:t>Espírito crítico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pt-BR"/>
              <a:t>Flexibilidade de análises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pt-BR"/>
              <a:t>Investigar hipóteses que não acreditamos e o que acreditamos</a:t>
            </a:r>
            <a:endParaRPr b="1"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Revelar </a:t>
            </a:r>
            <a:r>
              <a:rPr b="1" lang="pt-BR"/>
              <a:t>padrões e características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2266020" y="5807597"/>
            <a:ext cx="46119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POUQUÍSSIMO AUTOMATIZADA</a:t>
            </a:r>
            <a:endParaRPr b="1" sz="2000">
              <a:solidFill>
                <a:srgbClr val="0000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/>
          <p:nvPr/>
        </p:nvSpPr>
        <p:spPr>
          <a:xfrm>
            <a:off x="4163242" y="1898834"/>
            <a:ext cx="1481496" cy="546425"/>
          </a:xfrm>
          <a:prstGeom prst="roundRect">
            <a:avLst>
              <a:gd fmla="val 16667" name="adj"/>
            </a:avLst>
          </a:prstGeom>
          <a:solidFill>
            <a:srgbClr val="C4BD9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1926716" y="2964085"/>
            <a:ext cx="1481496" cy="546425"/>
          </a:xfrm>
          <a:prstGeom prst="roundRect">
            <a:avLst>
              <a:gd fmla="val 16667" name="adj"/>
            </a:avLst>
          </a:prstGeom>
          <a:solidFill>
            <a:srgbClr val="93895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Categórica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6542424" y="2968690"/>
            <a:ext cx="1481496" cy="546425"/>
          </a:xfrm>
          <a:prstGeom prst="roundRect">
            <a:avLst>
              <a:gd fmla="val 16667" name="adj"/>
            </a:avLst>
          </a:prstGeom>
          <a:solidFill>
            <a:srgbClr val="948A54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Quantitativa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1926716" y="4335483"/>
            <a:ext cx="1481496" cy="546425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Nominal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3804821" y="4335483"/>
            <a:ext cx="1481496" cy="546425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Ordinal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101081" y="4316533"/>
            <a:ext cx="1481496" cy="546425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Binária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5644738" y="4335483"/>
            <a:ext cx="1481496" cy="546425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7477569" y="4335483"/>
            <a:ext cx="1481496" cy="546425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Contínua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23"/>
          <p:cNvCxnSpPr>
            <a:stCxn id="151" idx="2"/>
            <a:endCxn id="152" idx="0"/>
          </p:cNvCxnSpPr>
          <p:nvPr/>
        </p:nvCxnSpPr>
        <p:spPr>
          <a:xfrm flipH="1">
            <a:off x="2667490" y="2445259"/>
            <a:ext cx="2236500" cy="518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60" name="Google Shape;160;p23"/>
          <p:cNvCxnSpPr>
            <a:stCxn id="151" idx="2"/>
            <a:endCxn id="153" idx="0"/>
          </p:cNvCxnSpPr>
          <p:nvPr/>
        </p:nvCxnSpPr>
        <p:spPr>
          <a:xfrm>
            <a:off x="4903990" y="2445259"/>
            <a:ext cx="2379300" cy="523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61" name="Google Shape;161;p23"/>
          <p:cNvCxnSpPr>
            <a:stCxn id="152" idx="2"/>
            <a:endCxn id="156" idx="0"/>
          </p:cNvCxnSpPr>
          <p:nvPr/>
        </p:nvCxnSpPr>
        <p:spPr>
          <a:xfrm flipH="1">
            <a:off x="841964" y="3510510"/>
            <a:ext cx="1825500" cy="80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62" name="Google Shape;162;p23"/>
          <p:cNvCxnSpPr>
            <a:stCxn id="152" idx="2"/>
            <a:endCxn id="154" idx="0"/>
          </p:cNvCxnSpPr>
          <p:nvPr/>
        </p:nvCxnSpPr>
        <p:spPr>
          <a:xfrm>
            <a:off x="2667464" y="3510510"/>
            <a:ext cx="0" cy="825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63" name="Google Shape;163;p23"/>
          <p:cNvCxnSpPr>
            <a:stCxn id="152" idx="2"/>
            <a:endCxn id="155" idx="0"/>
          </p:cNvCxnSpPr>
          <p:nvPr/>
        </p:nvCxnSpPr>
        <p:spPr>
          <a:xfrm>
            <a:off x="2667464" y="3510510"/>
            <a:ext cx="1878000" cy="825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64" name="Google Shape;164;p23"/>
          <p:cNvCxnSpPr>
            <a:stCxn id="153" idx="2"/>
            <a:endCxn id="157" idx="0"/>
          </p:cNvCxnSpPr>
          <p:nvPr/>
        </p:nvCxnSpPr>
        <p:spPr>
          <a:xfrm flipH="1">
            <a:off x="6385572" y="3515115"/>
            <a:ext cx="897600" cy="82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65" name="Google Shape;165;p23"/>
          <p:cNvCxnSpPr>
            <a:stCxn id="153" idx="2"/>
            <a:endCxn id="158" idx="0"/>
          </p:cNvCxnSpPr>
          <p:nvPr/>
        </p:nvCxnSpPr>
        <p:spPr>
          <a:xfrm>
            <a:off x="7283172" y="3515115"/>
            <a:ext cx="935100" cy="82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66" name="Google Shape;166;p23"/>
          <p:cNvSpPr txBox="1"/>
          <p:nvPr/>
        </p:nvSpPr>
        <p:spPr>
          <a:xfrm>
            <a:off x="1816286" y="5102776"/>
            <a:ext cx="179493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Categorias </a:t>
            </a:r>
            <a:r>
              <a:rPr b="1" lang="pt-BR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relação de ordem.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{‘Portugal’, ‘Espanha’, ’França’, ‘Bélgica’, ‘Alemanha’}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83383" y="5102776"/>
            <a:ext cx="1794936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Apenas duas categorias </a:t>
            </a:r>
            <a:r>
              <a:rPr b="1" lang="pt-BR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relação de ordem.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{‘Masculino’, ‘Feminino’}, {0,1}, {‘Sim’,‘Não’}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3639985" y="5102776"/>
            <a:ext cx="191489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Categorias </a:t>
            </a:r>
            <a:r>
              <a:rPr b="1" lang="pt-BR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 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relação de ordem.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{‘Alto’,’Baixo’}, {‘Forte’, ’Fraco’}, </a:t>
            </a:r>
            <a:b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{‘Bom’, ‘Regular’,’Ruim’}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23"/>
          <p:cNvCxnSpPr/>
          <p:nvPr/>
        </p:nvCxnSpPr>
        <p:spPr>
          <a:xfrm flipH="1">
            <a:off x="1789042" y="5124862"/>
            <a:ext cx="11044" cy="1292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23"/>
          <p:cNvCxnSpPr/>
          <p:nvPr/>
        </p:nvCxnSpPr>
        <p:spPr>
          <a:xfrm flipH="1">
            <a:off x="3611222" y="5124862"/>
            <a:ext cx="11044" cy="1292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23"/>
          <p:cNvSpPr txBox="1"/>
          <p:nvPr/>
        </p:nvSpPr>
        <p:spPr>
          <a:xfrm>
            <a:off x="5496633" y="5102776"/>
            <a:ext cx="1914894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Valores numéricos </a:t>
            </a:r>
            <a:r>
              <a:rPr b="1" lang="pt-BR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discretos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Números naturais, inteiros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23"/>
          <p:cNvCxnSpPr/>
          <p:nvPr/>
        </p:nvCxnSpPr>
        <p:spPr>
          <a:xfrm flipH="1">
            <a:off x="5468513" y="5124862"/>
            <a:ext cx="11044" cy="1292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23"/>
          <p:cNvCxnSpPr/>
          <p:nvPr/>
        </p:nvCxnSpPr>
        <p:spPr>
          <a:xfrm flipH="1">
            <a:off x="7288479" y="5124862"/>
            <a:ext cx="11044" cy="1292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23"/>
          <p:cNvSpPr txBox="1"/>
          <p:nvPr/>
        </p:nvSpPr>
        <p:spPr>
          <a:xfrm>
            <a:off x="7299523" y="5102776"/>
            <a:ext cx="1844477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Valores numéricos </a:t>
            </a:r>
            <a:r>
              <a:rPr b="1" lang="pt-BR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contínuos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Números reais, </a:t>
            </a:r>
            <a:b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racionais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441739" y="397564"/>
            <a:ext cx="42591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por tipo de variável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/>
          <p:nvPr/>
        </p:nvSpPr>
        <p:spPr>
          <a:xfrm>
            <a:off x="4163242" y="1898834"/>
            <a:ext cx="1481496" cy="546425"/>
          </a:xfrm>
          <a:prstGeom prst="roundRect">
            <a:avLst>
              <a:gd fmla="val 16667" name="adj"/>
            </a:avLst>
          </a:prstGeom>
          <a:solidFill>
            <a:srgbClr val="C4BD9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1926716" y="2964085"/>
            <a:ext cx="1481496" cy="546425"/>
          </a:xfrm>
          <a:prstGeom prst="roundRect">
            <a:avLst>
              <a:gd fmla="val 16667" name="adj"/>
            </a:avLst>
          </a:prstGeom>
          <a:solidFill>
            <a:srgbClr val="93895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Categórica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6542424" y="2968690"/>
            <a:ext cx="1481496" cy="546425"/>
          </a:xfrm>
          <a:prstGeom prst="roundRect">
            <a:avLst>
              <a:gd fmla="val 16667" name="adj"/>
            </a:avLst>
          </a:prstGeom>
          <a:solidFill>
            <a:srgbClr val="948A54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Quantitativa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1926716" y="4335483"/>
            <a:ext cx="1481496" cy="546425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Nominal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3804821" y="4335483"/>
            <a:ext cx="1481496" cy="546425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Ordinal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101081" y="4316533"/>
            <a:ext cx="1481496" cy="546425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Binária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5644738" y="4335483"/>
            <a:ext cx="1481496" cy="546425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7477569" y="4335483"/>
            <a:ext cx="1481496" cy="546425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Contínua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24"/>
          <p:cNvCxnSpPr>
            <a:stCxn id="180" idx="2"/>
            <a:endCxn id="181" idx="0"/>
          </p:cNvCxnSpPr>
          <p:nvPr/>
        </p:nvCxnSpPr>
        <p:spPr>
          <a:xfrm flipH="1">
            <a:off x="2667490" y="2445259"/>
            <a:ext cx="2236500" cy="518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89" name="Google Shape;189;p24"/>
          <p:cNvCxnSpPr>
            <a:stCxn id="180" idx="2"/>
            <a:endCxn id="182" idx="0"/>
          </p:cNvCxnSpPr>
          <p:nvPr/>
        </p:nvCxnSpPr>
        <p:spPr>
          <a:xfrm>
            <a:off x="4903990" y="2445259"/>
            <a:ext cx="2379300" cy="523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90" name="Google Shape;190;p24"/>
          <p:cNvCxnSpPr>
            <a:stCxn id="181" idx="2"/>
            <a:endCxn id="185" idx="0"/>
          </p:cNvCxnSpPr>
          <p:nvPr/>
        </p:nvCxnSpPr>
        <p:spPr>
          <a:xfrm flipH="1">
            <a:off x="841964" y="3510510"/>
            <a:ext cx="1825500" cy="80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91" name="Google Shape;191;p24"/>
          <p:cNvCxnSpPr>
            <a:stCxn id="181" idx="2"/>
            <a:endCxn id="183" idx="0"/>
          </p:cNvCxnSpPr>
          <p:nvPr/>
        </p:nvCxnSpPr>
        <p:spPr>
          <a:xfrm>
            <a:off x="2667464" y="3510510"/>
            <a:ext cx="0" cy="825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92" name="Google Shape;192;p24"/>
          <p:cNvCxnSpPr>
            <a:stCxn id="181" idx="2"/>
            <a:endCxn id="184" idx="0"/>
          </p:cNvCxnSpPr>
          <p:nvPr/>
        </p:nvCxnSpPr>
        <p:spPr>
          <a:xfrm>
            <a:off x="2667464" y="3510510"/>
            <a:ext cx="1878000" cy="825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93" name="Google Shape;193;p24"/>
          <p:cNvCxnSpPr>
            <a:stCxn id="182" idx="2"/>
            <a:endCxn id="186" idx="0"/>
          </p:cNvCxnSpPr>
          <p:nvPr/>
        </p:nvCxnSpPr>
        <p:spPr>
          <a:xfrm flipH="1">
            <a:off x="6385572" y="3515115"/>
            <a:ext cx="897600" cy="82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94" name="Google Shape;194;p24"/>
          <p:cNvCxnSpPr>
            <a:stCxn id="182" idx="2"/>
            <a:endCxn id="187" idx="0"/>
          </p:cNvCxnSpPr>
          <p:nvPr/>
        </p:nvCxnSpPr>
        <p:spPr>
          <a:xfrm>
            <a:off x="7283172" y="3515115"/>
            <a:ext cx="935100" cy="82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95" name="Google Shape;195;p24"/>
          <p:cNvSpPr txBox="1"/>
          <p:nvPr/>
        </p:nvSpPr>
        <p:spPr>
          <a:xfrm>
            <a:off x="1816286" y="5102776"/>
            <a:ext cx="179493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Categorias </a:t>
            </a:r>
            <a:r>
              <a:rPr b="1" lang="pt-BR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relação de ordem.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{‘Portugal’, ‘Espanha’, ’França’, ‘Bélgica’, ‘Alemanha’}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83383" y="5102776"/>
            <a:ext cx="1794936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Apenas duas categorias </a:t>
            </a:r>
            <a:r>
              <a:rPr b="1" lang="pt-BR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relação de ordem.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{‘Masculino’, ‘Feminino’}, {0,1}, {‘Sim’,‘Não’}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3639985" y="5102776"/>
            <a:ext cx="191489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Categorias </a:t>
            </a:r>
            <a:r>
              <a:rPr b="1" lang="pt-BR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 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relação de ordem.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{‘Alto’,’Baixo’}, {‘Forte’, ’Fraco’}, </a:t>
            </a:r>
            <a:b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{‘Bom’, ‘Regular’,’Ruim’}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24"/>
          <p:cNvCxnSpPr/>
          <p:nvPr/>
        </p:nvCxnSpPr>
        <p:spPr>
          <a:xfrm flipH="1">
            <a:off x="1789042" y="5124862"/>
            <a:ext cx="11044" cy="1292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24"/>
          <p:cNvCxnSpPr/>
          <p:nvPr/>
        </p:nvCxnSpPr>
        <p:spPr>
          <a:xfrm flipH="1">
            <a:off x="3611222" y="5124862"/>
            <a:ext cx="11044" cy="1292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p24"/>
          <p:cNvSpPr txBox="1"/>
          <p:nvPr/>
        </p:nvSpPr>
        <p:spPr>
          <a:xfrm>
            <a:off x="5496633" y="5102776"/>
            <a:ext cx="1914894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Valores numéricos </a:t>
            </a:r>
            <a:r>
              <a:rPr b="1" lang="pt-BR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discretos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Números naturais, inteiros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24"/>
          <p:cNvCxnSpPr/>
          <p:nvPr/>
        </p:nvCxnSpPr>
        <p:spPr>
          <a:xfrm flipH="1">
            <a:off x="5468513" y="5124862"/>
            <a:ext cx="11044" cy="1292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24"/>
          <p:cNvCxnSpPr/>
          <p:nvPr/>
        </p:nvCxnSpPr>
        <p:spPr>
          <a:xfrm flipH="1">
            <a:off x="7288479" y="5124862"/>
            <a:ext cx="11044" cy="1292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24"/>
          <p:cNvSpPr txBox="1"/>
          <p:nvPr/>
        </p:nvSpPr>
        <p:spPr>
          <a:xfrm>
            <a:off x="7299523" y="5102776"/>
            <a:ext cx="1844477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Valores numéricos </a:t>
            </a:r>
            <a:r>
              <a:rPr b="1" lang="pt-BR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contínuos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Números reais, </a:t>
            </a:r>
            <a:b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racionais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39212" y="2738783"/>
            <a:ext cx="5327999" cy="225286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441739" y="397564"/>
            <a:ext cx="42591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por tipo de variável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/>
        </p:nvSpPr>
        <p:spPr>
          <a:xfrm>
            <a:off x="441739" y="397564"/>
            <a:ext cx="28662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Variáveis categóricas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958574" y="1065549"/>
            <a:ext cx="69043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são números, são categorias. Logo, a princípio, não podemos fazer “contas” com esses valores.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441739" y="2269772"/>
            <a:ext cx="1759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observar?</a:t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839304" y="2639104"/>
            <a:ext cx="226391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Contagem de valores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Distribuição de frequências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441739" y="3957215"/>
            <a:ext cx="17454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observar?</a:t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839304" y="4326547"/>
            <a:ext cx="22639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Tabelas de contingência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Gráficos de barras</a:t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6432" y="1846963"/>
            <a:ext cx="3953711" cy="3183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2522" y="4197963"/>
            <a:ext cx="2573130" cy="2582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/>
          <p:nvPr/>
        </p:nvSpPr>
        <p:spPr>
          <a:xfrm>
            <a:off x="4163242" y="1898834"/>
            <a:ext cx="1481496" cy="546425"/>
          </a:xfrm>
          <a:prstGeom prst="roundRect">
            <a:avLst>
              <a:gd fmla="val 16667" name="adj"/>
            </a:avLst>
          </a:prstGeom>
          <a:solidFill>
            <a:srgbClr val="C4BD9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1926716" y="2964085"/>
            <a:ext cx="1481496" cy="546425"/>
          </a:xfrm>
          <a:prstGeom prst="roundRect">
            <a:avLst>
              <a:gd fmla="val 16667" name="adj"/>
            </a:avLst>
          </a:prstGeom>
          <a:solidFill>
            <a:srgbClr val="93895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Categórica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6"/>
          <p:cNvSpPr/>
          <p:nvPr/>
        </p:nvSpPr>
        <p:spPr>
          <a:xfrm>
            <a:off x="6542424" y="2968690"/>
            <a:ext cx="1481496" cy="546425"/>
          </a:xfrm>
          <a:prstGeom prst="roundRect">
            <a:avLst>
              <a:gd fmla="val 16667" name="adj"/>
            </a:avLst>
          </a:prstGeom>
          <a:solidFill>
            <a:srgbClr val="948A54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Quantitativa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1926716" y="4335483"/>
            <a:ext cx="1481496" cy="546425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Nominal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3804821" y="4335483"/>
            <a:ext cx="1481496" cy="546425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Ordinal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101081" y="4316533"/>
            <a:ext cx="1481496" cy="546425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Binária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5644738" y="4335483"/>
            <a:ext cx="1481496" cy="546425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7477569" y="4335483"/>
            <a:ext cx="1481496" cy="546425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Contínua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26"/>
          <p:cNvCxnSpPr>
            <a:stCxn id="222" idx="2"/>
            <a:endCxn id="223" idx="0"/>
          </p:cNvCxnSpPr>
          <p:nvPr/>
        </p:nvCxnSpPr>
        <p:spPr>
          <a:xfrm flipH="1">
            <a:off x="2667490" y="2445259"/>
            <a:ext cx="2236500" cy="518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31" name="Google Shape;231;p26"/>
          <p:cNvCxnSpPr>
            <a:stCxn id="222" idx="2"/>
            <a:endCxn id="224" idx="0"/>
          </p:cNvCxnSpPr>
          <p:nvPr/>
        </p:nvCxnSpPr>
        <p:spPr>
          <a:xfrm>
            <a:off x="4903990" y="2445259"/>
            <a:ext cx="2379300" cy="523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32" name="Google Shape;232;p26"/>
          <p:cNvCxnSpPr>
            <a:stCxn id="223" idx="2"/>
            <a:endCxn id="227" idx="0"/>
          </p:cNvCxnSpPr>
          <p:nvPr/>
        </p:nvCxnSpPr>
        <p:spPr>
          <a:xfrm flipH="1">
            <a:off x="841964" y="3510510"/>
            <a:ext cx="1825500" cy="80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33" name="Google Shape;233;p26"/>
          <p:cNvCxnSpPr>
            <a:stCxn id="223" idx="2"/>
            <a:endCxn id="225" idx="0"/>
          </p:cNvCxnSpPr>
          <p:nvPr/>
        </p:nvCxnSpPr>
        <p:spPr>
          <a:xfrm>
            <a:off x="2667464" y="3510510"/>
            <a:ext cx="0" cy="825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34" name="Google Shape;234;p26"/>
          <p:cNvCxnSpPr>
            <a:stCxn id="223" idx="2"/>
            <a:endCxn id="226" idx="0"/>
          </p:cNvCxnSpPr>
          <p:nvPr/>
        </p:nvCxnSpPr>
        <p:spPr>
          <a:xfrm>
            <a:off x="2667464" y="3510510"/>
            <a:ext cx="1878000" cy="825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35" name="Google Shape;235;p26"/>
          <p:cNvCxnSpPr>
            <a:stCxn id="224" idx="2"/>
            <a:endCxn id="228" idx="0"/>
          </p:cNvCxnSpPr>
          <p:nvPr/>
        </p:nvCxnSpPr>
        <p:spPr>
          <a:xfrm flipH="1">
            <a:off x="6385572" y="3515115"/>
            <a:ext cx="897600" cy="82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36" name="Google Shape;236;p26"/>
          <p:cNvCxnSpPr>
            <a:stCxn id="224" idx="2"/>
            <a:endCxn id="229" idx="0"/>
          </p:cNvCxnSpPr>
          <p:nvPr/>
        </p:nvCxnSpPr>
        <p:spPr>
          <a:xfrm>
            <a:off x="7283172" y="3515115"/>
            <a:ext cx="935100" cy="82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37" name="Google Shape;237;p26"/>
          <p:cNvSpPr txBox="1"/>
          <p:nvPr/>
        </p:nvSpPr>
        <p:spPr>
          <a:xfrm>
            <a:off x="1816286" y="5102776"/>
            <a:ext cx="179493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Categorias </a:t>
            </a:r>
            <a:r>
              <a:rPr b="1" lang="pt-BR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relação de ordem.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{‘Portugal’, ‘Espanha’, ’França’, ‘Bélgica’, ‘Alemanha’}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83383" y="5102776"/>
            <a:ext cx="1794936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Apenas duas categorias </a:t>
            </a:r>
            <a:r>
              <a:rPr b="1" lang="pt-BR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relação de ordem.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{‘Masculino’, ‘Feminino’}, {0,1}, {‘Sim’,‘Não’}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3639985" y="5102776"/>
            <a:ext cx="191489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Categorias </a:t>
            </a:r>
            <a:r>
              <a:rPr b="1" lang="pt-BR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 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relação de ordem.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{‘Alto’,’Baixo’}, {‘Forte’, ’Fraco’}, </a:t>
            </a:r>
            <a:b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{‘Bom’, ‘Regular’,’Ruim’}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26"/>
          <p:cNvCxnSpPr/>
          <p:nvPr/>
        </p:nvCxnSpPr>
        <p:spPr>
          <a:xfrm flipH="1">
            <a:off x="1789042" y="5124862"/>
            <a:ext cx="11044" cy="1292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26"/>
          <p:cNvCxnSpPr/>
          <p:nvPr/>
        </p:nvCxnSpPr>
        <p:spPr>
          <a:xfrm flipH="1">
            <a:off x="3611222" y="5124862"/>
            <a:ext cx="11044" cy="1292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26"/>
          <p:cNvSpPr txBox="1"/>
          <p:nvPr/>
        </p:nvSpPr>
        <p:spPr>
          <a:xfrm>
            <a:off x="5496633" y="5102776"/>
            <a:ext cx="1914894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Valores numéricos </a:t>
            </a:r>
            <a:r>
              <a:rPr b="1" lang="pt-BR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discretos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Números naturais, inteiros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26"/>
          <p:cNvCxnSpPr/>
          <p:nvPr/>
        </p:nvCxnSpPr>
        <p:spPr>
          <a:xfrm flipH="1">
            <a:off x="5468513" y="5124862"/>
            <a:ext cx="11044" cy="1292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26"/>
          <p:cNvCxnSpPr/>
          <p:nvPr/>
        </p:nvCxnSpPr>
        <p:spPr>
          <a:xfrm flipH="1">
            <a:off x="7288479" y="5124862"/>
            <a:ext cx="11044" cy="1292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26"/>
          <p:cNvSpPr txBox="1"/>
          <p:nvPr/>
        </p:nvSpPr>
        <p:spPr>
          <a:xfrm>
            <a:off x="7299523" y="5102776"/>
            <a:ext cx="1844477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Valores numéricos </a:t>
            </a:r>
            <a:r>
              <a:rPr b="1" lang="pt-BR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contínuos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Números reais, </a:t>
            </a:r>
            <a:b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racionais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5554879" y="2738783"/>
            <a:ext cx="3494606" cy="225286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441739" y="397564"/>
            <a:ext cx="42591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por tipo de variável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/>
        </p:nvSpPr>
        <p:spPr>
          <a:xfrm>
            <a:off x="441739" y="397564"/>
            <a:ext cx="31107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Variáveis quantitativas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958574" y="1065549"/>
            <a:ext cx="69043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números, que pode ser discretos ou contínuos. Portanto, podemos fazer operações com eles.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441739" y="2269772"/>
            <a:ext cx="1759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observar?</a:t>
            </a:r>
            <a:endParaRPr/>
          </a:p>
        </p:txBody>
      </p:sp>
      <p:sp>
        <p:nvSpPr>
          <p:cNvPr id="255" name="Google Shape;255;p27"/>
          <p:cNvSpPr/>
          <p:nvPr/>
        </p:nvSpPr>
        <p:spPr>
          <a:xfrm>
            <a:off x="839304" y="2639104"/>
            <a:ext cx="226391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Distribuição dos valores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Distribuição da densidade no domínio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Estatísticas descritivas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5013739" y="2372528"/>
            <a:ext cx="17454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observar?</a:t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5411304" y="2741860"/>
            <a:ext cx="2263913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Gráficos de “scatter”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Gráficos de distribuição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996067" y="5748383"/>
            <a:ext cx="71518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Mais opções de apresentação dos dados e das análises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/>
        </p:nvSpPr>
        <p:spPr>
          <a:xfrm>
            <a:off x="441739" y="397564"/>
            <a:ext cx="31107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Variáveis quantitativas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958574" y="1065549"/>
            <a:ext cx="69043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números, que pode ser discretos ou contínuos. Portanto, podemos fazer operações com eles.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441739" y="2269772"/>
            <a:ext cx="1759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observar?</a:t>
            </a:r>
            <a:endParaRPr/>
          </a:p>
        </p:txBody>
      </p:sp>
      <p:sp>
        <p:nvSpPr>
          <p:cNvPr id="266" name="Google Shape;266;p28"/>
          <p:cNvSpPr/>
          <p:nvPr/>
        </p:nvSpPr>
        <p:spPr>
          <a:xfrm>
            <a:off x="839304" y="2639104"/>
            <a:ext cx="2263914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Distribuição dos valores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Distribuição da densidade no domínio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Estatísticas descritivas</a:t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5013739" y="2372528"/>
            <a:ext cx="17454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observar?</a:t>
            </a:r>
            <a:endParaRPr/>
          </a:p>
        </p:txBody>
      </p:sp>
      <p:sp>
        <p:nvSpPr>
          <p:cNvPr id="268" name="Google Shape;268;p28"/>
          <p:cNvSpPr/>
          <p:nvPr/>
        </p:nvSpPr>
        <p:spPr>
          <a:xfrm>
            <a:off x="5411304" y="2741860"/>
            <a:ext cx="2263913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Gráficos de “scatter”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Gráficos de distribuição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996067" y="5748383"/>
            <a:ext cx="71518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Mais opções de apresentação dos dados e das análises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8"/>
          <p:cNvSpPr/>
          <p:nvPr/>
        </p:nvSpPr>
        <p:spPr>
          <a:xfrm>
            <a:off x="839304" y="4076446"/>
            <a:ext cx="1744790" cy="566519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/>
        </p:nvSpPr>
        <p:spPr>
          <a:xfrm>
            <a:off x="441739" y="397564"/>
            <a:ext cx="30359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Estatísticas descritivas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958574" y="1065549"/>
            <a:ext cx="69043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medidas obtidas a partir dos dados (amostra) que servem para caracterizá-los quanto a sua forma (distribuição).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441739" y="2376946"/>
            <a:ext cx="28007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Estatísticas de centralidade</a:t>
            </a:r>
            <a:endParaRPr/>
          </a:p>
        </p:txBody>
      </p:sp>
      <p:sp>
        <p:nvSpPr>
          <p:cNvPr id="278" name="Google Shape;278;p29"/>
          <p:cNvSpPr/>
          <p:nvPr/>
        </p:nvSpPr>
        <p:spPr>
          <a:xfrm>
            <a:off x="839304" y="2746278"/>
            <a:ext cx="226391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Média aritmética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Moda</a:t>
            </a:r>
            <a:endParaRPr/>
          </a:p>
        </p:txBody>
      </p:sp>
      <p:sp>
        <p:nvSpPr>
          <p:cNvPr id="279" name="Google Shape;279;p29"/>
          <p:cNvSpPr txBox="1"/>
          <p:nvPr/>
        </p:nvSpPr>
        <p:spPr>
          <a:xfrm>
            <a:off x="4856922" y="2376946"/>
            <a:ext cx="25208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Estatísticas de dispersão</a:t>
            </a:r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5254487" y="2746278"/>
            <a:ext cx="226391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Variância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Desvio-padrão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Intervalo interquartil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Quartis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Mínimo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Máximo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Valores extremos</a:t>
            </a:r>
            <a:endParaRPr/>
          </a:p>
        </p:txBody>
      </p:sp>
      <p:sp>
        <p:nvSpPr>
          <p:cNvPr id="281" name="Google Shape;281;p29"/>
          <p:cNvSpPr txBox="1"/>
          <p:nvPr/>
        </p:nvSpPr>
        <p:spPr>
          <a:xfrm>
            <a:off x="502814" y="4364959"/>
            <a:ext cx="1955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Outras estatísticas</a:t>
            </a:r>
            <a:endParaRPr/>
          </a:p>
        </p:txBody>
      </p:sp>
      <p:sp>
        <p:nvSpPr>
          <p:cNvPr id="282" name="Google Shape;282;p29"/>
          <p:cNvSpPr/>
          <p:nvPr/>
        </p:nvSpPr>
        <p:spPr>
          <a:xfrm>
            <a:off x="839304" y="4745434"/>
            <a:ext cx="26383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Assimetria (</a:t>
            </a: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Skewness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Curtose (Kurtosis)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/>
        </p:nvSpPr>
        <p:spPr>
          <a:xfrm>
            <a:off x="441739" y="397564"/>
            <a:ext cx="31107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Variáveis quantitativas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0"/>
          <p:cNvSpPr txBox="1"/>
          <p:nvPr/>
        </p:nvSpPr>
        <p:spPr>
          <a:xfrm>
            <a:off x="958574" y="1065549"/>
            <a:ext cx="69043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números, que pode ser discretos ou contínuos. Portanto, podemos fazer operações com eles.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0"/>
          <p:cNvSpPr txBox="1"/>
          <p:nvPr/>
        </p:nvSpPr>
        <p:spPr>
          <a:xfrm>
            <a:off x="441739" y="2269772"/>
            <a:ext cx="1759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observar?</a:t>
            </a: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839304" y="2639104"/>
            <a:ext cx="2263914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Distribuição dos valores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Distribuição da densidade no domínio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Estatísticas descritivas</a:t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5013739" y="2372528"/>
            <a:ext cx="17454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observar?</a:t>
            </a:r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5411304" y="2741860"/>
            <a:ext cx="2263913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Gráficos de “scatter”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Gráficos de distribuição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996067" y="5748383"/>
            <a:ext cx="71518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Mais opções de apresentação dos dados e das análises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839304" y="4076446"/>
            <a:ext cx="1744790" cy="566519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0"/>
          <p:cNvSpPr/>
          <p:nvPr/>
        </p:nvSpPr>
        <p:spPr>
          <a:xfrm>
            <a:off x="5411304" y="3091692"/>
            <a:ext cx="1744790" cy="1102488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/>
          <p:nvPr/>
        </p:nvSpPr>
        <p:spPr>
          <a:xfrm>
            <a:off x="441739" y="397564"/>
            <a:ext cx="31963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Gráficos de distribuição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1"/>
          <p:cNvSpPr txBox="1"/>
          <p:nvPr/>
        </p:nvSpPr>
        <p:spPr>
          <a:xfrm>
            <a:off x="958574" y="1065549"/>
            <a:ext cx="69043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representações gráficas obtidas a partir dos dados (amostra) que servem para caracterizá-los quanto a sua forma (distribuição).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1"/>
          <p:cNvSpPr txBox="1"/>
          <p:nvPr/>
        </p:nvSpPr>
        <p:spPr>
          <a:xfrm>
            <a:off x="441739" y="2376946"/>
            <a:ext cx="10732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Strip plot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1"/>
          <p:cNvSpPr/>
          <p:nvPr/>
        </p:nvSpPr>
        <p:spPr>
          <a:xfrm>
            <a:off x="839304" y="2746278"/>
            <a:ext cx="22639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Distribuição visual das observações</a:t>
            </a:r>
            <a:endParaRPr/>
          </a:p>
        </p:txBody>
      </p:sp>
      <p:pic>
        <p:nvPicPr>
          <p:cNvPr id="304" name="Google Shape;3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3692" y="3094576"/>
            <a:ext cx="6180308" cy="3540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685800" y="243430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Carlos E. Mello, PhD</a:t>
            </a:r>
            <a:br>
              <a:rPr lang="pt-BR" sz="4000">
                <a:latin typeface="Arial"/>
                <a:ea typeface="Arial"/>
                <a:cs typeface="Arial"/>
                <a:sym typeface="Arial"/>
              </a:rPr>
            </a:b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4"/>
          <p:cNvGrpSpPr/>
          <p:nvPr/>
        </p:nvGrpSpPr>
        <p:grpSpPr>
          <a:xfrm>
            <a:off x="2771153" y="3396362"/>
            <a:ext cx="3623202" cy="711526"/>
            <a:chOff x="2453638" y="3104544"/>
            <a:chExt cx="3623202" cy="711526"/>
          </a:xfrm>
        </p:grpSpPr>
        <p:pic>
          <p:nvPicPr>
            <p:cNvPr id="95" name="Google Shape;95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53638" y="3104544"/>
              <a:ext cx="711526" cy="7115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4"/>
            <p:cNvSpPr txBox="1"/>
            <p:nvPr/>
          </p:nvSpPr>
          <p:spPr>
            <a:xfrm>
              <a:off x="3165164" y="3116816"/>
              <a:ext cx="291167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3600" u="none" cap="none" strike="noStrike">
                  <a:solidFill>
                    <a:srgbClr val="7F7F7F"/>
                  </a:solidFill>
                  <a:latin typeface="Avenir"/>
                  <a:ea typeface="Avenir"/>
                  <a:cs typeface="Avenir"/>
                  <a:sym typeface="Avenir"/>
                </a:rPr>
                <a:t>carlosemello</a:t>
              </a:r>
              <a:endParaRPr b="0" sz="44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/>
          <p:nvPr/>
        </p:nvSpPr>
        <p:spPr>
          <a:xfrm>
            <a:off x="441739" y="397564"/>
            <a:ext cx="31963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Gráficos de distribuição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958574" y="1065549"/>
            <a:ext cx="69043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representações gráficas obtidas a partir dos dados (amostra) que servem para caracterizá-los quanto a sua forma (distribuição).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441739" y="2376946"/>
            <a:ext cx="24383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Histograma (contagem)</a:t>
            </a:r>
            <a:endParaRPr/>
          </a:p>
        </p:txBody>
      </p:sp>
      <p:sp>
        <p:nvSpPr>
          <p:cNvPr id="312" name="Google Shape;312;p32"/>
          <p:cNvSpPr/>
          <p:nvPr/>
        </p:nvSpPr>
        <p:spPr>
          <a:xfrm>
            <a:off x="839303" y="2746278"/>
            <a:ext cx="46967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Representação gráfica da distribuição da densidade a partir da contagem da amostra</a:t>
            </a:r>
            <a:endParaRPr/>
          </a:p>
        </p:txBody>
      </p:sp>
      <p:pic>
        <p:nvPicPr>
          <p:cNvPr id="313" name="Google Shape;31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7762" y="3533747"/>
            <a:ext cx="6086238" cy="3169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/>
          <p:nvPr/>
        </p:nvSpPr>
        <p:spPr>
          <a:xfrm>
            <a:off x="441739" y="397564"/>
            <a:ext cx="31963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Gráficos de distribuição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3"/>
          <p:cNvSpPr txBox="1"/>
          <p:nvPr/>
        </p:nvSpPr>
        <p:spPr>
          <a:xfrm>
            <a:off x="958574" y="1065549"/>
            <a:ext cx="69043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representações gráficas obtidas a partir dos dados (amostra) que servem para caracterizá-los quanto a sua forma (distribuição).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441739" y="2376946"/>
            <a:ext cx="3545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Histograma (contagem acumulada)</a:t>
            </a:r>
            <a:endParaRPr/>
          </a:p>
        </p:txBody>
      </p:sp>
      <p:sp>
        <p:nvSpPr>
          <p:cNvPr id="321" name="Google Shape;321;p33"/>
          <p:cNvSpPr/>
          <p:nvPr/>
        </p:nvSpPr>
        <p:spPr>
          <a:xfrm>
            <a:off x="839303" y="2746278"/>
            <a:ext cx="54118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Representação gráfica da distribuição da densidade acumulada a partir da contagem da amostra</a:t>
            </a:r>
            <a:endParaRPr/>
          </a:p>
        </p:txBody>
      </p:sp>
      <p:pic>
        <p:nvPicPr>
          <p:cNvPr id="322" name="Google Shape;32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9933" y="3526091"/>
            <a:ext cx="6560769" cy="3331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 txBox="1"/>
          <p:nvPr/>
        </p:nvSpPr>
        <p:spPr>
          <a:xfrm>
            <a:off x="441739" y="397564"/>
            <a:ext cx="31963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Gráficos de distribuição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4"/>
          <p:cNvSpPr txBox="1"/>
          <p:nvPr/>
        </p:nvSpPr>
        <p:spPr>
          <a:xfrm>
            <a:off x="958574" y="1065549"/>
            <a:ext cx="69043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representações gráficas obtidas a partir dos dados (amostra) que servem para caracterizá-los quanto a sua forma (distribuição).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4"/>
          <p:cNvSpPr txBox="1"/>
          <p:nvPr/>
        </p:nvSpPr>
        <p:spPr>
          <a:xfrm>
            <a:off x="441739" y="2376946"/>
            <a:ext cx="24769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Histograma (densidade)</a:t>
            </a:r>
            <a:endParaRPr/>
          </a:p>
        </p:txBody>
      </p:sp>
      <p:sp>
        <p:nvSpPr>
          <p:cNvPr id="330" name="Google Shape;330;p34"/>
          <p:cNvSpPr/>
          <p:nvPr/>
        </p:nvSpPr>
        <p:spPr>
          <a:xfrm>
            <a:off x="839303" y="2746278"/>
            <a:ext cx="46967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Representação gráfica da distribuição da densidade empírica a partir da amostra</a:t>
            </a:r>
            <a:endParaRPr/>
          </a:p>
        </p:txBody>
      </p:sp>
      <p:pic>
        <p:nvPicPr>
          <p:cNvPr id="331" name="Google Shape;33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6095" y="3501434"/>
            <a:ext cx="6831597" cy="3088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 txBox="1"/>
          <p:nvPr/>
        </p:nvSpPr>
        <p:spPr>
          <a:xfrm>
            <a:off x="441739" y="397564"/>
            <a:ext cx="31963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Gráficos de distribuição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5"/>
          <p:cNvSpPr txBox="1"/>
          <p:nvPr/>
        </p:nvSpPr>
        <p:spPr>
          <a:xfrm>
            <a:off x="958574" y="1065549"/>
            <a:ext cx="69043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representações gráficas obtidas a partir dos dados (amostra) que servem para caracterizá-los quanto a sua forma (distribuição).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5"/>
          <p:cNvSpPr txBox="1"/>
          <p:nvPr/>
        </p:nvSpPr>
        <p:spPr>
          <a:xfrm>
            <a:off x="441739" y="2376946"/>
            <a:ext cx="9288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Boxplot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5"/>
          <p:cNvSpPr/>
          <p:nvPr/>
        </p:nvSpPr>
        <p:spPr>
          <a:xfrm>
            <a:off x="839304" y="2746278"/>
            <a:ext cx="226391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Quartil-1 (Q1)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Quartil-3 (Q3)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Q1 - 1.5 * IQR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 + 1.5 * IQR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Mínimo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Máximo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9368" y="3189939"/>
            <a:ext cx="6114631" cy="34865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1" name="Google Shape;341;p35"/>
          <p:cNvCxnSpPr/>
          <p:nvPr/>
        </p:nvCxnSpPr>
        <p:spPr>
          <a:xfrm rot="10800000">
            <a:off x="5670240" y="5255549"/>
            <a:ext cx="265792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2" name="Google Shape;342;p35"/>
          <p:cNvCxnSpPr/>
          <p:nvPr/>
        </p:nvCxnSpPr>
        <p:spPr>
          <a:xfrm rot="10800000">
            <a:off x="8304210" y="5384646"/>
            <a:ext cx="265792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3" name="Google Shape;343;p35"/>
          <p:cNvCxnSpPr/>
          <p:nvPr/>
        </p:nvCxnSpPr>
        <p:spPr>
          <a:xfrm rot="10800000">
            <a:off x="5673034" y="4881535"/>
            <a:ext cx="265792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4" name="Google Shape;344;p35"/>
          <p:cNvCxnSpPr/>
          <p:nvPr/>
        </p:nvCxnSpPr>
        <p:spPr>
          <a:xfrm rot="10800000">
            <a:off x="8304210" y="5161036"/>
            <a:ext cx="265792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5" name="Google Shape;345;p35"/>
          <p:cNvCxnSpPr/>
          <p:nvPr/>
        </p:nvCxnSpPr>
        <p:spPr>
          <a:xfrm rot="10800000">
            <a:off x="5670240" y="5468435"/>
            <a:ext cx="265792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6" name="Google Shape;346;p35"/>
          <p:cNvCxnSpPr/>
          <p:nvPr/>
        </p:nvCxnSpPr>
        <p:spPr>
          <a:xfrm rot="10800000">
            <a:off x="8304210" y="5597532"/>
            <a:ext cx="265792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7" name="Google Shape;347;p35"/>
          <p:cNvCxnSpPr/>
          <p:nvPr/>
        </p:nvCxnSpPr>
        <p:spPr>
          <a:xfrm rot="10800000">
            <a:off x="5670240" y="4039597"/>
            <a:ext cx="265792" cy="0"/>
          </a:xfrm>
          <a:prstGeom prst="straightConnector1">
            <a:avLst/>
          </a:prstGeom>
          <a:noFill/>
          <a:ln cap="flat" cmpd="sng" w="25400">
            <a:solidFill>
              <a:srgbClr val="8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8" name="Google Shape;348;p35"/>
          <p:cNvCxnSpPr/>
          <p:nvPr/>
        </p:nvCxnSpPr>
        <p:spPr>
          <a:xfrm rot="10800000">
            <a:off x="5670240" y="6072046"/>
            <a:ext cx="265792" cy="0"/>
          </a:xfrm>
          <a:prstGeom prst="straightConnector1">
            <a:avLst/>
          </a:prstGeom>
          <a:noFill/>
          <a:ln cap="flat" cmpd="sng" w="25400">
            <a:solidFill>
              <a:srgbClr val="8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9" name="Google Shape;349;p35"/>
          <p:cNvCxnSpPr/>
          <p:nvPr/>
        </p:nvCxnSpPr>
        <p:spPr>
          <a:xfrm rot="10800000">
            <a:off x="8304210" y="4636850"/>
            <a:ext cx="265792" cy="0"/>
          </a:xfrm>
          <a:prstGeom prst="straightConnector1">
            <a:avLst/>
          </a:prstGeom>
          <a:noFill/>
          <a:ln cap="flat" cmpd="sng" w="25400">
            <a:solidFill>
              <a:srgbClr val="8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50" name="Google Shape;350;p35"/>
          <p:cNvCxnSpPr/>
          <p:nvPr/>
        </p:nvCxnSpPr>
        <p:spPr>
          <a:xfrm rot="10800000">
            <a:off x="8304210" y="5850434"/>
            <a:ext cx="265792" cy="0"/>
          </a:xfrm>
          <a:prstGeom prst="straightConnector1">
            <a:avLst/>
          </a:prstGeom>
          <a:noFill/>
          <a:ln cap="flat" cmpd="sng" w="25400">
            <a:solidFill>
              <a:srgbClr val="8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51" name="Google Shape;351;p35"/>
          <p:cNvCxnSpPr/>
          <p:nvPr/>
        </p:nvCxnSpPr>
        <p:spPr>
          <a:xfrm rot="10800000">
            <a:off x="5673034" y="3460682"/>
            <a:ext cx="265792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52" name="Google Shape;352;p35"/>
          <p:cNvCxnSpPr/>
          <p:nvPr/>
        </p:nvCxnSpPr>
        <p:spPr>
          <a:xfrm rot="10800000">
            <a:off x="5692538" y="6072046"/>
            <a:ext cx="265792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53" name="Google Shape;353;p35"/>
          <p:cNvCxnSpPr/>
          <p:nvPr/>
        </p:nvCxnSpPr>
        <p:spPr>
          <a:xfrm rot="10800000">
            <a:off x="8304210" y="3888823"/>
            <a:ext cx="265792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54" name="Google Shape;354;p35"/>
          <p:cNvCxnSpPr/>
          <p:nvPr/>
        </p:nvCxnSpPr>
        <p:spPr>
          <a:xfrm rot="10800000">
            <a:off x="8304210" y="5850434"/>
            <a:ext cx="265792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55" name="Google Shape;355;p35"/>
          <p:cNvSpPr/>
          <p:nvPr/>
        </p:nvSpPr>
        <p:spPr>
          <a:xfrm>
            <a:off x="3773677" y="3365847"/>
            <a:ext cx="467737" cy="587414"/>
          </a:xfrm>
          <a:prstGeom prst="ellipse">
            <a:avLst/>
          </a:prstGeom>
          <a:noFill/>
          <a:ln cap="flat" cmpd="sng" w="25400">
            <a:solidFill>
              <a:srgbClr val="97480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5"/>
          <p:cNvSpPr/>
          <p:nvPr/>
        </p:nvSpPr>
        <p:spPr>
          <a:xfrm>
            <a:off x="6404342" y="3760342"/>
            <a:ext cx="467737" cy="825338"/>
          </a:xfrm>
          <a:prstGeom prst="ellipse">
            <a:avLst/>
          </a:prstGeom>
          <a:noFill/>
          <a:ln cap="flat" cmpd="sng" w="25400">
            <a:solidFill>
              <a:srgbClr val="97480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/>
        </p:nvSpPr>
        <p:spPr>
          <a:xfrm>
            <a:off x="441739" y="397564"/>
            <a:ext cx="31963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Gráficos de distribuição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6"/>
          <p:cNvSpPr txBox="1"/>
          <p:nvPr/>
        </p:nvSpPr>
        <p:spPr>
          <a:xfrm>
            <a:off x="958574" y="1065549"/>
            <a:ext cx="69043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representações gráficas obtidas a partir dos dados (amostra) que servem para caracterizá-los quanto a sua forma (distribuição).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6"/>
          <p:cNvSpPr txBox="1"/>
          <p:nvPr/>
        </p:nvSpPr>
        <p:spPr>
          <a:xfrm>
            <a:off x="441739" y="2376946"/>
            <a:ext cx="11760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Violin plot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6"/>
          <p:cNvSpPr/>
          <p:nvPr/>
        </p:nvSpPr>
        <p:spPr>
          <a:xfrm>
            <a:off x="839304" y="2746278"/>
            <a:ext cx="2263914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Quartil-1 (Q1)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Quartil-3 (Q3)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Q1 - 1.5 * IQR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 + 1.5 * IQR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Mínimo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Máximo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1800"/>
              <a:buFont typeface="Noto Sans Symbols"/>
              <a:buChar char="✔"/>
            </a:pPr>
            <a:r>
              <a:rPr b="1" lang="pt-BR" sz="1800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rPr>
              <a:t>Densidade da distribuição empírica</a:t>
            </a:r>
            <a:endParaRPr b="1" sz="1800">
              <a:solidFill>
                <a:srgbClr val="4944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5" name="Google Shape;36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3210" y="3296032"/>
            <a:ext cx="6480789" cy="33236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6" name="Google Shape;366;p36"/>
          <p:cNvCxnSpPr/>
          <p:nvPr/>
        </p:nvCxnSpPr>
        <p:spPr>
          <a:xfrm rot="10800000">
            <a:off x="7936938" y="4795977"/>
            <a:ext cx="422588" cy="0"/>
          </a:xfrm>
          <a:prstGeom prst="straightConnector1">
            <a:avLst/>
          </a:prstGeom>
          <a:noFill/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/>
          <p:nvPr/>
        </p:nvSpPr>
        <p:spPr>
          <a:xfrm>
            <a:off x="441739" y="397564"/>
            <a:ext cx="31963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Gráficos de distribuição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7"/>
          <p:cNvSpPr txBox="1"/>
          <p:nvPr/>
        </p:nvSpPr>
        <p:spPr>
          <a:xfrm>
            <a:off x="958574" y="1065549"/>
            <a:ext cx="69043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representações gráficas obtidas a partir dos dados (amostra) que servem para caracterizá-los quanto a sua forma (distribuição).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7"/>
          <p:cNvSpPr txBox="1"/>
          <p:nvPr/>
        </p:nvSpPr>
        <p:spPr>
          <a:xfrm>
            <a:off x="441739" y="2376946"/>
            <a:ext cx="10089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Q-Q plot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839304" y="2746278"/>
            <a:ext cx="673112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 distribuição da amostra com uma distribuição teórica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 percentis de uma amostra com uma distribuição teórica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Quanto mais próximo de uma reta inclinada, mais parecidas são as distribuições</a:t>
            </a:r>
            <a:endParaRPr/>
          </a:p>
        </p:txBody>
      </p:sp>
      <p:pic>
        <p:nvPicPr>
          <p:cNvPr id="375" name="Google Shape;37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3375" y="3809659"/>
            <a:ext cx="5771020" cy="282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 txBox="1"/>
          <p:nvPr/>
        </p:nvSpPr>
        <p:spPr>
          <a:xfrm>
            <a:off x="441739" y="3733213"/>
            <a:ext cx="1759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quê observar?</a:t>
            </a: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839304" y="4212305"/>
            <a:ext cx="3500744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Gráficos Q-Q (duas amostras)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Tabelas de contingência(separadas)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Gráficos de distribuição paralelos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>
            <a:off x="441739" y="397564"/>
            <a:ext cx="20215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Duas variáveis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8"/>
          <p:cNvSpPr txBox="1"/>
          <p:nvPr/>
        </p:nvSpPr>
        <p:spPr>
          <a:xfrm>
            <a:off x="958574" y="1065549"/>
            <a:ext cx="6904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de relação entre um par de variáveis.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8"/>
          <p:cNvSpPr txBox="1"/>
          <p:nvPr/>
        </p:nvSpPr>
        <p:spPr>
          <a:xfrm>
            <a:off x="594139" y="1997039"/>
            <a:ext cx="25856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Amostras independentes</a:t>
            </a:r>
            <a:endParaRPr/>
          </a:p>
        </p:txBody>
      </p:sp>
      <p:sp>
        <p:nvSpPr>
          <p:cNvPr id="385" name="Google Shape;385;p38"/>
          <p:cNvSpPr txBox="1"/>
          <p:nvPr/>
        </p:nvSpPr>
        <p:spPr>
          <a:xfrm>
            <a:off x="1110974" y="2369981"/>
            <a:ext cx="69043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Queremos comparar duas amostras obtidas de maneira independente, podendo inclusive possuir número de observações distintos.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"/>
          <p:cNvSpPr txBox="1"/>
          <p:nvPr/>
        </p:nvSpPr>
        <p:spPr>
          <a:xfrm>
            <a:off x="441739" y="620796"/>
            <a:ext cx="25969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Q-Q plot (duas amostras)</a:t>
            </a:r>
            <a:endParaRPr/>
          </a:p>
        </p:txBody>
      </p:sp>
      <p:sp>
        <p:nvSpPr>
          <p:cNvPr id="391" name="Google Shape;391;p39"/>
          <p:cNvSpPr/>
          <p:nvPr/>
        </p:nvSpPr>
        <p:spPr>
          <a:xfrm>
            <a:off x="839303" y="990128"/>
            <a:ext cx="773638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 distribuição de uma amostra com outras através dos percentis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Quanto mais próximo de uma reta inclinada, mais parecidas são as distribuições das duas amostras</a:t>
            </a:r>
            <a:endParaRPr/>
          </a:p>
        </p:txBody>
      </p:sp>
      <p:pic>
        <p:nvPicPr>
          <p:cNvPr id="392" name="Google Shape;39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3255" y="3057582"/>
            <a:ext cx="6571140" cy="3214778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9"/>
          <p:cNvSpPr/>
          <p:nvPr/>
        </p:nvSpPr>
        <p:spPr>
          <a:xfrm>
            <a:off x="319615" y="4068760"/>
            <a:ext cx="204364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percentis são usados para ligar uma observação a outra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0"/>
          <p:cNvSpPr txBox="1"/>
          <p:nvPr/>
        </p:nvSpPr>
        <p:spPr>
          <a:xfrm>
            <a:off x="441739" y="596414"/>
            <a:ext cx="33778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Gráficos de distribuição paralelos</a:t>
            </a:r>
            <a:endParaRPr/>
          </a:p>
        </p:txBody>
      </p:sp>
      <p:sp>
        <p:nvSpPr>
          <p:cNvPr id="399" name="Google Shape;399;p40"/>
          <p:cNvSpPr/>
          <p:nvPr/>
        </p:nvSpPr>
        <p:spPr>
          <a:xfrm>
            <a:off x="839303" y="965746"/>
            <a:ext cx="77363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 distribuição de uma amostra com outras observando os gráficos paralelos num eixo e compartilhando outro</a:t>
            </a:r>
            <a:endParaRPr/>
          </a:p>
        </p:txBody>
      </p:sp>
      <p:pic>
        <p:nvPicPr>
          <p:cNvPr id="400" name="Google Shape;40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739" y="3929620"/>
            <a:ext cx="7484203" cy="255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4044" y="3449313"/>
            <a:ext cx="6277338" cy="3373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944941"/>
            <a:ext cx="9144000" cy="4878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2351134"/>
            <a:ext cx="9144000" cy="4436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1"/>
          <p:cNvSpPr txBox="1"/>
          <p:nvPr/>
        </p:nvSpPr>
        <p:spPr>
          <a:xfrm>
            <a:off x="441739" y="3121697"/>
            <a:ext cx="1759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quê observar?</a:t>
            </a:r>
            <a:endParaRPr/>
          </a:p>
        </p:txBody>
      </p:sp>
      <p:sp>
        <p:nvSpPr>
          <p:cNvPr id="409" name="Google Shape;409;p41"/>
          <p:cNvSpPr txBox="1"/>
          <p:nvPr/>
        </p:nvSpPr>
        <p:spPr>
          <a:xfrm>
            <a:off x="441739" y="397564"/>
            <a:ext cx="20215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Duas variáveis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41"/>
          <p:cNvSpPr txBox="1"/>
          <p:nvPr/>
        </p:nvSpPr>
        <p:spPr>
          <a:xfrm>
            <a:off x="958574" y="1065549"/>
            <a:ext cx="6904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de relação entre um par de variáveis.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41"/>
          <p:cNvSpPr txBox="1"/>
          <p:nvPr/>
        </p:nvSpPr>
        <p:spPr>
          <a:xfrm>
            <a:off x="594139" y="1997039"/>
            <a:ext cx="31539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Amostra com valores pareados</a:t>
            </a:r>
            <a:endParaRPr/>
          </a:p>
        </p:txBody>
      </p:sp>
      <p:sp>
        <p:nvSpPr>
          <p:cNvPr id="412" name="Google Shape;412;p41"/>
          <p:cNvSpPr txBox="1"/>
          <p:nvPr/>
        </p:nvSpPr>
        <p:spPr>
          <a:xfrm>
            <a:off x="1110974" y="2369981"/>
            <a:ext cx="6904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Queremos comparar duas variáveis obtidas em uma amostra.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41"/>
          <p:cNvSpPr/>
          <p:nvPr/>
        </p:nvSpPr>
        <p:spPr>
          <a:xfrm>
            <a:off x="880184" y="3687882"/>
            <a:ext cx="350074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Gráficos de scatter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Covariância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Tabelas de contingência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Gráficos de densidade conjunta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Tratamento, Análise e Aprendizado Estatístico de Dados</a:t>
            </a:r>
            <a:endParaRPr/>
          </a:p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1371600" y="3886200"/>
            <a:ext cx="6400800" cy="782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Carlos E. Mello</a:t>
            </a:r>
            <a:endParaRPr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3460607" y="4567623"/>
            <a:ext cx="2331431" cy="461665"/>
            <a:chOff x="2626839" y="3209524"/>
            <a:chExt cx="2331431" cy="461665"/>
          </a:xfrm>
        </p:grpSpPr>
        <p:pic>
          <p:nvPicPr>
            <p:cNvPr id="104" name="Google Shape;104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26839" y="3277745"/>
              <a:ext cx="365125" cy="365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15"/>
            <p:cNvSpPr txBox="1"/>
            <p:nvPr/>
          </p:nvSpPr>
          <p:spPr>
            <a:xfrm>
              <a:off x="2955597" y="3209524"/>
              <a:ext cx="20026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2400">
                  <a:solidFill>
                    <a:srgbClr val="7F7F7F"/>
                  </a:solidFill>
                  <a:latin typeface="Avenir"/>
                  <a:ea typeface="Avenir"/>
                  <a:cs typeface="Avenir"/>
                  <a:sym typeface="Avenir"/>
                </a:rPr>
                <a:t>carlosemello</a:t>
              </a:r>
              <a:endParaRPr b="0" sz="32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2"/>
          <p:cNvSpPr txBox="1"/>
          <p:nvPr/>
        </p:nvSpPr>
        <p:spPr>
          <a:xfrm>
            <a:off x="441739" y="596414"/>
            <a:ext cx="15809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scatter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9" name="Google Shape;41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81817"/>
            <a:ext cx="9144000" cy="4980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3"/>
          <p:cNvSpPr txBox="1"/>
          <p:nvPr/>
        </p:nvSpPr>
        <p:spPr>
          <a:xfrm>
            <a:off x="441739" y="596414"/>
            <a:ext cx="16958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linha</a:t>
            </a:r>
            <a:endParaRPr/>
          </a:p>
        </p:txBody>
      </p:sp>
      <p:pic>
        <p:nvPicPr>
          <p:cNvPr id="425" name="Google Shape;42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" y="1729896"/>
            <a:ext cx="9144000" cy="4487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4"/>
          <p:cNvSpPr txBox="1"/>
          <p:nvPr/>
        </p:nvSpPr>
        <p:spPr>
          <a:xfrm>
            <a:off x="441739" y="596414"/>
            <a:ext cx="25996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Mapas de curvas de nível</a:t>
            </a:r>
            <a:endParaRPr/>
          </a:p>
        </p:txBody>
      </p:sp>
      <p:pic>
        <p:nvPicPr>
          <p:cNvPr id="431" name="Google Shape;43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3700"/>
            <a:ext cx="9144000" cy="5051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5"/>
          <p:cNvSpPr txBox="1"/>
          <p:nvPr/>
        </p:nvSpPr>
        <p:spPr>
          <a:xfrm>
            <a:off x="441739" y="596414"/>
            <a:ext cx="17002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Mapas de calor</a:t>
            </a:r>
            <a:endParaRPr/>
          </a:p>
        </p:txBody>
      </p:sp>
      <p:pic>
        <p:nvPicPr>
          <p:cNvPr id="437" name="Google Shape;43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55297"/>
            <a:ext cx="9144000" cy="4444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0" y="419100"/>
            <a:ext cx="7239000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7"/>
          <p:cNvSpPr txBox="1"/>
          <p:nvPr/>
        </p:nvSpPr>
        <p:spPr>
          <a:xfrm>
            <a:off x="441739" y="2572900"/>
            <a:ext cx="1759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quê observar?</a:t>
            </a:r>
            <a:endParaRPr/>
          </a:p>
        </p:txBody>
      </p:sp>
      <p:sp>
        <p:nvSpPr>
          <p:cNvPr id="448" name="Google Shape;448;p47"/>
          <p:cNvSpPr txBox="1"/>
          <p:nvPr/>
        </p:nvSpPr>
        <p:spPr>
          <a:xfrm>
            <a:off x="441739" y="397564"/>
            <a:ext cx="31001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Mais de duas variáveis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7"/>
          <p:cNvSpPr txBox="1"/>
          <p:nvPr/>
        </p:nvSpPr>
        <p:spPr>
          <a:xfrm>
            <a:off x="958574" y="1065549"/>
            <a:ext cx="69043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de relação entre um conjunto de variáveis pareadas numa amostra.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47"/>
          <p:cNvSpPr/>
          <p:nvPr/>
        </p:nvSpPr>
        <p:spPr>
          <a:xfrm>
            <a:off x="880184" y="3139085"/>
            <a:ext cx="35007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 de covariância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 scatter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Projeções em 2 dimensões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8"/>
          <p:cNvSpPr txBox="1"/>
          <p:nvPr/>
        </p:nvSpPr>
        <p:spPr>
          <a:xfrm>
            <a:off x="441739" y="596414"/>
            <a:ext cx="21616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 de correlação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404" y="1407330"/>
            <a:ext cx="7237350" cy="5450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9"/>
          <p:cNvSpPr txBox="1"/>
          <p:nvPr/>
        </p:nvSpPr>
        <p:spPr>
          <a:xfrm>
            <a:off x="441739" y="596414"/>
            <a:ext cx="18077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 de scatter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2" name="Google Shape;46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92357"/>
            <a:ext cx="9144000" cy="4851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0"/>
          <p:cNvSpPr txBox="1"/>
          <p:nvPr/>
        </p:nvSpPr>
        <p:spPr>
          <a:xfrm>
            <a:off x="441739" y="596414"/>
            <a:ext cx="40889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componentes principais (PCA)</a:t>
            </a:r>
            <a:endParaRPr/>
          </a:p>
        </p:txBody>
      </p:sp>
      <p:pic>
        <p:nvPicPr>
          <p:cNvPr id="468" name="Google Shape;46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82598"/>
            <a:ext cx="9144000" cy="4859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1"/>
          <p:cNvSpPr txBox="1"/>
          <p:nvPr/>
        </p:nvSpPr>
        <p:spPr>
          <a:xfrm>
            <a:off x="441739" y="596414"/>
            <a:ext cx="4194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escala multidimensional (MDS)</a:t>
            </a:r>
            <a:endParaRPr/>
          </a:p>
        </p:txBody>
      </p:sp>
      <p:pic>
        <p:nvPicPr>
          <p:cNvPr id="474" name="Google Shape;47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739" y="1379832"/>
            <a:ext cx="8256081" cy="4567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ANÁLISE EXPLORATÓRIA DE DADOS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pt-BR"/>
              <a:t>Tratamento, Análise e Aprendizado Estatístico de Dados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Interpretação e análise</a:t>
            </a:r>
            <a:endParaRPr/>
          </a:p>
        </p:txBody>
      </p:sp>
      <p:sp>
        <p:nvSpPr>
          <p:cNvPr id="480" name="Google Shape;480;p52"/>
          <p:cNvSpPr txBox="1"/>
          <p:nvPr/>
        </p:nvSpPr>
        <p:spPr>
          <a:xfrm>
            <a:off x="441739" y="1484040"/>
            <a:ext cx="38697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Interpretação dos resultados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52"/>
          <p:cNvSpPr txBox="1"/>
          <p:nvPr/>
        </p:nvSpPr>
        <p:spPr>
          <a:xfrm>
            <a:off x="958574" y="2074720"/>
            <a:ext cx="69043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Questionar os dados, tanto do ponto de vista do fenômeno, quanto do processo de coleta.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52"/>
          <p:cNvSpPr txBox="1"/>
          <p:nvPr/>
        </p:nvSpPr>
        <p:spPr>
          <a:xfrm>
            <a:off x="441739" y="3061049"/>
            <a:ext cx="28099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de hipóteses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52"/>
          <p:cNvSpPr txBox="1"/>
          <p:nvPr/>
        </p:nvSpPr>
        <p:spPr>
          <a:xfrm>
            <a:off x="958574" y="3651729"/>
            <a:ext cx="690438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Gerar novas hipóteses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Verificar hipóteses e premissas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Identificar anomalias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Qualificar dados e valores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52"/>
          <p:cNvSpPr txBox="1"/>
          <p:nvPr/>
        </p:nvSpPr>
        <p:spPr>
          <a:xfrm>
            <a:off x="457200" y="5366928"/>
            <a:ext cx="37062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 conclusões definitivas!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Análise Exploratória de Dados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Objetivo é </a:t>
            </a:r>
            <a:r>
              <a:rPr lang="pt-BR" u="sng"/>
              <a:t>conhecer os dados</a:t>
            </a:r>
            <a:r>
              <a:rPr lang="pt-BR"/>
              <a:t> sem saber o que vai encontrar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pt-BR"/>
              <a:t>Compreender</a:t>
            </a:r>
            <a:r>
              <a:rPr lang="pt-BR"/>
              <a:t> o conjunto de dados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pt-BR"/>
              <a:t>Descobrir</a:t>
            </a:r>
            <a:r>
              <a:rPr lang="pt-BR"/>
              <a:t> o que há de </a:t>
            </a:r>
            <a:r>
              <a:rPr i="1" lang="pt-BR"/>
              <a:t>interessante</a:t>
            </a:r>
            <a:r>
              <a:rPr lang="pt-BR"/>
              <a:t> nos dados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Encontrar </a:t>
            </a:r>
            <a:r>
              <a:rPr i="1" lang="pt-BR"/>
              <a:t>potenciais </a:t>
            </a:r>
            <a:r>
              <a:rPr lang="pt-BR"/>
              <a:t>desafios nos dados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Ter </a:t>
            </a:r>
            <a:r>
              <a:rPr i="1" lang="pt-BR"/>
              <a:t>insights </a:t>
            </a:r>
            <a:r>
              <a:rPr lang="pt-BR"/>
              <a:t>sobre o fenômeno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pt-BR"/>
              <a:t>Formular hipóteses</a:t>
            </a:r>
            <a:r>
              <a:rPr lang="pt-BR"/>
              <a:t> e </a:t>
            </a:r>
            <a:r>
              <a:rPr i="1" lang="pt-BR"/>
              <a:t>verificar </a:t>
            </a:r>
            <a:br>
              <a:rPr i="1" lang="pt-BR"/>
            </a:br>
            <a:r>
              <a:rPr i="1" lang="pt-BR"/>
              <a:t>teorias</a:t>
            </a:r>
            <a:r>
              <a:rPr lang="pt-BR"/>
              <a:t> sobre os </a:t>
            </a:r>
            <a:r>
              <a:rPr i="1" lang="pt-BR"/>
              <a:t>dados coletados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7912" y="4254446"/>
            <a:ext cx="2783523" cy="2603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910522"/>
            <a:ext cx="8229600" cy="3125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O termo </a:t>
            </a:r>
            <a:r>
              <a:rPr b="1" i="1" lang="pt-BR"/>
              <a:t>Análise Exploratória de Dados</a:t>
            </a:r>
            <a:r>
              <a:rPr lang="pt-BR"/>
              <a:t> foi utilizado pelo estatístico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John Tukey</a:t>
            </a:r>
            <a:r>
              <a:rPr lang="pt-BR"/>
              <a:t> na década de 60. Seu trabalho publicado em 1977, intitulado “</a:t>
            </a:r>
            <a:r>
              <a:rPr i="1" lang="pt-BR"/>
              <a:t>Exploratory Data Analysis</a:t>
            </a:r>
            <a:r>
              <a:rPr lang="pt-BR"/>
              <a:t>”, consiste num conjunto de estratégias e técnicas para analisar dados.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299545" y="366025"/>
            <a:ext cx="8726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http://www.jstor.org/discover/10.2307/2392291?uid=3739256&amp;uid=2&amp;uid=4&amp;sid=21106098896651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545" y="1188007"/>
            <a:ext cx="3749040" cy="538884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/>
          <p:nvPr/>
        </p:nvSpPr>
        <p:spPr>
          <a:xfrm>
            <a:off x="4205451" y="1519196"/>
            <a:ext cx="45720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 W. Tukey, Princeton University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ISBN-10: 0201076160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ISBN-13: 9780201076165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©1977 • Pearson • Paper, 688 pp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Published 01/01/1977 • Instock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457200" y="1920462"/>
            <a:ext cx="8229600" cy="3004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As três principais estratégias de </a:t>
            </a:r>
            <a:r>
              <a:rPr i="1" lang="pt-BR"/>
              <a:t>análise exploratória de dados </a:t>
            </a:r>
            <a:r>
              <a:rPr lang="pt-BR"/>
              <a:t>são: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pt-BR"/>
              <a:t>Apresentação</a:t>
            </a:r>
            <a:r>
              <a:rPr lang="pt-BR"/>
              <a:t> </a:t>
            </a:r>
            <a:r>
              <a:rPr i="1" lang="pt-BR"/>
              <a:t>gráfica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Oferecer </a:t>
            </a:r>
            <a:r>
              <a:rPr i="1" lang="pt-BR"/>
              <a:t>flexibilidade</a:t>
            </a:r>
            <a:r>
              <a:rPr lang="pt-BR"/>
              <a:t> de pontos de vista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pt-BR"/>
              <a:t>Busca intensiva </a:t>
            </a:r>
            <a:r>
              <a:rPr lang="pt-BR"/>
              <a:t>por </a:t>
            </a:r>
            <a:r>
              <a:rPr i="1" lang="pt-BR"/>
              <a:t>pistas</a:t>
            </a:r>
            <a:r>
              <a:rPr lang="pt-BR"/>
              <a:t> nos dados</a:t>
            </a:r>
            <a:endParaRPr i="1"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457200" y="2340113"/>
            <a:ext cx="8229600" cy="2242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i="1" lang="pt-BR"/>
              <a:t>Análise Exploratória de Dados </a:t>
            </a:r>
            <a:r>
              <a:rPr i="1" lang="pt-BR"/>
              <a:t>é </a:t>
            </a:r>
            <a:r>
              <a:rPr b="1" i="1" lang="pt-BR"/>
              <a:t>diferente</a:t>
            </a:r>
            <a:r>
              <a:rPr i="1" lang="pt-BR"/>
              <a:t> de </a:t>
            </a:r>
            <a:r>
              <a:rPr b="1" i="1" lang="pt-BR"/>
              <a:t>estatística descritiva</a:t>
            </a:r>
            <a:r>
              <a:rPr i="1" lang="pt-BR"/>
              <a:t>, sendo tipicamente mais </a:t>
            </a:r>
            <a:r>
              <a:rPr b="1" i="1" lang="pt-BR"/>
              <a:t>ativa</a:t>
            </a:r>
            <a:r>
              <a:rPr i="1" lang="pt-BR"/>
              <a:t> do que passiva, com ênfase na </a:t>
            </a:r>
            <a:r>
              <a:rPr b="1" i="1" lang="pt-BR"/>
              <a:t>descoberta do inesperado</a:t>
            </a:r>
            <a:r>
              <a:rPr i="1" lang="pt-BR"/>
              <a:t>. (John W. Tukey)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