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64273" y="24317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TAAED – 2020.1</a:t>
            </a:r>
            <a:br>
              <a:rPr lang="pt-BR" sz="3959"/>
            </a:br>
            <a:r>
              <a:rPr lang="pt-BR" sz="3959"/>
              <a:t>Noções de Modelagem e Simulação</a:t>
            </a:r>
            <a:endParaRPr sz="39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pt-BR"/>
              <a:t>Simulação</a:t>
            </a:r>
            <a:r>
              <a:rPr lang="pt-BR"/>
              <a:t> é a operação do modelo, que representa do sistema.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É uma técnica largamente utilizada em </a:t>
            </a:r>
            <a:br>
              <a:rPr lang="pt-BR"/>
            </a:br>
            <a:r>
              <a:rPr lang="pt-BR"/>
              <a:t>Pesquisa Operacional, Engenharia </a:t>
            </a:r>
            <a:br>
              <a:rPr lang="pt-BR"/>
            </a:br>
            <a:r>
              <a:rPr lang="pt-BR"/>
              <a:t>e Gestão de Risco.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57200" y="1300166"/>
            <a:ext cx="8229600" cy="5200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pt-BR" sz="2960" u="sng"/>
              <a:t>Limitações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 u="sng"/>
              <a:t>Qualidade da saída dos modelos</a:t>
            </a:r>
            <a:r>
              <a:rPr lang="pt-BR" sz="2960"/>
              <a:t> depende da </a:t>
            </a:r>
            <a:r>
              <a:rPr b="1" lang="pt-BR" sz="2960"/>
              <a:t>representação</a:t>
            </a:r>
            <a:r>
              <a:rPr lang="pt-BR" sz="2960"/>
              <a:t> do modelo, da </a:t>
            </a:r>
            <a:r>
              <a:rPr b="1" lang="pt-BR" sz="2960"/>
              <a:t>implementação</a:t>
            </a:r>
            <a:r>
              <a:rPr lang="pt-BR" sz="2960"/>
              <a:t>, dos </a:t>
            </a:r>
            <a:r>
              <a:rPr b="1" lang="pt-BR" sz="2960"/>
              <a:t>parâmetros de entrada </a:t>
            </a:r>
            <a:r>
              <a:rPr lang="pt-BR" sz="2960"/>
              <a:t>do modelo e da </a:t>
            </a:r>
            <a:r>
              <a:rPr b="1" lang="pt-BR" sz="2960"/>
              <a:t>qualidade da modelagem</a:t>
            </a:r>
            <a:r>
              <a:rPr lang="pt-BR" sz="296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 u="sng"/>
              <a:t>Obter resultados</a:t>
            </a:r>
            <a:r>
              <a:rPr lang="pt-BR" sz="2960"/>
              <a:t> via simulação pode ser algo </a:t>
            </a:r>
            <a:r>
              <a:rPr b="1" lang="pt-BR" sz="2960"/>
              <a:t>demorado</a:t>
            </a:r>
            <a:r>
              <a:rPr lang="pt-BR" sz="2960"/>
              <a:t> e </a:t>
            </a:r>
            <a:r>
              <a:rPr b="1" lang="pt-BR" sz="2960"/>
              <a:t>custoso</a:t>
            </a:r>
            <a:r>
              <a:rPr lang="pt-BR" sz="2960"/>
              <a:t>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 u="sng"/>
              <a:t>Interpretação dos resultados</a:t>
            </a:r>
            <a:r>
              <a:rPr lang="pt-BR" sz="2960"/>
              <a:t> da simulação </a:t>
            </a:r>
            <a:r>
              <a:rPr b="1" lang="pt-BR" sz="2960"/>
              <a:t>nem sempre </a:t>
            </a:r>
            <a:r>
              <a:rPr lang="pt-BR" sz="2960"/>
              <a:t>é </a:t>
            </a:r>
            <a:r>
              <a:rPr b="1" lang="pt-BR" sz="2960"/>
              <a:t>algo fácil</a:t>
            </a:r>
            <a:r>
              <a:rPr lang="pt-BR" sz="2960"/>
              <a:t> e </a:t>
            </a:r>
            <a:r>
              <a:rPr b="1" lang="pt-BR" sz="2960"/>
              <a:t>imediato</a:t>
            </a:r>
            <a:r>
              <a:rPr lang="pt-BR" sz="2960"/>
              <a:t>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7200" y="1343194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Como validar?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Precisamos saber quão preciso é o modelo ao representar o sistema em questão!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 u="sng"/>
              <a:t>Três principais estratégias: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Comparações entre os resultados da simulações e valores ou dados de  “referência”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Analisando simulações em cenários com resultados conhecidos.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Estudo de análise de sensibilidade do modelo.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Modelos probabilísticos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57200" y="1600200"/>
            <a:ext cx="802528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 que podemos modelar com modelos probabilísticos?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None/>
            </a:pPr>
            <a:r>
              <a:rPr b="1" lang="pt-BR">
                <a:solidFill>
                  <a:srgbClr val="008000"/>
                </a:solidFill>
              </a:rPr>
              <a:t>Praticamente tudo! Só depende da sua habilidade de modelagem!</a:t>
            </a:r>
            <a:endParaRPr b="1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Modelos probabilísticos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Um modelo probabilístico de um sistema descreve os desfechos que poderiam ser gerados a partir desse sistema.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Modelos probabilísticos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Modelo probabilístico é definido através de variáveis aleatórias e suas relações.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Podemos ter assim modelos: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Uma única variável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Duas ou mais variáveis associadas através de operações aritméticas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Duas ou mais variáveis associadas através de seus parâmetros.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pt-BR" sz="2720"/>
              <a:t>No ano de 2020, o mundo sofreu com a pandemia da COVID-19. Sabe-se que esta doença provoca sintomas de diferentes níveis de gravidade. Estima-se que a maioria da pessoas, </a:t>
            </a:r>
            <a:r>
              <a:rPr b="1" lang="pt-BR" sz="2720"/>
              <a:t>cerca de 85%</a:t>
            </a:r>
            <a:r>
              <a:rPr lang="pt-BR" sz="2720"/>
              <a:t>, que contrai a infecção por este coronavírus tem </a:t>
            </a:r>
            <a:r>
              <a:rPr b="1" lang="pt-BR" sz="2720"/>
              <a:t>manifestações leves </a:t>
            </a:r>
            <a:r>
              <a:rPr lang="pt-BR" sz="2720"/>
              <a:t>ou são </a:t>
            </a:r>
            <a:r>
              <a:rPr b="1" lang="pt-BR" sz="2720"/>
              <a:t>assintomáticas</a:t>
            </a:r>
            <a:r>
              <a:rPr lang="pt-BR" sz="2720"/>
              <a:t>. Um grupo menor</a:t>
            </a:r>
            <a:r>
              <a:rPr b="1" lang="pt-BR" sz="2720"/>
              <a:t>, em torno de 15%</a:t>
            </a:r>
            <a:r>
              <a:rPr lang="pt-BR" sz="2720"/>
              <a:t> da </a:t>
            </a:r>
            <a:r>
              <a:rPr b="1" lang="pt-BR" sz="2720"/>
              <a:t>população suscetível, </a:t>
            </a:r>
            <a:r>
              <a:rPr lang="pt-BR" sz="2720"/>
              <a:t>apresenta sintomas de </a:t>
            </a:r>
            <a:r>
              <a:rPr b="1" lang="pt-BR" sz="2720"/>
              <a:t>moderados a graves</a:t>
            </a:r>
            <a:r>
              <a:rPr lang="pt-BR" sz="2720"/>
              <a:t>, especialmente cansaço e falta de ar, necessitando de atendimento médico e hospitalização, mas se recuperam. E, infelizmente, destes hospitalizados, </a:t>
            </a:r>
            <a:r>
              <a:rPr b="1" lang="pt-BR" sz="2720"/>
              <a:t>cerca de 30% </a:t>
            </a:r>
            <a:r>
              <a:rPr lang="pt-BR" sz="2720"/>
              <a:t>acaba não se recuperando e indo a </a:t>
            </a:r>
            <a:r>
              <a:rPr b="1" lang="pt-BR" sz="2720"/>
              <a:t>óbito</a:t>
            </a:r>
            <a:r>
              <a:rPr lang="pt-BR" sz="2720"/>
              <a:t>.</a:t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pt-BR" sz="2960"/>
              <a:t>Numa cidade, com cerca de </a:t>
            </a:r>
            <a:r>
              <a:rPr b="1" lang="pt-BR" sz="2960"/>
              <a:t>100 mil habitantes</a:t>
            </a:r>
            <a:r>
              <a:rPr lang="pt-BR" sz="2960"/>
              <a:t>, decidiu-se por realizar uma estratégia de imunidade de rebanho, deixando com que sua população seja naturalmente infectada. Qual deve ser o percentual máximo de indivíduos contaminados ao mesmo tempo, de forma que a probabilidade que de um contaminado com necessidade de hospitalização fique sem leito seja menor que 5%? Sabendo-se que o número de leitos exclusivos para atendimento de COVID-19 pode chegar até 200 leitos.</a:t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704685" y="2680958"/>
            <a:ext cx="38283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(Hospitalização = s | Infectado = s) = 0,15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704685" y="3316127"/>
            <a:ext cx="4804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(Óbito = s | Hospitalização = s &amp; Infectado = s) = 0,30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04685" y="2045789"/>
            <a:ext cx="48315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(Hospitalização = n &amp; Óbito = n | Infectado = s) = 0,85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57200" y="1488174"/>
            <a:ext cx="228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Estatísticas dos dados: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457200" y="4249838"/>
            <a:ext cx="2951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Hipóteses sobre o fenômeno: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293928" y="4918840"/>
            <a:ext cx="423915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H1: Nos casos leves, i.e. que não requerem hospitalização, todos se recuperam.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293927" y="5877642"/>
            <a:ext cx="4239151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H2: Todos os casos que vão a óbito antes passam necessariamente por hospitalização.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4695860" y="4918840"/>
            <a:ext cx="399094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H3: Ninguém vai a óbito por COVID-19 sem estar infectado.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4695860" y="5877642"/>
            <a:ext cx="4233585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H4: Os infectados por COVID-19 são uma subpopulação da cidade.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924380" y="3677992"/>
            <a:ext cx="1885105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Hospitalização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sim/não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894614" y="5378093"/>
            <a:ext cx="1974400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Desfecho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óbito/recuperado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31"/>
          <p:cNvCxnSpPr>
            <a:stCxn id="218" idx="4"/>
            <a:endCxn id="219" idx="0"/>
          </p:cNvCxnSpPr>
          <p:nvPr/>
        </p:nvCxnSpPr>
        <p:spPr>
          <a:xfrm>
            <a:off x="1866932" y="4541133"/>
            <a:ext cx="15000" cy="83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1" name="Google Shape;221;p31"/>
          <p:cNvSpPr txBox="1"/>
          <p:nvPr/>
        </p:nvSpPr>
        <p:spPr>
          <a:xfrm>
            <a:off x="457200" y="1488174"/>
            <a:ext cx="224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probabilístico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86262" y="2290409"/>
            <a:ext cx="2321660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Infectado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sim/não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1"/>
          <p:cNvCxnSpPr>
            <a:stCxn id="222" idx="4"/>
            <a:endCxn id="218" idx="0"/>
          </p:cNvCxnSpPr>
          <p:nvPr/>
        </p:nvCxnSpPr>
        <p:spPr>
          <a:xfrm>
            <a:off x="1847092" y="3153550"/>
            <a:ext cx="19800" cy="52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4" name="Google Shape;224;p31"/>
          <p:cNvSpPr txBox="1"/>
          <p:nvPr/>
        </p:nvSpPr>
        <p:spPr>
          <a:xfrm>
            <a:off x="3140838" y="3153550"/>
            <a:ext cx="47692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(Hospitalização | Infectado = s) ~ bernoulli(ρ = 0,15)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3140838" y="3680413"/>
            <a:ext cx="57430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(Óbito| Hospitalização = s &amp; Infectado = s) ~ bernoulli(ρ = 0,3)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140838" y="4340065"/>
            <a:ext cx="52399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(Desfecho = óbito | Hospitalização = n &amp; Infectado = s) = 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3140838" y="4637013"/>
            <a:ext cx="5763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(Desfecho = recuperado | Hospitalização = n &amp; Infectado = s)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5800" y="2434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>
                <a:latin typeface="Arial"/>
                <a:ea typeface="Arial"/>
                <a:cs typeface="Arial"/>
                <a:sym typeface="Arial"/>
              </a:rPr>
              <a:t>Carlos E. Mello, PhD</a:t>
            </a:r>
            <a:br>
              <a:rPr lang="pt-BR" sz="4000">
                <a:latin typeface="Arial"/>
                <a:ea typeface="Arial"/>
                <a:cs typeface="Arial"/>
                <a:sym typeface="Arial"/>
              </a:rPr>
            </a:b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771153" y="3396362"/>
            <a:ext cx="3623202" cy="711526"/>
            <a:chOff x="2453638" y="3104544"/>
            <a:chExt cx="3623202" cy="711526"/>
          </a:xfrm>
        </p:grpSpPr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38" y="3104544"/>
              <a:ext cx="711526" cy="711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4"/>
            <p:cNvSpPr txBox="1"/>
            <p:nvPr/>
          </p:nvSpPr>
          <p:spPr>
            <a:xfrm>
              <a:off x="3165164" y="3116816"/>
              <a:ext cx="29116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600" u="none" cap="none" strike="noStrike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44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924380" y="3677992"/>
            <a:ext cx="1885105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Hospitalização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sim/não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894614" y="5378093"/>
            <a:ext cx="1974400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Desfecho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óbito/recuperado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32"/>
          <p:cNvCxnSpPr>
            <a:stCxn id="233" idx="4"/>
            <a:endCxn id="234" idx="0"/>
          </p:cNvCxnSpPr>
          <p:nvPr/>
        </p:nvCxnSpPr>
        <p:spPr>
          <a:xfrm>
            <a:off x="1866932" y="4541133"/>
            <a:ext cx="15000" cy="83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6" name="Google Shape;236;p32"/>
          <p:cNvSpPr txBox="1"/>
          <p:nvPr/>
        </p:nvSpPr>
        <p:spPr>
          <a:xfrm>
            <a:off x="457200" y="1488174"/>
            <a:ext cx="224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probabilístico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686262" y="2290409"/>
            <a:ext cx="2321660" cy="86314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Infectado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sim/não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2"/>
          <p:cNvCxnSpPr>
            <a:stCxn id="237" idx="4"/>
            <a:endCxn id="233" idx="0"/>
          </p:cNvCxnSpPr>
          <p:nvPr/>
        </p:nvCxnSpPr>
        <p:spPr>
          <a:xfrm>
            <a:off x="1847092" y="3153550"/>
            <a:ext cx="19800" cy="52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9" name="Google Shape;239;p32"/>
          <p:cNvSpPr txBox="1"/>
          <p:nvPr/>
        </p:nvSpPr>
        <p:spPr>
          <a:xfrm>
            <a:off x="3140838" y="3153550"/>
            <a:ext cx="47692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(Hospitalização | Infectado = s) ~ bernoulli(ρ = 0,15)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3140838" y="3680413"/>
            <a:ext cx="57430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(Óbito| Hospitalização = s &amp; Infectado = s) ~ bernoulli(ρ = 0,3)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140838" y="4340065"/>
            <a:ext cx="52399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(Desfecho = óbito | Hospitalização = n &amp; Infectado = s) = 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3140838" y="4637013"/>
            <a:ext cx="57638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(Desfecho = recuperado | Hospitalização = n &amp; Infectado = s)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60" y="2562860"/>
            <a:ext cx="76835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457200" y="1672840"/>
            <a:ext cx="1142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457200" y="1672840"/>
            <a:ext cx="1142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2451100"/>
            <a:ext cx="7848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57200" y="1672840"/>
            <a:ext cx="1142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78951"/>
            <a:ext cx="6593840" cy="41977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/>
          <p:nvPr/>
        </p:nvSpPr>
        <p:spPr>
          <a:xfrm>
            <a:off x="4043680" y="2578951"/>
            <a:ext cx="4572000" cy="15696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deve ser o percentual máximo de indivíduos contaminados ao mesmo tempo, de forma que a probabilidade que de um contaminado com necessidade de hospitalização fique sem leito seja menor que 5%?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3312160" y="5408692"/>
            <a:ext cx="1026160" cy="1144508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6853058" y="5215652"/>
            <a:ext cx="1762622" cy="3693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Inferior a 1,2%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Na mesma cidade, sabe-se que a epidemia pode chegar a contaminar até 2,5% da população ao mesmo tempo numa janela de tempo de 15 dias. Qual deve ser o número máximo de óbitos nesta mesma janela por falta de leitos?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Caso da Pandemia 2020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Para evitar óbitos por falta de leitos hospitalares, queremos expandir o número de leitos. Qual deve ser o número de leitos necessários para que a probabilidade de que algum cidadão fique sem leito seja menor que 1%?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12763" l="0" r="0" t="0"/>
          <a:stretch/>
        </p:blipFill>
        <p:spPr>
          <a:xfrm>
            <a:off x="1851558" y="1521879"/>
            <a:ext cx="5439736" cy="381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ATÉ A PRÓXIMA!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Tratamento, Análise e Aprendizado Estatística de Dados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371600" y="3886200"/>
            <a:ext cx="6400800" cy="78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Carlos E. Mello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460607" y="4567623"/>
            <a:ext cx="2331431" cy="461665"/>
            <a:chOff x="2626839" y="3209524"/>
            <a:chExt cx="2331431" cy="461665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26839" y="3277745"/>
              <a:ext cx="365125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5"/>
            <p:cNvSpPr txBox="1"/>
            <p:nvPr/>
          </p:nvSpPr>
          <p:spPr>
            <a:xfrm>
              <a:off x="2955597" y="3209524"/>
              <a:ext cx="200267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pt-BR" sz="2400">
                  <a:solidFill>
                    <a:srgbClr val="7F7F7F"/>
                  </a:solidFill>
                  <a:latin typeface="Avenir"/>
                  <a:ea typeface="Avenir"/>
                  <a:cs typeface="Avenir"/>
                  <a:sym typeface="Avenir"/>
                </a:rPr>
                <a:t>carlosemello</a:t>
              </a:r>
              <a:endParaRPr b="0" sz="32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NOÇÕES DE MODELAGEM E SIMULAÇÃO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pt-BR"/>
              <a:t>Tratamento, Análise e Aprendizado Estatístico de Dados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401" y="907092"/>
            <a:ext cx="2041030" cy="287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Probabilidade vs. Estatística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738079" y="3855964"/>
            <a:ext cx="1966395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População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167079" y="3855964"/>
            <a:ext cx="1966395" cy="838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Amostra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>
            <a:stCxn id="119" idx="0"/>
            <a:endCxn id="120" idx="0"/>
          </p:cNvCxnSpPr>
          <p:nvPr/>
        </p:nvCxnSpPr>
        <p:spPr>
          <a:xfrm flipH="1" rot="-5400000">
            <a:off x="4435476" y="2141764"/>
            <a:ext cx="600" cy="3429000"/>
          </a:xfrm>
          <a:prstGeom prst="curvedConnector3">
            <a:avLst>
              <a:gd fmla="val -37041667" name="adj1"/>
            </a:avLst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2" name="Google Shape;122;p17"/>
          <p:cNvCxnSpPr>
            <a:stCxn id="120" idx="4"/>
            <a:endCxn id="119" idx="4"/>
          </p:cNvCxnSpPr>
          <p:nvPr/>
        </p:nvCxnSpPr>
        <p:spPr>
          <a:xfrm rot="5400000">
            <a:off x="4435476" y="2979964"/>
            <a:ext cx="600" cy="3429000"/>
          </a:xfrm>
          <a:prstGeom prst="curvedConnector3">
            <a:avLst>
              <a:gd fmla="val 37041667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3" name="Google Shape;123;p17"/>
          <p:cNvSpPr txBox="1"/>
          <p:nvPr/>
        </p:nvSpPr>
        <p:spPr>
          <a:xfrm>
            <a:off x="3236030" y="3107323"/>
            <a:ext cx="2708268" cy="369332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simulação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236030" y="5043940"/>
            <a:ext cx="2536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 e Aprendizado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 que é um modelo?!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13544" y="2237496"/>
            <a:ext cx="5492649" cy="2207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88" lvl="0" marL="952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0"/>
              <a:buFont typeface="Arial"/>
              <a:buNone/>
            </a:pPr>
            <a:r>
              <a:rPr i="1" lang="pt-B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“A </a:t>
            </a:r>
            <a:r>
              <a:rPr b="1" i="1" lang="pt-BR" sz="28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pt-B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i="1" lang="pt-B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 an object, a system, or an idea in some form other than that of the entity itself.” </a:t>
            </a:r>
            <a:br>
              <a:rPr i="1" lang="pt-B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(Shannon, 1975)</a:t>
            </a:r>
            <a:endParaRPr sz="28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205503" y="4472629"/>
            <a:ext cx="5716671" cy="229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988" lvl="0" marL="9525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0"/>
              <a:buFont typeface="Arial"/>
              <a:buNone/>
            </a:pPr>
            <a:r>
              <a:rPr i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“A </a:t>
            </a:r>
            <a:r>
              <a:rPr b="1" i="1" lang="pt-BR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simplified version of realit</a:t>
            </a:r>
            <a:r>
              <a:rPr b="1" i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i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built in order to demonstrate certain of the properties of reality".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(Haggett, 1965)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Por que utilizar modelos?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Entender do comportamento de sistemas e processos.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Conseguir </a:t>
            </a:r>
            <a:r>
              <a:rPr i="1" lang="pt-BR"/>
              <a:t>insights </a:t>
            </a:r>
            <a:r>
              <a:rPr lang="pt-BR"/>
              <a:t>sobre as variáveis dos sistemas e seus resultados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Construir teorias e hipóteses sobre comportamentos observados.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Analisar propostas de sistemas antes de implementa-los.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Tipos de modelos: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Físico: uma maquete, avião miniatura, etc.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Char char="–"/>
            </a:pPr>
            <a:r>
              <a:rPr b="1" lang="pt-BR" u="sng">
                <a:solidFill>
                  <a:srgbClr val="008000"/>
                </a:solidFill>
              </a:rPr>
              <a:t>Matemático</a:t>
            </a:r>
            <a:r>
              <a:rPr lang="pt-BR"/>
              <a:t>: modelo que armazena dados matemáticos descrevendo algo.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pt-BR" u="sng">
                <a:solidFill>
                  <a:srgbClr val="FF0000"/>
                </a:solidFill>
              </a:rPr>
              <a:t>Modelos probabilísticos</a:t>
            </a:r>
            <a:r>
              <a:rPr lang="pt-BR"/>
              <a:t>: modelos constituídos através de variáveis aleatórias relacionadas.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Simulação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 que é </a:t>
            </a:r>
            <a:r>
              <a:rPr b="1" lang="pt-BR"/>
              <a:t>Simulação</a:t>
            </a:r>
            <a:r>
              <a:rPr lang="pt-BR"/>
              <a:t>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É o processo de conduzir experimentos a partir de um modelo com o propósito de, tanto </a:t>
            </a:r>
            <a:r>
              <a:rPr b="1" lang="pt-BR" u="sng"/>
              <a:t>entender</a:t>
            </a:r>
            <a:r>
              <a:rPr lang="pt-BR"/>
              <a:t> o </a:t>
            </a:r>
            <a:r>
              <a:rPr b="1" lang="pt-BR" u="sng"/>
              <a:t>comportamento</a:t>
            </a:r>
            <a:r>
              <a:rPr lang="pt-BR"/>
              <a:t> do sistema, como também </a:t>
            </a:r>
            <a:r>
              <a:rPr b="1" lang="pt-BR" u="sng"/>
              <a:t>avaliar</a:t>
            </a:r>
            <a:r>
              <a:rPr lang="pt-BR"/>
              <a:t> </a:t>
            </a:r>
            <a:r>
              <a:rPr b="1" lang="pt-BR" u="sng"/>
              <a:t>estratégias</a:t>
            </a:r>
            <a:r>
              <a:rPr lang="pt-BR"/>
              <a:t> para a </a:t>
            </a:r>
            <a:r>
              <a:rPr b="1" lang="pt-BR" u="sng"/>
              <a:t>operação</a:t>
            </a:r>
            <a:r>
              <a:rPr lang="pt-BR"/>
              <a:t> deste.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