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368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2" r:id="rId12"/>
    <p:sldId id="42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CB8F0-2C7E-4A81-B576-E14DFDFD51E0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F7B5-515A-45B7-90C6-9D03EE6BDA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0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1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1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3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4E6C-A8F5-400E-AE1F-819A5EF92211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69F4-A9F9-488B-B3C4-67A30D66BD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6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6010"/>
            <a:ext cx="239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Cases from the Clinic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60848"/>
            <a:ext cx="818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Jo Szram</a:t>
            </a:r>
          </a:p>
          <a:p>
            <a:pPr lvl="0"/>
            <a:r>
              <a:rPr lang="en-GB" dirty="0" smtClean="0"/>
              <a:t>Carl Reynolds</a:t>
            </a:r>
            <a:endParaRPr lang="en-GB" dirty="0"/>
          </a:p>
          <a:p>
            <a:pPr lvl="0"/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6" b="-745"/>
          <a:stretch>
            <a:fillRect/>
          </a:stretch>
        </p:blipFill>
        <p:spPr bwMode="auto">
          <a:xfrm>
            <a:off x="467544" y="5949281"/>
            <a:ext cx="2275975" cy="50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5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9113" y="476672"/>
            <a:ext cx="8228110" cy="62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654">
              <a:buClr>
                <a:srgbClr val="000000"/>
              </a:buClr>
              <a:buSzPct val="45000"/>
            </a:pPr>
            <a:r>
              <a:rPr lang="en-GB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2016</a:t>
            </a:r>
            <a:endParaRPr lang="en-GB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January 	Seropositive erosive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rheumatoid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arthritis (on rituximab)</a:t>
            </a:r>
          </a:p>
          <a:p>
            <a:pPr marL="1829454" lvl="4">
              <a:buClr>
                <a:srgbClr val="000000"/>
              </a:buClr>
              <a:buSzPct val="45000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UIP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- Usual interstitial pneumonitis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54">
              <a:buClr>
                <a:srgbClr val="000000"/>
              </a:buClr>
              <a:buSzPct val="45000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February	Emphysema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54">
              <a:buClr>
                <a:srgbClr val="000000"/>
              </a:buClr>
              <a:buSzPct val="45000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May		small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segmental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pulmonary emboli</a:t>
            </a: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654">
              <a:buClr>
                <a:srgbClr val="000000"/>
              </a:buClr>
              <a:buSzPct val="45000"/>
            </a:pPr>
            <a:r>
              <a:rPr lang="en-GB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Pre 2016</a:t>
            </a: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COPD</a:t>
            </a: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Hypertension</a:t>
            </a: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Type 1 DM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88700" y="188640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Recent series of diagnoses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6096" y="4365104"/>
            <a:ext cx="3249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“mild” restrictive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spirometry 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FVC 2.9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(71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%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predicted) </a:t>
            </a:r>
          </a:p>
          <a:p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diffusion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capacity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35%</a:t>
            </a:r>
          </a:p>
          <a:p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(severe impairment)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785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457172" y="1604706"/>
            <a:ext cx="8228763" cy="397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retired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carpenter 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recalls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cutting up asbestos board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2-4xmonth for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several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years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50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pack year smoking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history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UIP or asbestosis?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88700" y="188640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Occupational (and other relevant) history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87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457172" y="1604706"/>
            <a:ext cx="8228763" cy="397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Background to your study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Put some useful clinical pointers in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Message is: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Not all chest physicians will think of asbestos even when faced with pleural plaques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Link between UIP and asbestos exposure may be more complex than previously thought (or something like that)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Careful occupational history is very important in these cases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88700" y="188640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UIP and asbestosis – some science from Carl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78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6010"/>
            <a:ext cx="6156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Reasons to be breathless: when is fibrosis occupational?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60848"/>
            <a:ext cx="818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33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“typical” case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172" y="1604706"/>
            <a:ext cx="8228763" cy="397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98293">
              <a:buClr>
                <a:srgbClr val="000000"/>
              </a:buClr>
              <a:buSzPct val="45000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 old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xertional breathlessness 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crackles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asbestos exposure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93">
              <a:buClr>
                <a:srgbClr val="000000"/>
              </a:buClr>
              <a:buSzPct val="45000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resolution CT chest:</a:t>
            </a:r>
          </a:p>
          <a:p>
            <a:pPr marL="98293">
              <a:buClr>
                <a:srgbClr val="000000"/>
              </a:buClr>
              <a:buSzPct val="45000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93">
              <a:buClr>
                <a:srgbClr val="000000"/>
              </a:buClr>
              <a:buSzPct val="45000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you spot two abnormalities?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11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894424" y="360"/>
            <a:ext cx="7334340" cy="68569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46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457172" y="1604706"/>
            <a:ext cx="8228763" cy="397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extensive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coarse reticular shadowing most marked in the lower lobes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extending into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upper lobes. 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calcified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pleural plaques over the left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hemi diaphragm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other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abnormality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98293">
              <a:buClr>
                <a:srgbClr val="000000"/>
              </a:buClr>
              <a:buSzPct val="45000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“The parenchymal changes are more suggestive of IPF rather than asbestos-related interstitial lung disease although I cannot exclude this."</a:t>
            </a:r>
          </a:p>
        </p:txBody>
      </p:sp>
      <p:sp>
        <p:nvSpPr>
          <p:cNvPr id="4" name="CustomShape 1"/>
          <p:cNvSpPr/>
          <p:nvPr/>
        </p:nvSpPr>
        <p:spPr>
          <a:xfrm>
            <a:off x="588700" y="188640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CT findings – “official report”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11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457172" y="1604706"/>
            <a:ext cx="8228763" cy="397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worked </a:t>
            </a: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 industrial </a:t>
            </a:r>
            <a:r>
              <a:rPr lang="en-GB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lagger</a:t>
            </a: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in power stations and railways for 40 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years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ife </a:t>
            </a: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has pleural 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plaques</a:t>
            </a: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867" indent="-2935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IPF or asbestosis?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88700" y="188640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Occupational (and other relevant) History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8700" y="1124744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6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23528" y="1239335"/>
            <a:ext cx="8228110" cy="397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654">
              <a:buClr>
                <a:srgbClr val="000000"/>
              </a:buClr>
              <a:buSzPct val="45000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New patient in ILD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clinic 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6/52:</a:t>
            </a:r>
          </a:p>
          <a:p>
            <a:pPr marL="653134" lvl="1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productive cough</a:t>
            </a:r>
          </a:p>
          <a:p>
            <a:pPr marL="653134" lvl="1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breathlessness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on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exertion</a:t>
            </a:r>
          </a:p>
          <a:p>
            <a:pPr marL="653134" lvl="1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generally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unwell. 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653134" lvl="1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653134" lvl="1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rescue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pack of doxycycline and steroids with no improvement.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54">
              <a:buClr>
                <a:srgbClr val="000000"/>
              </a:buClr>
              <a:buSzPct val="45000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Tachycardic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coarse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creps to mid zones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bilaterally</a:t>
            </a: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WCC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24 CRP &gt;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480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34" indent="-19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Admitted for inpatient treatment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23528" y="116632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Another “typical” case</a:t>
            </a:r>
            <a:endParaRPr lang="en-GB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3528" y="1052736"/>
            <a:ext cx="784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9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-2639513" y="208373"/>
            <a:ext cx="14394703" cy="66489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23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-2620246" y="273684"/>
            <a:ext cx="14253306" cy="65835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474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289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DejaVu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Cullinan, Paul</dc:creator>
  <cp:lastModifiedBy>Szram, Joanna</cp:lastModifiedBy>
  <cp:revision>116</cp:revision>
  <cp:lastPrinted>2014-07-09T12:14:25Z</cp:lastPrinted>
  <dcterms:created xsi:type="dcterms:W3CDTF">2013-11-08T12:43:52Z</dcterms:created>
  <dcterms:modified xsi:type="dcterms:W3CDTF">2017-09-12T15:02:11Z</dcterms:modified>
</cp:coreProperties>
</file>