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6" r:id="rId3"/>
    <p:sldId id="257" r:id="rId4"/>
    <p:sldId id="258" r:id="rId5"/>
    <p:sldId id="263" r:id="rId6"/>
    <p:sldId id="264" r:id="rId7"/>
    <p:sldId id="259" r:id="rId8"/>
    <p:sldId id="260" r:id="rId9"/>
    <p:sldId id="261" r:id="rId10"/>
    <p:sldId id="262"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2" d="100"/>
          <a:sy n="112" d="100"/>
        </p:scale>
        <p:origin x="6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8B5FF9-FFCC-45A0-A5BD-C3A6525C3183}" type="doc">
      <dgm:prSet loTypeId="urn:microsoft.com/office/officeart/2016/7/layout/VerticalDownArrowProcess" loCatId="process" qsTypeId="urn:microsoft.com/office/officeart/2005/8/quickstyle/simple1" qsCatId="simple" csTypeId="urn:microsoft.com/office/officeart/2005/8/colors/colorful1" csCatId="colorful" phldr="1"/>
      <dgm:spPr/>
      <dgm:t>
        <a:bodyPr/>
        <a:lstStyle/>
        <a:p>
          <a:endParaRPr lang="en-US"/>
        </a:p>
      </dgm:t>
    </dgm:pt>
    <dgm:pt modelId="{5E5B2A21-E46C-48A8-89CB-AA70E59A4E95}">
      <dgm:prSet/>
      <dgm:spPr/>
      <dgm:t>
        <a:bodyPr/>
        <a:lstStyle/>
        <a:p>
          <a:r>
            <a:rPr lang="en-US" dirty="0"/>
            <a:t>Data understand and cleaning</a:t>
          </a:r>
        </a:p>
      </dgm:t>
    </dgm:pt>
    <dgm:pt modelId="{BDB23BAF-8CB5-4E4B-9BA8-D5265C42160A}" type="parTrans" cxnId="{68479D96-BED9-46C6-8EFD-BA80163BD34A}">
      <dgm:prSet/>
      <dgm:spPr/>
      <dgm:t>
        <a:bodyPr/>
        <a:lstStyle/>
        <a:p>
          <a:endParaRPr lang="en-US"/>
        </a:p>
      </dgm:t>
    </dgm:pt>
    <dgm:pt modelId="{CB19F907-B041-4B7C-827B-EEFBAA768DDF}" type="sibTrans" cxnId="{68479D96-BED9-46C6-8EFD-BA80163BD34A}">
      <dgm:prSet/>
      <dgm:spPr/>
      <dgm:t>
        <a:bodyPr/>
        <a:lstStyle/>
        <a:p>
          <a:endParaRPr lang="en-US"/>
        </a:p>
      </dgm:t>
    </dgm:pt>
    <dgm:pt modelId="{8021295E-F0BB-46E8-A3B9-6072F9F14358}">
      <dgm:prSet/>
      <dgm:spPr/>
      <dgm:t>
        <a:bodyPr/>
        <a:lstStyle/>
        <a:p>
          <a:r>
            <a:rPr lang="en-US" dirty="0"/>
            <a:t>Get an idea of the columns and their description and clean the data .</a:t>
          </a:r>
        </a:p>
      </dgm:t>
    </dgm:pt>
    <dgm:pt modelId="{564E89BD-08B3-487B-8FFA-72EB8E81938B}" type="parTrans" cxnId="{708FF3B2-596D-44CF-9CF6-3FD2B8709B2A}">
      <dgm:prSet/>
      <dgm:spPr/>
      <dgm:t>
        <a:bodyPr/>
        <a:lstStyle/>
        <a:p>
          <a:endParaRPr lang="en-US"/>
        </a:p>
      </dgm:t>
    </dgm:pt>
    <dgm:pt modelId="{AFEC0FB8-3CD8-4030-9E30-52FD8AC07A7C}" type="sibTrans" cxnId="{708FF3B2-596D-44CF-9CF6-3FD2B8709B2A}">
      <dgm:prSet/>
      <dgm:spPr/>
      <dgm:t>
        <a:bodyPr/>
        <a:lstStyle/>
        <a:p>
          <a:endParaRPr lang="en-US"/>
        </a:p>
      </dgm:t>
    </dgm:pt>
    <dgm:pt modelId="{E355894F-6D22-4F86-AF8D-8B47486FDA8F}">
      <dgm:prSet/>
      <dgm:spPr/>
      <dgm:t>
        <a:bodyPr/>
        <a:lstStyle/>
        <a:p>
          <a:r>
            <a:rPr lang="en-US" dirty="0"/>
            <a:t>Data Analysis</a:t>
          </a:r>
        </a:p>
      </dgm:t>
    </dgm:pt>
    <dgm:pt modelId="{FB332EE1-DDB8-4760-9813-1D46B8E0F068}" type="parTrans" cxnId="{3E0487B9-6B3A-49EE-AF36-4ED00C3E0C54}">
      <dgm:prSet/>
      <dgm:spPr/>
      <dgm:t>
        <a:bodyPr/>
        <a:lstStyle/>
        <a:p>
          <a:endParaRPr lang="en-US"/>
        </a:p>
      </dgm:t>
    </dgm:pt>
    <dgm:pt modelId="{268499D1-2925-4B02-AD2F-B637F66915A5}" type="sibTrans" cxnId="{3E0487B9-6B3A-49EE-AF36-4ED00C3E0C54}">
      <dgm:prSet/>
      <dgm:spPr/>
      <dgm:t>
        <a:bodyPr/>
        <a:lstStyle/>
        <a:p>
          <a:endParaRPr lang="en-US"/>
        </a:p>
      </dgm:t>
    </dgm:pt>
    <dgm:pt modelId="{B26BC554-4BA5-454D-BD0E-B806F1956384}">
      <dgm:prSet/>
      <dgm:spPr/>
      <dgm:t>
        <a:bodyPr/>
        <a:lstStyle/>
        <a:p>
          <a:r>
            <a:rPr lang="en-US" dirty="0"/>
            <a:t>Identify important variables which are responsible for applications defaulting the loan.</a:t>
          </a:r>
        </a:p>
      </dgm:t>
    </dgm:pt>
    <dgm:pt modelId="{D8953F04-E93A-4301-ADCA-C060755DE297}" type="parTrans" cxnId="{825F252D-A8C2-4E2A-9A7F-3EE4859A1F2E}">
      <dgm:prSet/>
      <dgm:spPr/>
      <dgm:t>
        <a:bodyPr/>
        <a:lstStyle/>
        <a:p>
          <a:endParaRPr lang="en-US"/>
        </a:p>
      </dgm:t>
    </dgm:pt>
    <dgm:pt modelId="{C66ABEED-2847-4CCA-BB73-806BC8C24373}" type="sibTrans" cxnId="{825F252D-A8C2-4E2A-9A7F-3EE4859A1F2E}">
      <dgm:prSet/>
      <dgm:spPr/>
      <dgm:t>
        <a:bodyPr/>
        <a:lstStyle/>
        <a:p>
          <a:endParaRPr lang="en-US"/>
        </a:p>
      </dgm:t>
    </dgm:pt>
    <dgm:pt modelId="{343465B6-4AFA-483D-85DF-53523B8AF12E}">
      <dgm:prSet/>
      <dgm:spPr/>
      <dgm:t>
        <a:bodyPr/>
        <a:lstStyle/>
        <a:p>
          <a:r>
            <a:rPr lang="en-US" dirty="0"/>
            <a:t>Recommendations</a:t>
          </a:r>
        </a:p>
      </dgm:t>
    </dgm:pt>
    <dgm:pt modelId="{D7506395-DA58-4578-99A5-046A9E05F1CB}" type="parTrans" cxnId="{535DCB2D-0D71-413D-9B26-680A8BDA7114}">
      <dgm:prSet/>
      <dgm:spPr/>
      <dgm:t>
        <a:bodyPr/>
        <a:lstStyle/>
        <a:p>
          <a:endParaRPr lang="en-US"/>
        </a:p>
      </dgm:t>
    </dgm:pt>
    <dgm:pt modelId="{7C25F6F6-147A-4251-9C53-B12BE012B3CD}" type="sibTrans" cxnId="{535DCB2D-0D71-413D-9B26-680A8BDA7114}">
      <dgm:prSet/>
      <dgm:spPr/>
      <dgm:t>
        <a:bodyPr/>
        <a:lstStyle/>
        <a:p>
          <a:endParaRPr lang="en-US"/>
        </a:p>
      </dgm:t>
    </dgm:pt>
    <dgm:pt modelId="{67BD0F54-BEAA-4E88-BADE-B0D75F738CCC}">
      <dgm:prSet/>
      <dgm:spPr/>
      <dgm:t>
        <a:bodyPr/>
        <a:lstStyle/>
        <a:p>
          <a:r>
            <a:rPr lang="en-US" dirty="0"/>
            <a:t>Help reducing the credit loss by not providing loans to the risky loan applicants by working on the variables identified.</a:t>
          </a:r>
        </a:p>
      </dgm:t>
    </dgm:pt>
    <dgm:pt modelId="{CEDB8DF1-CC4B-469C-AF4D-08B777DE9FC6}" type="parTrans" cxnId="{7EBFB14C-DB4E-405D-A505-A863D1F486EE}">
      <dgm:prSet/>
      <dgm:spPr/>
      <dgm:t>
        <a:bodyPr/>
        <a:lstStyle/>
        <a:p>
          <a:endParaRPr lang="en-US"/>
        </a:p>
      </dgm:t>
    </dgm:pt>
    <dgm:pt modelId="{474E86E5-87FC-45AB-99B2-6C0AB03098ED}" type="sibTrans" cxnId="{7EBFB14C-DB4E-405D-A505-A863D1F486EE}">
      <dgm:prSet/>
      <dgm:spPr/>
      <dgm:t>
        <a:bodyPr/>
        <a:lstStyle/>
        <a:p>
          <a:endParaRPr lang="en-US"/>
        </a:p>
      </dgm:t>
    </dgm:pt>
    <dgm:pt modelId="{61DB69C5-97F9-40DA-B1B7-67BB8276B562}" type="pres">
      <dgm:prSet presAssocID="{248B5FF9-FFCC-45A0-A5BD-C3A6525C3183}" presName="Name0" presStyleCnt="0">
        <dgm:presLayoutVars>
          <dgm:dir/>
          <dgm:animLvl val="lvl"/>
          <dgm:resizeHandles val="exact"/>
        </dgm:presLayoutVars>
      </dgm:prSet>
      <dgm:spPr/>
    </dgm:pt>
    <dgm:pt modelId="{B8908A94-0856-4F22-8A69-2F356921B990}" type="pres">
      <dgm:prSet presAssocID="{343465B6-4AFA-483D-85DF-53523B8AF12E}" presName="boxAndChildren" presStyleCnt="0"/>
      <dgm:spPr/>
    </dgm:pt>
    <dgm:pt modelId="{08B1A362-2590-4067-808A-9F1A54E8CC4A}" type="pres">
      <dgm:prSet presAssocID="{343465B6-4AFA-483D-85DF-53523B8AF12E}" presName="parentTextBox" presStyleLbl="alignNode1" presStyleIdx="0" presStyleCnt="3"/>
      <dgm:spPr/>
    </dgm:pt>
    <dgm:pt modelId="{C1914AEF-6B58-48F9-B839-DC09D9002CF7}" type="pres">
      <dgm:prSet presAssocID="{343465B6-4AFA-483D-85DF-53523B8AF12E}" presName="descendantBox" presStyleLbl="bgAccFollowNode1" presStyleIdx="0" presStyleCnt="3"/>
      <dgm:spPr/>
    </dgm:pt>
    <dgm:pt modelId="{74569505-8071-4B05-92D4-27A36E429511}" type="pres">
      <dgm:prSet presAssocID="{268499D1-2925-4B02-AD2F-B637F66915A5}" presName="sp" presStyleCnt="0"/>
      <dgm:spPr/>
    </dgm:pt>
    <dgm:pt modelId="{59B59AE7-84B1-4553-B178-F4D352FE9FE3}" type="pres">
      <dgm:prSet presAssocID="{E355894F-6D22-4F86-AF8D-8B47486FDA8F}" presName="arrowAndChildren" presStyleCnt="0"/>
      <dgm:spPr/>
    </dgm:pt>
    <dgm:pt modelId="{741D5EB0-59D5-4F62-9A31-39374660AD6D}" type="pres">
      <dgm:prSet presAssocID="{E355894F-6D22-4F86-AF8D-8B47486FDA8F}" presName="parentTextArrow" presStyleLbl="node1" presStyleIdx="0" presStyleCnt="0"/>
      <dgm:spPr/>
    </dgm:pt>
    <dgm:pt modelId="{81546DD6-A2CB-4FD8-AAFA-552CD0921152}" type="pres">
      <dgm:prSet presAssocID="{E355894F-6D22-4F86-AF8D-8B47486FDA8F}" presName="arrow" presStyleLbl="alignNode1" presStyleIdx="1" presStyleCnt="3"/>
      <dgm:spPr/>
    </dgm:pt>
    <dgm:pt modelId="{A3461B50-249B-414F-8464-470659F76236}" type="pres">
      <dgm:prSet presAssocID="{E355894F-6D22-4F86-AF8D-8B47486FDA8F}" presName="descendantArrow" presStyleLbl="bgAccFollowNode1" presStyleIdx="1" presStyleCnt="3"/>
      <dgm:spPr/>
    </dgm:pt>
    <dgm:pt modelId="{2571207C-F574-49F5-993E-02412844E2E9}" type="pres">
      <dgm:prSet presAssocID="{CB19F907-B041-4B7C-827B-EEFBAA768DDF}" presName="sp" presStyleCnt="0"/>
      <dgm:spPr/>
    </dgm:pt>
    <dgm:pt modelId="{B03821AB-83A8-4252-BEA5-752301054EF1}" type="pres">
      <dgm:prSet presAssocID="{5E5B2A21-E46C-48A8-89CB-AA70E59A4E95}" presName="arrowAndChildren" presStyleCnt="0"/>
      <dgm:spPr/>
    </dgm:pt>
    <dgm:pt modelId="{654BE1F9-54EB-4FD1-9456-9AFE57BD16B3}" type="pres">
      <dgm:prSet presAssocID="{5E5B2A21-E46C-48A8-89CB-AA70E59A4E95}" presName="parentTextArrow" presStyleLbl="node1" presStyleIdx="0" presStyleCnt="0"/>
      <dgm:spPr/>
    </dgm:pt>
    <dgm:pt modelId="{28792E1A-C31F-41EE-A331-951F5AAF70CF}" type="pres">
      <dgm:prSet presAssocID="{5E5B2A21-E46C-48A8-89CB-AA70E59A4E95}" presName="arrow" presStyleLbl="alignNode1" presStyleIdx="2" presStyleCnt="3"/>
      <dgm:spPr/>
    </dgm:pt>
    <dgm:pt modelId="{B922E9B8-82CD-491A-92B4-387A709E10BA}" type="pres">
      <dgm:prSet presAssocID="{5E5B2A21-E46C-48A8-89CB-AA70E59A4E95}" presName="descendantArrow" presStyleLbl="bgAccFollowNode1" presStyleIdx="2" presStyleCnt="3"/>
      <dgm:spPr/>
    </dgm:pt>
  </dgm:ptLst>
  <dgm:cxnLst>
    <dgm:cxn modelId="{F887500A-E9C7-457E-9FCE-6DEDB6D3E9FB}" type="presOf" srcId="{E355894F-6D22-4F86-AF8D-8B47486FDA8F}" destId="{741D5EB0-59D5-4F62-9A31-39374660AD6D}" srcOrd="0" destOrd="0" presId="urn:microsoft.com/office/officeart/2016/7/layout/VerticalDownArrowProcess"/>
    <dgm:cxn modelId="{CD0A5213-21DD-4ED0-9EB9-C0432D8F7B6E}" type="presOf" srcId="{B26BC554-4BA5-454D-BD0E-B806F1956384}" destId="{A3461B50-249B-414F-8464-470659F76236}" srcOrd="0" destOrd="0" presId="urn:microsoft.com/office/officeart/2016/7/layout/VerticalDownArrowProcess"/>
    <dgm:cxn modelId="{E89C521A-BA45-43ED-B8D1-5E4C3D9B5E37}" type="presOf" srcId="{5E5B2A21-E46C-48A8-89CB-AA70E59A4E95}" destId="{28792E1A-C31F-41EE-A331-951F5AAF70CF}" srcOrd="1" destOrd="0" presId="urn:microsoft.com/office/officeart/2016/7/layout/VerticalDownArrowProcess"/>
    <dgm:cxn modelId="{825F252D-A8C2-4E2A-9A7F-3EE4859A1F2E}" srcId="{E355894F-6D22-4F86-AF8D-8B47486FDA8F}" destId="{B26BC554-4BA5-454D-BD0E-B806F1956384}" srcOrd="0" destOrd="0" parTransId="{D8953F04-E93A-4301-ADCA-C060755DE297}" sibTransId="{C66ABEED-2847-4CCA-BB73-806BC8C24373}"/>
    <dgm:cxn modelId="{535DCB2D-0D71-413D-9B26-680A8BDA7114}" srcId="{248B5FF9-FFCC-45A0-A5BD-C3A6525C3183}" destId="{343465B6-4AFA-483D-85DF-53523B8AF12E}" srcOrd="2" destOrd="0" parTransId="{D7506395-DA58-4578-99A5-046A9E05F1CB}" sibTransId="{7C25F6F6-147A-4251-9C53-B12BE012B3CD}"/>
    <dgm:cxn modelId="{EF253634-1F04-4CD5-BCB3-657B631D08B8}" type="presOf" srcId="{67BD0F54-BEAA-4E88-BADE-B0D75F738CCC}" destId="{C1914AEF-6B58-48F9-B839-DC09D9002CF7}" srcOrd="0" destOrd="0" presId="urn:microsoft.com/office/officeart/2016/7/layout/VerticalDownArrowProcess"/>
    <dgm:cxn modelId="{82C1E33F-4B3E-48C6-A8AD-CC7ACAFF47ED}" type="presOf" srcId="{343465B6-4AFA-483D-85DF-53523B8AF12E}" destId="{08B1A362-2590-4067-808A-9F1A54E8CC4A}" srcOrd="0" destOrd="0" presId="urn:microsoft.com/office/officeart/2016/7/layout/VerticalDownArrowProcess"/>
    <dgm:cxn modelId="{7EBFB14C-DB4E-405D-A505-A863D1F486EE}" srcId="{343465B6-4AFA-483D-85DF-53523B8AF12E}" destId="{67BD0F54-BEAA-4E88-BADE-B0D75F738CCC}" srcOrd="0" destOrd="0" parTransId="{CEDB8DF1-CC4B-469C-AF4D-08B777DE9FC6}" sibTransId="{474E86E5-87FC-45AB-99B2-6C0AB03098ED}"/>
    <dgm:cxn modelId="{2601768D-4E68-4A19-A9DA-D691DCC52D6F}" type="presOf" srcId="{5E5B2A21-E46C-48A8-89CB-AA70E59A4E95}" destId="{654BE1F9-54EB-4FD1-9456-9AFE57BD16B3}" srcOrd="0" destOrd="0" presId="urn:microsoft.com/office/officeart/2016/7/layout/VerticalDownArrowProcess"/>
    <dgm:cxn modelId="{68479D96-BED9-46C6-8EFD-BA80163BD34A}" srcId="{248B5FF9-FFCC-45A0-A5BD-C3A6525C3183}" destId="{5E5B2A21-E46C-48A8-89CB-AA70E59A4E95}" srcOrd="0" destOrd="0" parTransId="{BDB23BAF-8CB5-4E4B-9BA8-D5265C42160A}" sibTransId="{CB19F907-B041-4B7C-827B-EEFBAA768DDF}"/>
    <dgm:cxn modelId="{A7F91598-00CD-499E-A27B-0CCF9913D54E}" type="presOf" srcId="{8021295E-F0BB-46E8-A3B9-6072F9F14358}" destId="{B922E9B8-82CD-491A-92B4-387A709E10BA}" srcOrd="0" destOrd="0" presId="urn:microsoft.com/office/officeart/2016/7/layout/VerticalDownArrowProcess"/>
    <dgm:cxn modelId="{708FF3B2-596D-44CF-9CF6-3FD2B8709B2A}" srcId="{5E5B2A21-E46C-48A8-89CB-AA70E59A4E95}" destId="{8021295E-F0BB-46E8-A3B9-6072F9F14358}" srcOrd="0" destOrd="0" parTransId="{564E89BD-08B3-487B-8FFA-72EB8E81938B}" sibTransId="{AFEC0FB8-3CD8-4030-9E30-52FD8AC07A7C}"/>
    <dgm:cxn modelId="{3E0487B9-6B3A-49EE-AF36-4ED00C3E0C54}" srcId="{248B5FF9-FFCC-45A0-A5BD-C3A6525C3183}" destId="{E355894F-6D22-4F86-AF8D-8B47486FDA8F}" srcOrd="1" destOrd="0" parTransId="{FB332EE1-DDB8-4760-9813-1D46B8E0F068}" sibTransId="{268499D1-2925-4B02-AD2F-B637F66915A5}"/>
    <dgm:cxn modelId="{06F646C7-054B-4524-9388-E5F49985E1AA}" type="presOf" srcId="{E355894F-6D22-4F86-AF8D-8B47486FDA8F}" destId="{81546DD6-A2CB-4FD8-AAFA-552CD0921152}" srcOrd="1" destOrd="0" presId="urn:microsoft.com/office/officeart/2016/7/layout/VerticalDownArrowProcess"/>
    <dgm:cxn modelId="{5D0D8EDF-59A9-410A-9F14-A356AEE7B912}" type="presOf" srcId="{248B5FF9-FFCC-45A0-A5BD-C3A6525C3183}" destId="{61DB69C5-97F9-40DA-B1B7-67BB8276B562}" srcOrd="0" destOrd="0" presId="urn:microsoft.com/office/officeart/2016/7/layout/VerticalDownArrowProcess"/>
    <dgm:cxn modelId="{674043A3-3CAC-417B-9BC6-FED75400F065}" type="presParOf" srcId="{61DB69C5-97F9-40DA-B1B7-67BB8276B562}" destId="{B8908A94-0856-4F22-8A69-2F356921B990}" srcOrd="0" destOrd="0" presId="urn:microsoft.com/office/officeart/2016/7/layout/VerticalDownArrowProcess"/>
    <dgm:cxn modelId="{C7F02514-DD42-4CFD-B5ED-F71D86AECF24}" type="presParOf" srcId="{B8908A94-0856-4F22-8A69-2F356921B990}" destId="{08B1A362-2590-4067-808A-9F1A54E8CC4A}" srcOrd="0" destOrd="0" presId="urn:microsoft.com/office/officeart/2016/7/layout/VerticalDownArrowProcess"/>
    <dgm:cxn modelId="{02880E06-EF91-47CF-A795-46FD83135B08}" type="presParOf" srcId="{B8908A94-0856-4F22-8A69-2F356921B990}" destId="{C1914AEF-6B58-48F9-B839-DC09D9002CF7}" srcOrd="1" destOrd="0" presId="urn:microsoft.com/office/officeart/2016/7/layout/VerticalDownArrowProcess"/>
    <dgm:cxn modelId="{F5A41A17-49DB-46E4-908D-52E6BFFDC812}" type="presParOf" srcId="{61DB69C5-97F9-40DA-B1B7-67BB8276B562}" destId="{74569505-8071-4B05-92D4-27A36E429511}" srcOrd="1" destOrd="0" presId="urn:microsoft.com/office/officeart/2016/7/layout/VerticalDownArrowProcess"/>
    <dgm:cxn modelId="{28AEC039-A94E-4FF0-9EEE-52D43BB268F3}" type="presParOf" srcId="{61DB69C5-97F9-40DA-B1B7-67BB8276B562}" destId="{59B59AE7-84B1-4553-B178-F4D352FE9FE3}" srcOrd="2" destOrd="0" presId="urn:microsoft.com/office/officeart/2016/7/layout/VerticalDownArrowProcess"/>
    <dgm:cxn modelId="{D90DC8E6-4B2C-4994-95F6-EFC93CC9BDFB}" type="presParOf" srcId="{59B59AE7-84B1-4553-B178-F4D352FE9FE3}" destId="{741D5EB0-59D5-4F62-9A31-39374660AD6D}" srcOrd="0" destOrd="0" presId="urn:microsoft.com/office/officeart/2016/7/layout/VerticalDownArrowProcess"/>
    <dgm:cxn modelId="{2EEFA25F-29CE-43AB-8A98-746637587344}" type="presParOf" srcId="{59B59AE7-84B1-4553-B178-F4D352FE9FE3}" destId="{81546DD6-A2CB-4FD8-AAFA-552CD0921152}" srcOrd="1" destOrd="0" presId="urn:microsoft.com/office/officeart/2016/7/layout/VerticalDownArrowProcess"/>
    <dgm:cxn modelId="{F1CA1ABE-7DDC-40D9-AA7A-3D38FFA958FE}" type="presParOf" srcId="{59B59AE7-84B1-4553-B178-F4D352FE9FE3}" destId="{A3461B50-249B-414F-8464-470659F76236}" srcOrd="2" destOrd="0" presId="urn:microsoft.com/office/officeart/2016/7/layout/VerticalDownArrowProcess"/>
    <dgm:cxn modelId="{A5F9E9A9-A690-4DCB-9047-6344E63370DD}" type="presParOf" srcId="{61DB69C5-97F9-40DA-B1B7-67BB8276B562}" destId="{2571207C-F574-49F5-993E-02412844E2E9}" srcOrd="3" destOrd="0" presId="urn:microsoft.com/office/officeart/2016/7/layout/VerticalDownArrowProcess"/>
    <dgm:cxn modelId="{3555973E-4E96-4DA9-8C00-F55CA23C96CA}" type="presParOf" srcId="{61DB69C5-97F9-40DA-B1B7-67BB8276B562}" destId="{B03821AB-83A8-4252-BEA5-752301054EF1}" srcOrd="4" destOrd="0" presId="urn:microsoft.com/office/officeart/2016/7/layout/VerticalDownArrowProcess"/>
    <dgm:cxn modelId="{DDECEF70-FD52-438F-8CFF-76D3654F9C37}" type="presParOf" srcId="{B03821AB-83A8-4252-BEA5-752301054EF1}" destId="{654BE1F9-54EB-4FD1-9456-9AFE57BD16B3}" srcOrd="0" destOrd="0" presId="urn:microsoft.com/office/officeart/2016/7/layout/VerticalDownArrowProcess"/>
    <dgm:cxn modelId="{D6D1073E-D8D4-433B-93D3-0852A99CBC87}" type="presParOf" srcId="{B03821AB-83A8-4252-BEA5-752301054EF1}" destId="{28792E1A-C31F-41EE-A331-951F5AAF70CF}" srcOrd="1" destOrd="0" presId="urn:microsoft.com/office/officeart/2016/7/layout/VerticalDownArrowProcess"/>
    <dgm:cxn modelId="{76AF97C1-A24E-43DF-A270-175FE266E22C}" type="presParOf" srcId="{B03821AB-83A8-4252-BEA5-752301054EF1}" destId="{B922E9B8-82CD-491A-92B4-387A709E10BA}"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6F5FCC-D901-4E5B-ADB8-E9BDC6816863}"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B20913FC-6CCA-47C2-B23C-F9F5BC0B396A}">
      <dgm:prSet/>
      <dgm:spPr/>
      <dgm:t>
        <a:bodyPr/>
        <a:lstStyle/>
        <a:p>
          <a:r>
            <a:rPr lang="en-US" dirty="0"/>
            <a:t>Data Understanding- Going through the columns and data dictionary to make understanding of the data variables.</a:t>
          </a:r>
        </a:p>
      </dgm:t>
    </dgm:pt>
    <dgm:pt modelId="{07A903A4-DC8A-46B8-BAAF-0215EFEE1F05}" type="parTrans" cxnId="{ABA771C4-E7CE-4D48-AE0C-85B8A04917BB}">
      <dgm:prSet/>
      <dgm:spPr/>
      <dgm:t>
        <a:bodyPr/>
        <a:lstStyle/>
        <a:p>
          <a:endParaRPr lang="en-US"/>
        </a:p>
      </dgm:t>
    </dgm:pt>
    <dgm:pt modelId="{86A58309-3B38-4DB7-B81D-A1E2A3183FD9}" type="sibTrans" cxnId="{ABA771C4-E7CE-4D48-AE0C-85B8A04917BB}">
      <dgm:prSet/>
      <dgm:spPr/>
      <dgm:t>
        <a:bodyPr/>
        <a:lstStyle/>
        <a:p>
          <a:endParaRPr lang="en-US"/>
        </a:p>
      </dgm:t>
    </dgm:pt>
    <dgm:pt modelId="{4F4244E9-2D8C-48F4-A54D-0B20B9D589A9}">
      <dgm:prSet/>
      <dgm:spPr/>
      <dgm:t>
        <a:bodyPr/>
        <a:lstStyle/>
        <a:p>
          <a:r>
            <a:rPr lang="en-US" dirty="0"/>
            <a:t>Univariate Analysis- Analyze the distribution of variables (loan amount, purpose, Lending club’s grade, term, public records)  across the default rate.</a:t>
          </a:r>
        </a:p>
      </dgm:t>
    </dgm:pt>
    <dgm:pt modelId="{70D1BD1A-CBFE-49C5-AE83-140386D897FA}" type="sibTrans" cxnId="{2634B8AE-DDE5-4532-A3D1-6FFA198E6A13}">
      <dgm:prSet/>
      <dgm:spPr/>
      <dgm:t>
        <a:bodyPr/>
        <a:lstStyle/>
        <a:p>
          <a:endParaRPr lang="en-US"/>
        </a:p>
      </dgm:t>
    </dgm:pt>
    <dgm:pt modelId="{DB189A46-0FF7-4D7F-8B6A-7AD5DDA85A81}" type="parTrans" cxnId="{2634B8AE-DDE5-4532-A3D1-6FFA198E6A13}">
      <dgm:prSet/>
      <dgm:spPr/>
      <dgm:t>
        <a:bodyPr/>
        <a:lstStyle/>
        <a:p>
          <a:endParaRPr lang="en-US"/>
        </a:p>
      </dgm:t>
    </dgm:pt>
    <dgm:pt modelId="{9A59EBB2-3EE4-43D1-9DFF-1A538F6D38A9}">
      <dgm:prSet/>
      <dgm:spPr/>
      <dgm:t>
        <a:bodyPr/>
        <a:lstStyle/>
        <a:p>
          <a:r>
            <a:rPr lang="en-US" dirty="0"/>
            <a:t>Bivariate Analysis – Analyze the distribution of 2 variables (loan purpose and amount, loan purpose and grade, loan purpose and debt to income ration and others) across the default rate.</a:t>
          </a:r>
        </a:p>
      </dgm:t>
    </dgm:pt>
    <dgm:pt modelId="{EB9DDAAA-1F28-460A-8613-162B49B6C35A}" type="sibTrans" cxnId="{BE1B76AB-A1F1-4DF3-A684-9083C525DE1C}">
      <dgm:prSet/>
      <dgm:spPr/>
      <dgm:t>
        <a:bodyPr/>
        <a:lstStyle/>
        <a:p>
          <a:endParaRPr lang="en-US"/>
        </a:p>
      </dgm:t>
    </dgm:pt>
    <dgm:pt modelId="{1AFC949E-6451-4EB0-8AFA-ADD3AC203A35}" type="parTrans" cxnId="{BE1B76AB-A1F1-4DF3-A684-9083C525DE1C}">
      <dgm:prSet/>
      <dgm:spPr/>
      <dgm:t>
        <a:bodyPr/>
        <a:lstStyle/>
        <a:p>
          <a:endParaRPr lang="en-US"/>
        </a:p>
      </dgm:t>
    </dgm:pt>
    <dgm:pt modelId="{941EA459-A2E2-444C-9666-D0AC58A3B6B8}">
      <dgm:prSet/>
      <dgm:spPr/>
      <dgm:t>
        <a:bodyPr/>
        <a:lstStyle/>
        <a:p>
          <a:r>
            <a:rPr lang="en-US" dirty="0"/>
            <a:t>Final recommendations- Summarize the analysis done and provide important points to Lending club which can be used in deciding the outcome of loan application</a:t>
          </a:r>
        </a:p>
      </dgm:t>
    </dgm:pt>
    <dgm:pt modelId="{FF95B5EC-1B18-446C-9ABB-3C06A977E11B}" type="sibTrans" cxnId="{9C0B115D-F46E-4449-8A84-DCC6EFFC8BD2}">
      <dgm:prSet/>
      <dgm:spPr/>
      <dgm:t>
        <a:bodyPr/>
        <a:lstStyle/>
        <a:p>
          <a:endParaRPr lang="en-US"/>
        </a:p>
      </dgm:t>
    </dgm:pt>
    <dgm:pt modelId="{6FDF6CD7-22FC-4DB5-B030-128EA3E097AF}" type="parTrans" cxnId="{9C0B115D-F46E-4449-8A84-DCC6EFFC8BD2}">
      <dgm:prSet/>
      <dgm:spPr/>
      <dgm:t>
        <a:bodyPr/>
        <a:lstStyle/>
        <a:p>
          <a:endParaRPr lang="en-US"/>
        </a:p>
      </dgm:t>
    </dgm:pt>
    <dgm:pt modelId="{218A4D9B-AEF7-40AB-B4A2-29EB96E007B2}">
      <dgm:prSet/>
      <dgm:spPr/>
      <dgm:t>
        <a:bodyPr/>
        <a:lstStyle/>
        <a:p>
          <a:r>
            <a:rPr lang="en-US" dirty="0"/>
            <a:t>Data cleaning – Checking the null value percentage across rows and columns to remove unnecessary columns and respective rows. Removing the columns that are irrelevant to our analysis.</a:t>
          </a:r>
        </a:p>
      </dgm:t>
    </dgm:pt>
    <dgm:pt modelId="{11FC8603-84E3-4B79-B6E9-8B30A1F7814C}" type="parTrans" cxnId="{0F534EA8-8993-4380-9DD8-0D929CC19A4F}">
      <dgm:prSet/>
      <dgm:spPr/>
      <dgm:t>
        <a:bodyPr/>
        <a:lstStyle/>
        <a:p>
          <a:endParaRPr lang="en-US"/>
        </a:p>
      </dgm:t>
    </dgm:pt>
    <dgm:pt modelId="{F294DE52-A65A-4B78-8254-291C8FECB788}" type="sibTrans" cxnId="{0F534EA8-8993-4380-9DD8-0D929CC19A4F}">
      <dgm:prSet/>
      <dgm:spPr/>
      <dgm:t>
        <a:bodyPr/>
        <a:lstStyle/>
        <a:p>
          <a:endParaRPr lang="en-US"/>
        </a:p>
      </dgm:t>
    </dgm:pt>
    <dgm:pt modelId="{FE73E56C-6532-4838-A01A-785DF6334FF5}" type="pres">
      <dgm:prSet presAssocID="{C06F5FCC-D901-4E5B-ADB8-E9BDC6816863}" presName="vert0" presStyleCnt="0">
        <dgm:presLayoutVars>
          <dgm:dir/>
          <dgm:animOne val="branch"/>
          <dgm:animLvl val="lvl"/>
        </dgm:presLayoutVars>
      </dgm:prSet>
      <dgm:spPr/>
    </dgm:pt>
    <dgm:pt modelId="{67BCD62D-DF35-4717-8ED4-66D67A09789E}" type="pres">
      <dgm:prSet presAssocID="{B20913FC-6CCA-47C2-B23C-F9F5BC0B396A}" presName="thickLine" presStyleLbl="alignNode1" presStyleIdx="0" presStyleCnt="5"/>
      <dgm:spPr/>
    </dgm:pt>
    <dgm:pt modelId="{0C6912E1-31AB-4FCA-A30F-AADED2B26468}" type="pres">
      <dgm:prSet presAssocID="{B20913FC-6CCA-47C2-B23C-F9F5BC0B396A}" presName="horz1" presStyleCnt="0"/>
      <dgm:spPr/>
    </dgm:pt>
    <dgm:pt modelId="{77593CC9-D728-4EE5-B1E9-AC4564F12141}" type="pres">
      <dgm:prSet presAssocID="{B20913FC-6CCA-47C2-B23C-F9F5BC0B396A}" presName="tx1" presStyleLbl="revTx" presStyleIdx="0" presStyleCnt="5"/>
      <dgm:spPr/>
    </dgm:pt>
    <dgm:pt modelId="{75808CD0-3D76-4E3C-A124-FD4D86940A4C}" type="pres">
      <dgm:prSet presAssocID="{B20913FC-6CCA-47C2-B23C-F9F5BC0B396A}" presName="vert1" presStyleCnt="0"/>
      <dgm:spPr/>
    </dgm:pt>
    <dgm:pt modelId="{939F5AA6-B03A-44C8-B705-89C87B3504A0}" type="pres">
      <dgm:prSet presAssocID="{218A4D9B-AEF7-40AB-B4A2-29EB96E007B2}" presName="thickLine" presStyleLbl="alignNode1" presStyleIdx="1" presStyleCnt="5"/>
      <dgm:spPr/>
    </dgm:pt>
    <dgm:pt modelId="{3B373020-AA85-47ED-A938-0BD95016C489}" type="pres">
      <dgm:prSet presAssocID="{218A4D9B-AEF7-40AB-B4A2-29EB96E007B2}" presName="horz1" presStyleCnt="0"/>
      <dgm:spPr/>
    </dgm:pt>
    <dgm:pt modelId="{4BF8DC6F-F6EF-4557-8060-394DD7AA0986}" type="pres">
      <dgm:prSet presAssocID="{218A4D9B-AEF7-40AB-B4A2-29EB96E007B2}" presName="tx1" presStyleLbl="revTx" presStyleIdx="1" presStyleCnt="5"/>
      <dgm:spPr/>
    </dgm:pt>
    <dgm:pt modelId="{03D16C1E-AE4C-42A2-B155-8DA71D61169A}" type="pres">
      <dgm:prSet presAssocID="{218A4D9B-AEF7-40AB-B4A2-29EB96E007B2}" presName="vert1" presStyleCnt="0"/>
      <dgm:spPr/>
    </dgm:pt>
    <dgm:pt modelId="{FF90658C-4352-451B-A63D-3D047F30B7E0}" type="pres">
      <dgm:prSet presAssocID="{4F4244E9-2D8C-48F4-A54D-0B20B9D589A9}" presName="thickLine" presStyleLbl="alignNode1" presStyleIdx="2" presStyleCnt="5"/>
      <dgm:spPr/>
    </dgm:pt>
    <dgm:pt modelId="{7A2B54FF-5474-4000-8D7E-2D36368050EA}" type="pres">
      <dgm:prSet presAssocID="{4F4244E9-2D8C-48F4-A54D-0B20B9D589A9}" presName="horz1" presStyleCnt="0"/>
      <dgm:spPr/>
    </dgm:pt>
    <dgm:pt modelId="{A9ADA1AA-A854-4A2C-8FD6-AD5583259EF2}" type="pres">
      <dgm:prSet presAssocID="{4F4244E9-2D8C-48F4-A54D-0B20B9D589A9}" presName="tx1" presStyleLbl="revTx" presStyleIdx="2" presStyleCnt="5"/>
      <dgm:spPr/>
    </dgm:pt>
    <dgm:pt modelId="{B6B825ED-C36E-49FA-BE84-1B97BAFBED2B}" type="pres">
      <dgm:prSet presAssocID="{4F4244E9-2D8C-48F4-A54D-0B20B9D589A9}" presName="vert1" presStyleCnt="0"/>
      <dgm:spPr/>
    </dgm:pt>
    <dgm:pt modelId="{F98417EC-6834-40E8-AB40-4409EC2812CC}" type="pres">
      <dgm:prSet presAssocID="{9A59EBB2-3EE4-43D1-9DFF-1A538F6D38A9}" presName="thickLine" presStyleLbl="alignNode1" presStyleIdx="3" presStyleCnt="5"/>
      <dgm:spPr/>
    </dgm:pt>
    <dgm:pt modelId="{CFF50663-045F-4CCD-9965-997B1A699E5B}" type="pres">
      <dgm:prSet presAssocID="{9A59EBB2-3EE4-43D1-9DFF-1A538F6D38A9}" presName="horz1" presStyleCnt="0"/>
      <dgm:spPr/>
    </dgm:pt>
    <dgm:pt modelId="{FD25A451-6012-4A60-A582-6BE3F992F16A}" type="pres">
      <dgm:prSet presAssocID="{9A59EBB2-3EE4-43D1-9DFF-1A538F6D38A9}" presName="tx1" presStyleLbl="revTx" presStyleIdx="3" presStyleCnt="5"/>
      <dgm:spPr/>
    </dgm:pt>
    <dgm:pt modelId="{C6270F4C-7283-4134-84DF-BFCE596FB369}" type="pres">
      <dgm:prSet presAssocID="{9A59EBB2-3EE4-43D1-9DFF-1A538F6D38A9}" presName="vert1" presStyleCnt="0"/>
      <dgm:spPr/>
    </dgm:pt>
    <dgm:pt modelId="{A980B154-9D7A-427A-B51E-854417BE5908}" type="pres">
      <dgm:prSet presAssocID="{941EA459-A2E2-444C-9666-D0AC58A3B6B8}" presName="thickLine" presStyleLbl="alignNode1" presStyleIdx="4" presStyleCnt="5"/>
      <dgm:spPr/>
    </dgm:pt>
    <dgm:pt modelId="{BCDEF611-48B6-413D-A6C1-80E9B975CC04}" type="pres">
      <dgm:prSet presAssocID="{941EA459-A2E2-444C-9666-D0AC58A3B6B8}" presName="horz1" presStyleCnt="0"/>
      <dgm:spPr/>
    </dgm:pt>
    <dgm:pt modelId="{28510487-5E94-4FFF-8A4D-8140307526AC}" type="pres">
      <dgm:prSet presAssocID="{941EA459-A2E2-444C-9666-D0AC58A3B6B8}" presName="tx1" presStyleLbl="revTx" presStyleIdx="4" presStyleCnt="5"/>
      <dgm:spPr/>
    </dgm:pt>
    <dgm:pt modelId="{3CF1647E-8B71-4A63-AB18-89F80C91F38C}" type="pres">
      <dgm:prSet presAssocID="{941EA459-A2E2-444C-9666-D0AC58A3B6B8}" presName="vert1" presStyleCnt="0"/>
      <dgm:spPr/>
    </dgm:pt>
  </dgm:ptLst>
  <dgm:cxnLst>
    <dgm:cxn modelId="{103B5C14-3E4A-4529-9E42-4E135E7CD236}" type="presOf" srcId="{C06F5FCC-D901-4E5B-ADB8-E9BDC6816863}" destId="{FE73E56C-6532-4838-A01A-785DF6334FF5}" srcOrd="0" destOrd="0" presId="urn:microsoft.com/office/officeart/2008/layout/LinedList"/>
    <dgm:cxn modelId="{47771427-E168-41A0-B13F-2339258A78D9}" type="presOf" srcId="{4F4244E9-2D8C-48F4-A54D-0B20B9D589A9}" destId="{A9ADA1AA-A854-4A2C-8FD6-AD5583259EF2}" srcOrd="0" destOrd="0" presId="urn:microsoft.com/office/officeart/2008/layout/LinedList"/>
    <dgm:cxn modelId="{9C0B115D-F46E-4449-8A84-DCC6EFFC8BD2}" srcId="{C06F5FCC-D901-4E5B-ADB8-E9BDC6816863}" destId="{941EA459-A2E2-444C-9666-D0AC58A3B6B8}" srcOrd="4" destOrd="0" parTransId="{6FDF6CD7-22FC-4DB5-B030-128EA3E097AF}" sibTransId="{FF95B5EC-1B18-446C-9ABB-3C06A977E11B}"/>
    <dgm:cxn modelId="{51CD3B92-4198-41DE-ACEB-673E06D92FAA}" type="presOf" srcId="{9A59EBB2-3EE4-43D1-9DFF-1A538F6D38A9}" destId="{FD25A451-6012-4A60-A582-6BE3F992F16A}" srcOrd="0" destOrd="0" presId="urn:microsoft.com/office/officeart/2008/layout/LinedList"/>
    <dgm:cxn modelId="{3C590D98-BCB3-4033-85EF-E6BA8FC26725}" type="presOf" srcId="{B20913FC-6CCA-47C2-B23C-F9F5BC0B396A}" destId="{77593CC9-D728-4EE5-B1E9-AC4564F12141}" srcOrd="0" destOrd="0" presId="urn:microsoft.com/office/officeart/2008/layout/LinedList"/>
    <dgm:cxn modelId="{0F534EA8-8993-4380-9DD8-0D929CC19A4F}" srcId="{C06F5FCC-D901-4E5B-ADB8-E9BDC6816863}" destId="{218A4D9B-AEF7-40AB-B4A2-29EB96E007B2}" srcOrd="1" destOrd="0" parTransId="{11FC8603-84E3-4B79-B6E9-8B30A1F7814C}" sibTransId="{F294DE52-A65A-4B78-8254-291C8FECB788}"/>
    <dgm:cxn modelId="{BE1B76AB-A1F1-4DF3-A684-9083C525DE1C}" srcId="{C06F5FCC-D901-4E5B-ADB8-E9BDC6816863}" destId="{9A59EBB2-3EE4-43D1-9DFF-1A538F6D38A9}" srcOrd="3" destOrd="0" parTransId="{1AFC949E-6451-4EB0-8AFA-ADD3AC203A35}" sibTransId="{EB9DDAAA-1F28-460A-8613-162B49B6C35A}"/>
    <dgm:cxn modelId="{2634B8AE-DDE5-4532-A3D1-6FFA198E6A13}" srcId="{C06F5FCC-D901-4E5B-ADB8-E9BDC6816863}" destId="{4F4244E9-2D8C-48F4-A54D-0B20B9D589A9}" srcOrd="2" destOrd="0" parTransId="{DB189A46-0FF7-4D7F-8B6A-7AD5DDA85A81}" sibTransId="{70D1BD1A-CBFE-49C5-AE83-140386D897FA}"/>
    <dgm:cxn modelId="{10C922B8-CB30-4CE9-A6A5-2897E2AB6B54}" type="presOf" srcId="{941EA459-A2E2-444C-9666-D0AC58A3B6B8}" destId="{28510487-5E94-4FFF-8A4D-8140307526AC}" srcOrd="0" destOrd="0" presId="urn:microsoft.com/office/officeart/2008/layout/LinedList"/>
    <dgm:cxn modelId="{9BF20FB9-F951-46B9-A3CD-9526EA1AC908}" type="presOf" srcId="{218A4D9B-AEF7-40AB-B4A2-29EB96E007B2}" destId="{4BF8DC6F-F6EF-4557-8060-394DD7AA0986}" srcOrd="0" destOrd="0" presId="urn:microsoft.com/office/officeart/2008/layout/LinedList"/>
    <dgm:cxn modelId="{ABA771C4-E7CE-4D48-AE0C-85B8A04917BB}" srcId="{C06F5FCC-D901-4E5B-ADB8-E9BDC6816863}" destId="{B20913FC-6CCA-47C2-B23C-F9F5BC0B396A}" srcOrd="0" destOrd="0" parTransId="{07A903A4-DC8A-46B8-BAAF-0215EFEE1F05}" sibTransId="{86A58309-3B38-4DB7-B81D-A1E2A3183FD9}"/>
    <dgm:cxn modelId="{C3A87F72-F160-419F-B045-18938C0CAE95}" type="presParOf" srcId="{FE73E56C-6532-4838-A01A-785DF6334FF5}" destId="{67BCD62D-DF35-4717-8ED4-66D67A09789E}" srcOrd="0" destOrd="0" presId="urn:microsoft.com/office/officeart/2008/layout/LinedList"/>
    <dgm:cxn modelId="{C14A01F8-A71E-49D1-8269-4638C1C4A6FC}" type="presParOf" srcId="{FE73E56C-6532-4838-A01A-785DF6334FF5}" destId="{0C6912E1-31AB-4FCA-A30F-AADED2B26468}" srcOrd="1" destOrd="0" presId="urn:microsoft.com/office/officeart/2008/layout/LinedList"/>
    <dgm:cxn modelId="{B4DA7285-ACF2-4F27-BD83-C57A01D18D74}" type="presParOf" srcId="{0C6912E1-31AB-4FCA-A30F-AADED2B26468}" destId="{77593CC9-D728-4EE5-B1E9-AC4564F12141}" srcOrd="0" destOrd="0" presId="urn:microsoft.com/office/officeart/2008/layout/LinedList"/>
    <dgm:cxn modelId="{8D25A1D9-0F8F-4728-BD4D-DEBEBE73395C}" type="presParOf" srcId="{0C6912E1-31AB-4FCA-A30F-AADED2B26468}" destId="{75808CD0-3D76-4E3C-A124-FD4D86940A4C}" srcOrd="1" destOrd="0" presId="urn:microsoft.com/office/officeart/2008/layout/LinedList"/>
    <dgm:cxn modelId="{EB93E5E6-FB9B-4388-84B1-B90D0ECE9761}" type="presParOf" srcId="{FE73E56C-6532-4838-A01A-785DF6334FF5}" destId="{939F5AA6-B03A-44C8-B705-89C87B3504A0}" srcOrd="2" destOrd="0" presId="urn:microsoft.com/office/officeart/2008/layout/LinedList"/>
    <dgm:cxn modelId="{79569AE7-BAA7-4106-BE99-FD206CDA98B7}" type="presParOf" srcId="{FE73E56C-6532-4838-A01A-785DF6334FF5}" destId="{3B373020-AA85-47ED-A938-0BD95016C489}" srcOrd="3" destOrd="0" presId="urn:microsoft.com/office/officeart/2008/layout/LinedList"/>
    <dgm:cxn modelId="{D1F82CC0-7AC5-49EB-8AD3-502A1AD48E8B}" type="presParOf" srcId="{3B373020-AA85-47ED-A938-0BD95016C489}" destId="{4BF8DC6F-F6EF-4557-8060-394DD7AA0986}" srcOrd="0" destOrd="0" presId="urn:microsoft.com/office/officeart/2008/layout/LinedList"/>
    <dgm:cxn modelId="{A4450F8C-F540-4301-8C61-1AAFB0EDB032}" type="presParOf" srcId="{3B373020-AA85-47ED-A938-0BD95016C489}" destId="{03D16C1E-AE4C-42A2-B155-8DA71D61169A}" srcOrd="1" destOrd="0" presId="urn:microsoft.com/office/officeart/2008/layout/LinedList"/>
    <dgm:cxn modelId="{4E1187F4-0568-41F1-AF51-1418E7D77D6D}" type="presParOf" srcId="{FE73E56C-6532-4838-A01A-785DF6334FF5}" destId="{FF90658C-4352-451B-A63D-3D047F30B7E0}" srcOrd="4" destOrd="0" presId="urn:microsoft.com/office/officeart/2008/layout/LinedList"/>
    <dgm:cxn modelId="{0B8D4E97-2EDB-45DD-AD6A-C69CCAACE3E8}" type="presParOf" srcId="{FE73E56C-6532-4838-A01A-785DF6334FF5}" destId="{7A2B54FF-5474-4000-8D7E-2D36368050EA}" srcOrd="5" destOrd="0" presId="urn:microsoft.com/office/officeart/2008/layout/LinedList"/>
    <dgm:cxn modelId="{23A967EA-0C9F-4BF9-B3B1-5F0874827FDC}" type="presParOf" srcId="{7A2B54FF-5474-4000-8D7E-2D36368050EA}" destId="{A9ADA1AA-A854-4A2C-8FD6-AD5583259EF2}" srcOrd="0" destOrd="0" presId="urn:microsoft.com/office/officeart/2008/layout/LinedList"/>
    <dgm:cxn modelId="{8405AD59-9793-4CA2-8868-0677B73B5ACC}" type="presParOf" srcId="{7A2B54FF-5474-4000-8D7E-2D36368050EA}" destId="{B6B825ED-C36E-49FA-BE84-1B97BAFBED2B}" srcOrd="1" destOrd="0" presId="urn:microsoft.com/office/officeart/2008/layout/LinedList"/>
    <dgm:cxn modelId="{CF0F203A-3BFF-4BD4-A9E6-998104F1542C}" type="presParOf" srcId="{FE73E56C-6532-4838-A01A-785DF6334FF5}" destId="{F98417EC-6834-40E8-AB40-4409EC2812CC}" srcOrd="6" destOrd="0" presId="urn:microsoft.com/office/officeart/2008/layout/LinedList"/>
    <dgm:cxn modelId="{1E722A00-1626-482D-A06B-31C53B5EEE3E}" type="presParOf" srcId="{FE73E56C-6532-4838-A01A-785DF6334FF5}" destId="{CFF50663-045F-4CCD-9965-997B1A699E5B}" srcOrd="7" destOrd="0" presId="urn:microsoft.com/office/officeart/2008/layout/LinedList"/>
    <dgm:cxn modelId="{4A25A604-B28C-4434-98DB-4EF7942EFE61}" type="presParOf" srcId="{CFF50663-045F-4CCD-9965-997B1A699E5B}" destId="{FD25A451-6012-4A60-A582-6BE3F992F16A}" srcOrd="0" destOrd="0" presId="urn:microsoft.com/office/officeart/2008/layout/LinedList"/>
    <dgm:cxn modelId="{FF7384CC-1C8D-42A2-969D-27C9835E2C89}" type="presParOf" srcId="{CFF50663-045F-4CCD-9965-997B1A699E5B}" destId="{C6270F4C-7283-4134-84DF-BFCE596FB369}" srcOrd="1" destOrd="0" presId="urn:microsoft.com/office/officeart/2008/layout/LinedList"/>
    <dgm:cxn modelId="{1E445D9A-9125-412F-9CF3-B110EB49D79C}" type="presParOf" srcId="{FE73E56C-6532-4838-A01A-785DF6334FF5}" destId="{A980B154-9D7A-427A-B51E-854417BE5908}" srcOrd="8" destOrd="0" presId="urn:microsoft.com/office/officeart/2008/layout/LinedList"/>
    <dgm:cxn modelId="{343E6302-F050-4A19-A958-05C75FFFFF42}" type="presParOf" srcId="{FE73E56C-6532-4838-A01A-785DF6334FF5}" destId="{BCDEF611-48B6-413D-A6C1-80E9B975CC04}" srcOrd="9" destOrd="0" presId="urn:microsoft.com/office/officeart/2008/layout/LinedList"/>
    <dgm:cxn modelId="{F98AF617-FD35-43E9-9BC6-263A1AA2D094}" type="presParOf" srcId="{BCDEF611-48B6-413D-A6C1-80E9B975CC04}" destId="{28510487-5E94-4FFF-8A4D-8140307526AC}" srcOrd="0" destOrd="0" presId="urn:microsoft.com/office/officeart/2008/layout/LinedList"/>
    <dgm:cxn modelId="{5AB4A30D-29ED-40C4-9448-7AEF24164334}" type="presParOf" srcId="{BCDEF611-48B6-413D-A6C1-80E9B975CC04}" destId="{3CF1647E-8B71-4A63-AB18-89F80C91F38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1A362-2590-4067-808A-9F1A54E8CC4A}">
      <dsp:nvSpPr>
        <dsp:cNvPr id="0" name=""/>
        <dsp:cNvSpPr/>
      </dsp:nvSpPr>
      <dsp:spPr>
        <a:xfrm>
          <a:off x="0" y="3843104"/>
          <a:ext cx="1623218" cy="1261392"/>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443" tIns="99568" rIns="115443" bIns="99568" numCol="1" spcCol="1270" anchor="ctr" anchorCtr="0">
          <a:noAutofit/>
        </a:bodyPr>
        <a:lstStyle/>
        <a:p>
          <a:pPr marL="0" lvl="0" indent="0" algn="ctr" defTabSz="622300">
            <a:lnSpc>
              <a:spcPct val="90000"/>
            </a:lnSpc>
            <a:spcBef>
              <a:spcPct val="0"/>
            </a:spcBef>
            <a:spcAft>
              <a:spcPct val="35000"/>
            </a:spcAft>
            <a:buNone/>
          </a:pPr>
          <a:r>
            <a:rPr lang="en-US" sz="1400" kern="1200" dirty="0"/>
            <a:t>Recommendations</a:t>
          </a:r>
        </a:p>
      </dsp:txBody>
      <dsp:txXfrm>
        <a:off x="0" y="3843104"/>
        <a:ext cx="1623218" cy="1261392"/>
      </dsp:txXfrm>
    </dsp:sp>
    <dsp:sp modelId="{C1914AEF-6B58-48F9-B839-DC09D9002CF7}">
      <dsp:nvSpPr>
        <dsp:cNvPr id="0" name=""/>
        <dsp:cNvSpPr/>
      </dsp:nvSpPr>
      <dsp:spPr>
        <a:xfrm>
          <a:off x="1623218" y="3843104"/>
          <a:ext cx="4869656" cy="1261392"/>
        </a:xfrm>
        <a:prstGeom prst="rect">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8780" tIns="177800" rIns="98780" bIns="177800" numCol="1" spcCol="1270" anchor="ctr" anchorCtr="0">
          <a:noAutofit/>
        </a:bodyPr>
        <a:lstStyle/>
        <a:p>
          <a:pPr marL="0" lvl="0" indent="0" algn="l" defTabSz="622300">
            <a:lnSpc>
              <a:spcPct val="90000"/>
            </a:lnSpc>
            <a:spcBef>
              <a:spcPct val="0"/>
            </a:spcBef>
            <a:spcAft>
              <a:spcPct val="35000"/>
            </a:spcAft>
            <a:buNone/>
          </a:pPr>
          <a:r>
            <a:rPr lang="en-US" sz="1400" kern="1200" dirty="0"/>
            <a:t>Help reducing the credit loss by not providing loans to the risky loan applicants by working on the variables identified.</a:t>
          </a:r>
        </a:p>
      </dsp:txBody>
      <dsp:txXfrm>
        <a:off x="1623218" y="3843104"/>
        <a:ext cx="4869656" cy="1261392"/>
      </dsp:txXfrm>
    </dsp:sp>
    <dsp:sp modelId="{81546DD6-A2CB-4FD8-AAFA-552CD0921152}">
      <dsp:nvSpPr>
        <dsp:cNvPr id="0" name=""/>
        <dsp:cNvSpPr/>
      </dsp:nvSpPr>
      <dsp:spPr>
        <a:xfrm rot="10800000">
          <a:off x="0" y="1922003"/>
          <a:ext cx="1623218" cy="1940022"/>
        </a:xfrm>
        <a:prstGeom prst="upArrowCallout">
          <a:avLst>
            <a:gd name="adj1" fmla="val 5000"/>
            <a:gd name="adj2" fmla="val 10000"/>
            <a:gd name="adj3" fmla="val 15000"/>
            <a:gd name="adj4" fmla="val 64977"/>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443" tIns="99568" rIns="115443" bIns="99568" numCol="1" spcCol="1270" anchor="ctr" anchorCtr="0">
          <a:noAutofit/>
        </a:bodyPr>
        <a:lstStyle/>
        <a:p>
          <a:pPr marL="0" lvl="0" indent="0" algn="ctr" defTabSz="622300">
            <a:lnSpc>
              <a:spcPct val="90000"/>
            </a:lnSpc>
            <a:spcBef>
              <a:spcPct val="0"/>
            </a:spcBef>
            <a:spcAft>
              <a:spcPct val="35000"/>
            </a:spcAft>
            <a:buNone/>
          </a:pPr>
          <a:r>
            <a:rPr lang="en-US" sz="1400" kern="1200" dirty="0"/>
            <a:t>Data Analysis</a:t>
          </a:r>
        </a:p>
      </dsp:txBody>
      <dsp:txXfrm rot="-10800000">
        <a:off x="0" y="1922003"/>
        <a:ext cx="1623218" cy="1261014"/>
      </dsp:txXfrm>
    </dsp:sp>
    <dsp:sp modelId="{A3461B50-249B-414F-8464-470659F76236}">
      <dsp:nvSpPr>
        <dsp:cNvPr id="0" name=""/>
        <dsp:cNvSpPr/>
      </dsp:nvSpPr>
      <dsp:spPr>
        <a:xfrm>
          <a:off x="1623218" y="1922003"/>
          <a:ext cx="4869656" cy="1261014"/>
        </a:xfrm>
        <a:prstGeom prst="rect">
          <a:avLst/>
        </a:prstGeom>
        <a:solidFill>
          <a:schemeClr val="accent3">
            <a:tint val="40000"/>
            <a:alpha val="90000"/>
            <a:hueOff val="0"/>
            <a:satOff val="0"/>
            <a:lumOff val="0"/>
            <a:alphaOff val="0"/>
          </a:schemeClr>
        </a:solidFill>
        <a:ln w="1587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8780" tIns="177800" rIns="98780" bIns="177800" numCol="1" spcCol="1270" anchor="ctr" anchorCtr="0">
          <a:noAutofit/>
        </a:bodyPr>
        <a:lstStyle/>
        <a:p>
          <a:pPr marL="0" lvl="0" indent="0" algn="l" defTabSz="622300">
            <a:lnSpc>
              <a:spcPct val="90000"/>
            </a:lnSpc>
            <a:spcBef>
              <a:spcPct val="0"/>
            </a:spcBef>
            <a:spcAft>
              <a:spcPct val="35000"/>
            </a:spcAft>
            <a:buNone/>
          </a:pPr>
          <a:r>
            <a:rPr lang="en-US" sz="1400" kern="1200" dirty="0"/>
            <a:t>Identify important variables which are responsible for applications defaulting the loan.</a:t>
          </a:r>
        </a:p>
      </dsp:txBody>
      <dsp:txXfrm>
        <a:off x="1623218" y="1922003"/>
        <a:ext cx="4869656" cy="1261014"/>
      </dsp:txXfrm>
    </dsp:sp>
    <dsp:sp modelId="{28792E1A-C31F-41EE-A331-951F5AAF70CF}">
      <dsp:nvSpPr>
        <dsp:cNvPr id="0" name=""/>
        <dsp:cNvSpPr/>
      </dsp:nvSpPr>
      <dsp:spPr>
        <a:xfrm rot="10800000">
          <a:off x="0" y="902"/>
          <a:ext cx="1623218" cy="1940022"/>
        </a:xfrm>
        <a:prstGeom prst="upArrowCallout">
          <a:avLst>
            <a:gd name="adj1" fmla="val 5000"/>
            <a:gd name="adj2" fmla="val 10000"/>
            <a:gd name="adj3" fmla="val 15000"/>
            <a:gd name="adj4" fmla="val 64977"/>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443" tIns="99568" rIns="115443" bIns="99568" numCol="1" spcCol="1270" anchor="ctr" anchorCtr="0">
          <a:noAutofit/>
        </a:bodyPr>
        <a:lstStyle/>
        <a:p>
          <a:pPr marL="0" lvl="0" indent="0" algn="ctr" defTabSz="622300">
            <a:lnSpc>
              <a:spcPct val="90000"/>
            </a:lnSpc>
            <a:spcBef>
              <a:spcPct val="0"/>
            </a:spcBef>
            <a:spcAft>
              <a:spcPct val="35000"/>
            </a:spcAft>
            <a:buNone/>
          </a:pPr>
          <a:r>
            <a:rPr lang="en-US" sz="1400" kern="1200" dirty="0"/>
            <a:t>Data understand and cleaning</a:t>
          </a:r>
        </a:p>
      </dsp:txBody>
      <dsp:txXfrm rot="-10800000">
        <a:off x="0" y="902"/>
        <a:ext cx="1623218" cy="1261014"/>
      </dsp:txXfrm>
    </dsp:sp>
    <dsp:sp modelId="{B922E9B8-82CD-491A-92B4-387A709E10BA}">
      <dsp:nvSpPr>
        <dsp:cNvPr id="0" name=""/>
        <dsp:cNvSpPr/>
      </dsp:nvSpPr>
      <dsp:spPr>
        <a:xfrm>
          <a:off x="1623218" y="902"/>
          <a:ext cx="4869656" cy="1261014"/>
        </a:xfrm>
        <a:prstGeom prst="rect">
          <a:avLst/>
        </a:prstGeom>
        <a:solidFill>
          <a:schemeClr val="accent4">
            <a:tint val="40000"/>
            <a:alpha val="90000"/>
            <a:hueOff val="0"/>
            <a:satOff val="0"/>
            <a:lumOff val="0"/>
            <a:alphaOff val="0"/>
          </a:schemeClr>
        </a:solidFill>
        <a:ln w="1587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8780" tIns="177800" rIns="98780" bIns="177800" numCol="1" spcCol="1270" anchor="ctr" anchorCtr="0">
          <a:noAutofit/>
        </a:bodyPr>
        <a:lstStyle/>
        <a:p>
          <a:pPr marL="0" lvl="0" indent="0" algn="l" defTabSz="622300">
            <a:lnSpc>
              <a:spcPct val="90000"/>
            </a:lnSpc>
            <a:spcBef>
              <a:spcPct val="0"/>
            </a:spcBef>
            <a:spcAft>
              <a:spcPct val="35000"/>
            </a:spcAft>
            <a:buNone/>
          </a:pPr>
          <a:r>
            <a:rPr lang="en-US" sz="1400" kern="1200" dirty="0"/>
            <a:t>Get an idea of the columns and their description and clean the data .</a:t>
          </a:r>
        </a:p>
      </dsp:txBody>
      <dsp:txXfrm>
        <a:off x="1623218" y="902"/>
        <a:ext cx="4869656" cy="12610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CD62D-DF35-4717-8ED4-66D67A09789E}">
      <dsp:nvSpPr>
        <dsp:cNvPr id="0" name=""/>
        <dsp:cNvSpPr/>
      </dsp:nvSpPr>
      <dsp:spPr>
        <a:xfrm>
          <a:off x="0" y="698"/>
          <a:ext cx="6541233"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593CC9-D728-4EE5-B1E9-AC4564F12141}">
      <dsp:nvSpPr>
        <dsp:cNvPr id="0" name=""/>
        <dsp:cNvSpPr/>
      </dsp:nvSpPr>
      <dsp:spPr>
        <a:xfrm>
          <a:off x="0" y="698"/>
          <a:ext cx="6541233" cy="1143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Data Understanding- Going through the columns and data dictionary to make understanding of the data variables.</a:t>
          </a:r>
        </a:p>
      </dsp:txBody>
      <dsp:txXfrm>
        <a:off x="0" y="698"/>
        <a:ext cx="6541233" cy="1143653"/>
      </dsp:txXfrm>
    </dsp:sp>
    <dsp:sp modelId="{939F5AA6-B03A-44C8-B705-89C87B3504A0}">
      <dsp:nvSpPr>
        <dsp:cNvPr id="0" name=""/>
        <dsp:cNvSpPr/>
      </dsp:nvSpPr>
      <dsp:spPr>
        <a:xfrm>
          <a:off x="0" y="1144352"/>
          <a:ext cx="6541233" cy="0"/>
        </a:xfrm>
        <a:prstGeom prst="line">
          <a:avLst/>
        </a:prstGeom>
        <a:solidFill>
          <a:schemeClr val="accent2">
            <a:hueOff val="-898490"/>
            <a:satOff val="6181"/>
            <a:lumOff val="686"/>
            <a:alphaOff val="0"/>
          </a:schemeClr>
        </a:solidFill>
        <a:ln w="15875" cap="rnd" cmpd="sng" algn="ctr">
          <a:solidFill>
            <a:schemeClr val="accent2">
              <a:hueOff val="-898490"/>
              <a:satOff val="6181"/>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F8DC6F-F6EF-4557-8060-394DD7AA0986}">
      <dsp:nvSpPr>
        <dsp:cNvPr id="0" name=""/>
        <dsp:cNvSpPr/>
      </dsp:nvSpPr>
      <dsp:spPr>
        <a:xfrm>
          <a:off x="0" y="1144352"/>
          <a:ext cx="6541233" cy="1143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Data cleaning – Checking the null value percentage across rows and columns to remove unnecessary columns and respective rows. Removing the columns that are irrelevant to our analysis.</a:t>
          </a:r>
        </a:p>
      </dsp:txBody>
      <dsp:txXfrm>
        <a:off x="0" y="1144352"/>
        <a:ext cx="6541233" cy="1143653"/>
      </dsp:txXfrm>
    </dsp:sp>
    <dsp:sp modelId="{FF90658C-4352-451B-A63D-3D047F30B7E0}">
      <dsp:nvSpPr>
        <dsp:cNvPr id="0" name=""/>
        <dsp:cNvSpPr/>
      </dsp:nvSpPr>
      <dsp:spPr>
        <a:xfrm>
          <a:off x="0" y="2288006"/>
          <a:ext cx="6541233" cy="0"/>
        </a:xfrm>
        <a:prstGeom prst="line">
          <a:avLst/>
        </a:prstGeom>
        <a:solidFill>
          <a:schemeClr val="accent2">
            <a:hueOff val="-1796981"/>
            <a:satOff val="12361"/>
            <a:lumOff val="1372"/>
            <a:alphaOff val="0"/>
          </a:schemeClr>
        </a:solidFill>
        <a:ln w="15875" cap="rnd" cmpd="sng" algn="ctr">
          <a:solidFill>
            <a:schemeClr val="accent2">
              <a:hueOff val="-1796981"/>
              <a:satOff val="12361"/>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ADA1AA-A854-4A2C-8FD6-AD5583259EF2}">
      <dsp:nvSpPr>
        <dsp:cNvPr id="0" name=""/>
        <dsp:cNvSpPr/>
      </dsp:nvSpPr>
      <dsp:spPr>
        <a:xfrm>
          <a:off x="0" y="2288006"/>
          <a:ext cx="6541233" cy="1143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Univariate Analysis- Analyze the distribution of variables (loan amount, purpose, Lending club’s grade, term, public records)  across the default rate.</a:t>
          </a:r>
        </a:p>
      </dsp:txBody>
      <dsp:txXfrm>
        <a:off x="0" y="2288006"/>
        <a:ext cx="6541233" cy="1143653"/>
      </dsp:txXfrm>
    </dsp:sp>
    <dsp:sp modelId="{F98417EC-6834-40E8-AB40-4409EC2812CC}">
      <dsp:nvSpPr>
        <dsp:cNvPr id="0" name=""/>
        <dsp:cNvSpPr/>
      </dsp:nvSpPr>
      <dsp:spPr>
        <a:xfrm>
          <a:off x="0" y="3431659"/>
          <a:ext cx="6541233" cy="0"/>
        </a:xfrm>
        <a:prstGeom prst="line">
          <a:avLst/>
        </a:prstGeom>
        <a:solidFill>
          <a:schemeClr val="accent2">
            <a:hueOff val="-2695471"/>
            <a:satOff val="18542"/>
            <a:lumOff val="2058"/>
            <a:alphaOff val="0"/>
          </a:schemeClr>
        </a:solidFill>
        <a:ln w="15875" cap="rnd" cmpd="sng" algn="ctr">
          <a:solidFill>
            <a:schemeClr val="accent2">
              <a:hueOff val="-2695471"/>
              <a:satOff val="18542"/>
              <a:lumOff val="205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25A451-6012-4A60-A582-6BE3F992F16A}">
      <dsp:nvSpPr>
        <dsp:cNvPr id="0" name=""/>
        <dsp:cNvSpPr/>
      </dsp:nvSpPr>
      <dsp:spPr>
        <a:xfrm>
          <a:off x="0" y="3431659"/>
          <a:ext cx="6541233" cy="1143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Bivariate Analysis – Analyze the distribution of 2 variables (loan purpose and amount, loan purpose and grade, loan purpose and debt to income ration and others) across the default rate.</a:t>
          </a:r>
        </a:p>
      </dsp:txBody>
      <dsp:txXfrm>
        <a:off x="0" y="3431659"/>
        <a:ext cx="6541233" cy="1143653"/>
      </dsp:txXfrm>
    </dsp:sp>
    <dsp:sp modelId="{A980B154-9D7A-427A-B51E-854417BE5908}">
      <dsp:nvSpPr>
        <dsp:cNvPr id="0" name=""/>
        <dsp:cNvSpPr/>
      </dsp:nvSpPr>
      <dsp:spPr>
        <a:xfrm>
          <a:off x="0" y="4575313"/>
          <a:ext cx="6541233"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510487-5E94-4FFF-8A4D-8140307526AC}">
      <dsp:nvSpPr>
        <dsp:cNvPr id="0" name=""/>
        <dsp:cNvSpPr/>
      </dsp:nvSpPr>
      <dsp:spPr>
        <a:xfrm>
          <a:off x="0" y="4575313"/>
          <a:ext cx="6541233" cy="1143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Final recommendations- Summarize the analysis done and provide important points to Lending club which can be used in deciding the outcome of loan application</a:t>
          </a:r>
        </a:p>
      </dsp:txBody>
      <dsp:txXfrm>
        <a:off x="0" y="4575313"/>
        <a:ext cx="6541233" cy="1143653"/>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A517A4-DFC7-46DE-9F5E-7CEDAE7059B3}" type="datetimeFigureOut">
              <a:rPr lang="en-US" smtClean="0"/>
              <a:t>11/8/22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48144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A517A4-DFC7-46DE-9F5E-7CEDAE7059B3}" type="datetimeFigureOut">
              <a:rPr lang="en-US" smtClean="0"/>
              <a:t>11/8/22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1656032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517A4-DFC7-46DE-9F5E-7CEDAE7059B3}"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2806726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517A4-DFC7-46DE-9F5E-7CEDAE7059B3}"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1495321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517A4-DFC7-46DE-9F5E-7CEDAE7059B3}"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2884804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517A4-DFC7-46DE-9F5E-7CEDAE7059B3}"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471053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517A4-DFC7-46DE-9F5E-7CEDAE7059B3}"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4117779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A517A4-DFC7-46DE-9F5E-7CEDAE7059B3}"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1683523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A517A4-DFC7-46DE-9F5E-7CEDAE7059B3}"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155697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A517A4-DFC7-46DE-9F5E-7CEDAE7059B3}"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3748069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517A4-DFC7-46DE-9F5E-7CEDAE7059B3}"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3957324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A517A4-DFC7-46DE-9F5E-7CEDAE7059B3}" type="datetimeFigureOut">
              <a:rPr lang="en-US" smtClean="0"/>
              <a:t>11/8/22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3238662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A517A4-DFC7-46DE-9F5E-7CEDAE7059B3}" type="datetimeFigureOut">
              <a:rPr lang="en-US" smtClean="0"/>
              <a:t>11/8/22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3304406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A517A4-DFC7-46DE-9F5E-7CEDAE7059B3}" type="datetimeFigureOut">
              <a:rPr lang="en-US" smtClean="0"/>
              <a:t>11/8/22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35410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A517A4-DFC7-46DE-9F5E-7CEDAE7059B3}" type="datetimeFigureOut">
              <a:rPr lang="en-US" smtClean="0"/>
              <a:t>11/8/22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2488178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A517A4-DFC7-46DE-9F5E-7CEDAE7059B3}" type="datetimeFigureOut">
              <a:rPr lang="en-US" smtClean="0"/>
              <a:t>11/8/22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3539829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A517A4-DFC7-46DE-9F5E-7CEDAE7059B3}" type="datetimeFigureOut">
              <a:rPr lang="en-US" smtClean="0"/>
              <a:t>11/8/22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245863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A517A4-DFC7-46DE-9F5E-7CEDAE7059B3}" type="datetimeFigureOut">
              <a:rPr lang="en-US" smtClean="0"/>
              <a:t>11/8/22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4D98BB-1ABF-47CD-B1C7-08835FDA7363}" type="slidenum">
              <a:rPr lang="en-US" smtClean="0"/>
              <a:t>‹#›</a:t>
            </a:fld>
            <a:endParaRPr lang="en-US"/>
          </a:p>
        </p:txBody>
      </p:sp>
    </p:spTree>
    <p:extLst>
      <p:ext uri="{BB962C8B-B14F-4D97-AF65-F5344CB8AC3E}">
        <p14:creationId xmlns:p14="http://schemas.microsoft.com/office/powerpoint/2010/main" val="135513025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2" name="Group 11">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4063337D-2F29-280B-FFDA-BFCF39E6FA9B}"/>
              </a:ext>
            </a:extLst>
          </p:cNvPr>
          <p:cNvSpPr>
            <a:spLocks noGrp="1"/>
          </p:cNvSpPr>
          <p:nvPr>
            <p:ph type="ctrTitle"/>
          </p:nvPr>
        </p:nvSpPr>
        <p:spPr>
          <a:xfrm>
            <a:off x="4850405" y="1396180"/>
            <a:ext cx="6698127" cy="3842570"/>
          </a:xfrm>
        </p:spPr>
        <p:txBody>
          <a:bodyPr anchor="ctr">
            <a:normAutofit/>
          </a:bodyPr>
          <a:lstStyle/>
          <a:p>
            <a:pPr algn="l"/>
            <a:r>
              <a:rPr lang="en-US" dirty="0"/>
              <a:t>Lending club case study</a:t>
            </a:r>
          </a:p>
        </p:txBody>
      </p:sp>
      <p:sp>
        <p:nvSpPr>
          <p:cNvPr id="3" name="Subtitle 2">
            <a:extLst>
              <a:ext uri="{FF2B5EF4-FFF2-40B4-BE49-F238E27FC236}">
                <a16:creationId xmlns:a16="http://schemas.microsoft.com/office/drawing/2014/main" id="{B1486EC6-3803-CB08-36DD-43BD5A54742F}"/>
              </a:ext>
            </a:extLst>
          </p:cNvPr>
          <p:cNvSpPr>
            <a:spLocks noGrp="1"/>
          </p:cNvSpPr>
          <p:nvPr>
            <p:ph type="subTitle" idx="1"/>
          </p:nvPr>
        </p:nvSpPr>
        <p:spPr>
          <a:xfrm>
            <a:off x="643467" y="1396180"/>
            <a:ext cx="2531516" cy="3842569"/>
          </a:xfrm>
        </p:spPr>
        <p:txBody>
          <a:bodyPr anchor="ctr">
            <a:normAutofit fontScale="92500" lnSpcReduction="20000"/>
          </a:bodyPr>
          <a:lstStyle/>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r>
              <a:rPr lang="en-US" dirty="0">
                <a:solidFill>
                  <a:srgbClr val="FFFFFF"/>
                </a:solidFill>
              </a:rPr>
              <a:t>Group Members:</a:t>
            </a:r>
          </a:p>
          <a:p>
            <a:r>
              <a:rPr lang="en-US" dirty="0">
                <a:solidFill>
                  <a:srgbClr val="FFFFFF"/>
                </a:solidFill>
              </a:rPr>
              <a:t>Chirag </a:t>
            </a:r>
            <a:r>
              <a:rPr lang="en-US" dirty="0" err="1">
                <a:solidFill>
                  <a:srgbClr val="FFFFFF"/>
                </a:solidFill>
              </a:rPr>
              <a:t>Navadia</a:t>
            </a:r>
            <a:endParaRPr lang="en-US" dirty="0">
              <a:solidFill>
                <a:srgbClr val="FFFFFF"/>
              </a:solidFill>
            </a:endParaRPr>
          </a:p>
          <a:p>
            <a:r>
              <a:rPr lang="en-US" dirty="0">
                <a:solidFill>
                  <a:srgbClr val="FFFFFF"/>
                </a:solidFill>
              </a:rPr>
              <a:t>Ashutosh </a:t>
            </a:r>
            <a:r>
              <a:rPr lang="en-US" dirty="0" err="1">
                <a:solidFill>
                  <a:srgbClr val="FFFFFF"/>
                </a:solidFill>
              </a:rPr>
              <a:t>Dobhal</a:t>
            </a:r>
            <a:endParaRPr lang="en-US" dirty="0">
              <a:solidFill>
                <a:srgbClr val="FFFFFF"/>
              </a:solidFill>
            </a:endParaRPr>
          </a:p>
        </p:txBody>
      </p:sp>
    </p:spTree>
    <p:extLst>
      <p:ext uri="{BB962C8B-B14F-4D97-AF65-F5344CB8AC3E}">
        <p14:creationId xmlns:p14="http://schemas.microsoft.com/office/powerpoint/2010/main" val="283143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1000"/>
                                        <p:tgtEl>
                                          <p:spTgt spid="3">
                                            <p:txEl>
                                              <p:pRg st="7" end="7"/>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1000"/>
                                        <p:tgtEl>
                                          <p:spTgt spid="3">
                                            <p:txEl>
                                              <p:pRg st="8" end="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type="wd">
                                    <p:tmPct val="15000"/>
                                  </p:iterate>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bar chart, histogram&#10;&#10;Description automatically generated">
            <a:extLst>
              <a:ext uri="{FF2B5EF4-FFF2-40B4-BE49-F238E27FC236}">
                <a16:creationId xmlns:a16="http://schemas.microsoft.com/office/drawing/2014/main" id="{83C86D86-B4A8-5547-3F42-0A6AA5F465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2563" y="2948940"/>
            <a:ext cx="6240462" cy="3909060"/>
          </a:xfrm>
        </p:spPr>
      </p:pic>
      <p:sp>
        <p:nvSpPr>
          <p:cNvPr id="4" name="Text Placeholder 3">
            <a:extLst>
              <a:ext uri="{FF2B5EF4-FFF2-40B4-BE49-F238E27FC236}">
                <a16:creationId xmlns:a16="http://schemas.microsoft.com/office/drawing/2014/main" id="{0756BCB4-A15D-7470-AB64-25ACC4EF08E6}"/>
              </a:ext>
            </a:extLst>
          </p:cNvPr>
          <p:cNvSpPr>
            <a:spLocks noGrp="1"/>
          </p:cNvSpPr>
          <p:nvPr>
            <p:ph type="body" sz="half" idx="2"/>
          </p:nvPr>
        </p:nvSpPr>
        <p:spPr>
          <a:xfrm>
            <a:off x="1399471" y="1178351"/>
            <a:ext cx="3549121" cy="3713689"/>
          </a:xfrm>
        </p:spPr>
        <p:txBody>
          <a:bodyPr>
            <a:normAutofit/>
          </a:bodyPr>
          <a:lstStyle/>
          <a:p>
            <a:pPr marL="285750" indent="-285750" algn="l">
              <a:buFont typeface="Wingdings" panose="05000000000000000000" pitchFamily="2" charset="2"/>
              <a:buChar char="v"/>
            </a:pPr>
            <a:r>
              <a:rPr lang="en-US" dirty="0"/>
              <a:t>Another major outcome which came was the number of open credit lines in the borrower’s credit file.</a:t>
            </a:r>
          </a:p>
          <a:p>
            <a:pPr marL="285750" indent="-285750" algn="l">
              <a:buFont typeface="Wingdings" panose="05000000000000000000" pitchFamily="2" charset="2"/>
              <a:buChar char="v"/>
            </a:pPr>
            <a:r>
              <a:rPr lang="en-US" dirty="0"/>
              <a:t>It is believed that the large number of open account tend to have higher default rate. However, our analysis did not show significant differences. There is not enough data to conclude that borrowers with more than 30 accounts tend to have higher default rate. </a:t>
            </a:r>
          </a:p>
          <a:p>
            <a:endParaRPr lang="en-US" dirty="0"/>
          </a:p>
        </p:txBody>
      </p:sp>
      <p:pic>
        <p:nvPicPr>
          <p:cNvPr id="3" name="Picture 2">
            <a:extLst>
              <a:ext uri="{FF2B5EF4-FFF2-40B4-BE49-F238E27FC236}">
                <a16:creationId xmlns:a16="http://schemas.microsoft.com/office/drawing/2014/main" id="{FEAC941E-AD1B-6732-B356-C466D12071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563" y="0"/>
            <a:ext cx="6240462" cy="2948940"/>
          </a:xfrm>
          <a:prstGeom prst="rect">
            <a:avLst/>
          </a:prstGeom>
        </p:spPr>
      </p:pic>
    </p:spTree>
    <p:extLst>
      <p:ext uri="{BB962C8B-B14F-4D97-AF65-F5344CB8AC3E}">
        <p14:creationId xmlns:p14="http://schemas.microsoft.com/office/powerpoint/2010/main" val="1513030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6BAF-B788-4896-96AD-F70E082F7DE8}"/>
              </a:ext>
            </a:extLst>
          </p:cNvPr>
          <p:cNvSpPr>
            <a:spLocks noGrp="1"/>
          </p:cNvSpPr>
          <p:nvPr>
            <p:ph type="title"/>
          </p:nvPr>
        </p:nvSpPr>
        <p:spPr>
          <a:xfrm>
            <a:off x="1484309" y="107303"/>
            <a:ext cx="10018713" cy="959498"/>
          </a:xfrm>
        </p:spPr>
        <p:txBody>
          <a:bodyPr/>
          <a:lstStyle/>
          <a:p>
            <a:r>
              <a:rPr lang="en-US" dirty="0"/>
              <a:t>Conclusion.</a:t>
            </a:r>
          </a:p>
        </p:txBody>
      </p:sp>
      <p:sp>
        <p:nvSpPr>
          <p:cNvPr id="3" name="Content Placeholder 2">
            <a:extLst>
              <a:ext uri="{FF2B5EF4-FFF2-40B4-BE49-F238E27FC236}">
                <a16:creationId xmlns:a16="http://schemas.microsoft.com/office/drawing/2014/main" id="{23A32C24-44D4-80A8-CF6F-70F1939B7205}"/>
              </a:ext>
            </a:extLst>
          </p:cNvPr>
          <p:cNvSpPr>
            <a:spLocks noGrp="1"/>
          </p:cNvSpPr>
          <p:nvPr>
            <p:ph idx="1"/>
          </p:nvPr>
        </p:nvSpPr>
        <p:spPr>
          <a:xfrm>
            <a:off x="1484310" y="1066801"/>
            <a:ext cx="10018713" cy="4724399"/>
          </a:xfrm>
        </p:spPr>
        <p:txBody>
          <a:bodyPr>
            <a:normAutofit fontScale="92500" lnSpcReduction="10000"/>
          </a:bodyPr>
          <a:lstStyle/>
          <a:p>
            <a:pPr algn="l"/>
            <a:r>
              <a:rPr lang="en-US" sz="1800" dirty="0">
                <a:latin typeface="Calibri" panose="020F0502020204030204" pitchFamily="34" charset="0"/>
              </a:rPr>
              <a:t>Applications  with  ‘</a:t>
            </a:r>
            <a:r>
              <a:rPr lang="en-US" sz="1800" b="1" dirty="0">
                <a:latin typeface="Calibri" panose="020F0502020204030204" pitchFamily="34" charset="0"/>
              </a:rPr>
              <a:t>H</a:t>
            </a:r>
            <a:r>
              <a:rPr lang="en-US" sz="1800" b="1" i="0" u="none" strike="noStrike" baseline="0" dirty="0">
                <a:latin typeface="Calibri" panose="020F0502020204030204" pitchFamily="34" charset="0"/>
              </a:rPr>
              <a:t>igher amounts</a:t>
            </a:r>
            <a:r>
              <a:rPr lang="en-US" sz="1800" b="0" i="0" u="none" strike="noStrike" baseline="0" dirty="0">
                <a:latin typeface="Calibri" panose="020F0502020204030204" pitchFamily="34" charset="0"/>
              </a:rPr>
              <a:t>’ loans (&gt; $15000) should be thoroughly reviewed. </a:t>
            </a:r>
          </a:p>
          <a:p>
            <a:pPr algn="l"/>
            <a:r>
              <a:rPr lang="en-US" sz="1800" b="0" i="0" u="none" strike="noStrike" baseline="0" dirty="0">
                <a:latin typeface="Calibri" panose="020F0502020204030204" pitchFamily="34" charset="0"/>
              </a:rPr>
              <a:t>Applications with purpose of loans as </a:t>
            </a:r>
            <a:r>
              <a:rPr lang="en-US" sz="1800" b="1" i="0" u="none" strike="noStrike" baseline="0" dirty="0">
                <a:latin typeface="Calibri" panose="020F0502020204030204" pitchFamily="34" charset="0"/>
              </a:rPr>
              <a:t>'debt consolidation</a:t>
            </a:r>
            <a:r>
              <a:rPr lang="en-US" sz="1800" b="0" i="0" u="none" strike="noStrike" baseline="0" dirty="0">
                <a:latin typeface="Calibri" panose="020F0502020204030204" pitchFamily="34" charset="0"/>
              </a:rPr>
              <a:t>’ should be closely looked before approving their loan application.</a:t>
            </a:r>
          </a:p>
          <a:p>
            <a:pPr algn="l"/>
            <a:r>
              <a:rPr lang="en-US" sz="1800" dirty="0">
                <a:latin typeface="Calibri" panose="020F0502020204030204" pitchFamily="34" charset="0"/>
              </a:rPr>
              <a:t>Lending club should stop approving loans for ‘</a:t>
            </a:r>
            <a:r>
              <a:rPr lang="en-US" sz="1800" b="1" dirty="0">
                <a:latin typeface="Calibri" panose="020F0502020204030204" pitchFamily="34" charset="0"/>
              </a:rPr>
              <a:t>Small businesses’</a:t>
            </a:r>
            <a:r>
              <a:rPr lang="en-US" sz="1800" dirty="0">
                <a:latin typeface="Calibri" panose="020F0502020204030204" pitchFamily="34" charset="0"/>
              </a:rPr>
              <a:t>  as there are good number of defaulters with small businesses.</a:t>
            </a:r>
          </a:p>
          <a:p>
            <a:pPr algn="l"/>
            <a:r>
              <a:rPr lang="en-US" sz="1800" b="0" i="0" u="none" strike="noStrike" baseline="0" dirty="0">
                <a:latin typeface="Calibri" panose="020F0502020204030204" pitchFamily="34" charset="0"/>
              </a:rPr>
              <a:t>While providing loans for </a:t>
            </a:r>
            <a:r>
              <a:rPr lang="en-US" sz="1800" b="1" i="0" u="none" strike="noStrike" baseline="0" dirty="0">
                <a:latin typeface="Calibri" panose="020F0502020204030204" pitchFamily="34" charset="0"/>
              </a:rPr>
              <a:t>term 60 months </a:t>
            </a:r>
            <a:r>
              <a:rPr lang="en-US" sz="1800" b="0" i="0" u="none" strike="noStrike" baseline="0" dirty="0">
                <a:latin typeface="Calibri" panose="020F0502020204030204" pitchFamily="34" charset="0"/>
              </a:rPr>
              <a:t>the club should do a good background check of the applicants. </a:t>
            </a:r>
          </a:p>
          <a:p>
            <a:pPr algn="l"/>
            <a:r>
              <a:rPr lang="en-US" sz="1800" b="0" i="0" u="none" strike="noStrike" baseline="0" dirty="0">
                <a:latin typeface="Calibri" panose="020F0502020204030204" pitchFamily="34" charset="0"/>
              </a:rPr>
              <a:t>Public record should be checked for borrowers with </a:t>
            </a:r>
            <a:r>
              <a:rPr lang="en-US" sz="1800" b="1" i="0" u="none" strike="noStrike" baseline="0" dirty="0">
                <a:latin typeface="Calibri" panose="020F0502020204030204" pitchFamily="34" charset="0"/>
              </a:rPr>
              <a:t>higher public record of bankruptcies </a:t>
            </a:r>
            <a:r>
              <a:rPr lang="en-US" sz="1800" b="0" i="0" u="none" strike="noStrike" baseline="0" dirty="0">
                <a:latin typeface="Calibri" panose="020F0502020204030204" pitchFamily="34" charset="0"/>
              </a:rPr>
              <a:t>as they have higher tendency of defaulting the loan.</a:t>
            </a:r>
            <a:endParaRPr lang="en-US" sz="1800" b="0" i="0" u="none" strike="noStrike" baseline="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It is believed that the large number of </a:t>
            </a:r>
            <a:r>
              <a:rPr lang="en-US" sz="1800" b="1" dirty="0">
                <a:latin typeface="Calibri" panose="020F0502020204030204" pitchFamily="34" charset="0"/>
                <a:cs typeface="Calibri" panose="020F0502020204030204" pitchFamily="34" charset="0"/>
              </a:rPr>
              <a:t>open account </a:t>
            </a:r>
            <a:r>
              <a:rPr lang="en-US" sz="1800" dirty="0">
                <a:latin typeface="Calibri" panose="020F0502020204030204" pitchFamily="34" charset="0"/>
                <a:cs typeface="Calibri" panose="020F0502020204030204" pitchFamily="34" charset="0"/>
              </a:rPr>
              <a:t>tend to have higher default rate. However, our analysis </a:t>
            </a:r>
            <a:r>
              <a:rPr lang="en-US" sz="1800" b="1" dirty="0">
                <a:latin typeface="Calibri" panose="020F0502020204030204" pitchFamily="34" charset="0"/>
                <a:cs typeface="Calibri" panose="020F0502020204030204" pitchFamily="34" charset="0"/>
              </a:rPr>
              <a:t>did not show significant differences</a:t>
            </a:r>
            <a:r>
              <a:rPr lang="en-US" sz="1800" dirty="0">
                <a:latin typeface="Calibri" panose="020F0502020204030204" pitchFamily="34" charset="0"/>
                <a:cs typeface="Calibri" panose="020F0502020204030204" pitchFamily="34" charset="0"/>
              </a:rPr>
              <a:t>. There is not enough data to conclude that borrowers with more than 30 accounts tend to have higher default rate. </a:t>
            </a:r>
            <a:r>
              <a:rPr lang="en-US" sz="1800" b="0" i="0" u="none" strike="noStrike" baseline="0" dirty="0">
                <a:latin typeface="Calibri" panose="020F0502020204030204" pitchFamily="34" charset="0"/>
                <a:cs typeface="Calibri" panose="020F0502020204030204" pitchFamily="34" charset="0"/>
              </a:rPr>
              <a:t> </a:t>
            </a:r>
          </a:p>
          <a:p>
            <a:pPr algn="l"/>
            <a:r>
              <a:rPr lang="en-US" sz="1800" b="1" i="0" u="none" strike="noStrike" baseline="0" dirty="0">
                <a:latin typeface="Calibri" panose="020F0502020204030204" pitchFamily="34" charset="0"/>
              </a:rPr>
              <a:t>Low grade loans</a:t>
            </a:r>
            <a:r>
              <a:rPr lang="en-US" sz="1800" dirty="0">
                <a:latin typeface="Calibri" panose="020F0502020204030204" pitchFamily="34" charset="0"/>
              </a:rPr>
              <a:t> </a:t>
            </a:r>
            <a:r>
              <a:rPr lang="en-US" sz="1800" b="0" i="0" u="none" strike="noStrike" baseline="0" dirty="0">
                <a:latin typeface="Calibri" panose="020F0502020204030204" pitchFamily="34" charset="0"/>
              </a:rPr>
              <a:t>have high tendency to default.</a:t>
            </a:r>
            <a:r>
              <a:rPr lang="en-US" sz="1800" b="0" i="0" u="none" strike="noStrike" baseline="0" dirty="0">
                <a:latin typeface="TimesNewRomanPSMT"/>
              </a:rPr>
              <a:t> </a:t>
            </a:r>
            <a:r>
              <a:rPr lang="en-US" sz="1800" b="0" i="0" u="none" strike="noStrike" baseline="0" dirty="0">
                <a:latin typeface="Calibri" panose="020F0502020204030204" pitchFamily="34" charset="0"/>
                <a:cs typeface="Calibri" panose="020F0502020204030204" pitchFamily="34" charset="0"/>
              </a:rPr>
              <a:t>Lending club should examine more information from borrowers before issuing loans to Low grade (G to A).</a:t>
            </a:r>
          </a:p>
          <a:p>
            <a:pPr algn="l"/>
            <a:r>
              <a:rPr lang="en-US" sz="1800" b="0" i="0" u="none" strike="noStrike" baseline="0" dirty="0">
                <a:latin typeface="Calibri" panose="020F0502020204030204" pitchFamily="34" charset="0"/>
              </a:rPr>
              <a:t>Loans having </a:t>
            </a:r>
            <a:r>
              <a:rPr lang="en-US" sz="1800" b="1" i="0" u="none" strike="noStrike" baseline="0" dirty="0">
                <a:latin typeface="Calibri" panose="020F0502020204030204" pitchFamily="34" charset="0"/>
              </a:rPr>
              <a:t>higher interest rate </a:t>
            </a:r>
            <a:r>
              <a:rPr lang="en-US" sz="1800" b="0" i="0" u="none" strike="noStrike" baseline="0" dirty="0">
                <a:latin typeface="Calibri" panose="020F0502020204030204" pitchFamily="34" charset="0"/>
              </a:rPr>
              <a:t>have more defaulters. Check the background of applicant thoroughly before calculating interest rates.</a:t>
            </a:r>
          </a:p>
        </p:txBody>
      </p:sp>
    </p:spTree>
    <p:extLst>
      <p:ext uri="{BB962C8B-B14F-4D97-AF65-F5344CB8AC3E}">
        <p14:creationId xmlns:p14="http://schemas.microsoft.com/office/powerpoint/2010/main" val="1985419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7AFD7-D8F1-7CF1-56CA-E0B6C643EF26}"/>
              </a:ext>
            </a:extLst>
          </p:cNvPr>
          <p:cNvSpPr>
            <a:spLocks noGrp="1"/>
          </p:cNvSpPr>
          <p:nvPr>
            <p:ph type="title"/>
          </p:nvPr>
        </p:nvSpPr>
        <p:spPr>
          <a:xfrm>
            <a:off x="1307029" y="-121297"/>
            <a:ext cx="10018713" cy="821094"/>
          </a:xfrm>
        </p:spPr>
        <p:txBody>
          <a:bodyPr/>
          <a:lstStyle/>
          <a:p>
            <a:r>
              <a:rPr lang="en-US" dirty="0"/>
              <a:t>Problem Statement</a:t>
            </a:r>
          </a:p>
        </p:txBody>
      </p:sp>
      <p:sp>
        <p:nvSpPr>
          <p:cNvPr id="3" name="Content Placeholder 2">
            <a:extLst>
              <a:ext uri="{FF2B5EF4-FFF2-40B4-BE49-F238E27FC236}">
                <a16:creationId xmlns:a16="http://schemas.microsoft.com/office/drawing/2014/main" id="{07F0B704-828F-7859-5381-A56BD6B6048F}"/>
              </a:ext>
            </a:extLst>
          </p:cNvPr>
          <p:cNvSpPr>
            <a:spLocks noGrp="1"/>
          </p:cNvSpPr>
          <p:nvPr>
            <p:ph idx="1"/>
          </p:nvPr>
        </p:nvSpPr>
        <p:spPr>
          <a:xfrm>
            <a:off x="1484310" y="1390261"/>
            <a:ext cx="10018713" cy="5467739"/>
          </a:xfrm>
        </p:spPr>
        <p:txBody>
          <a:bodyPr>
            <a:normAutofit fontScale="92500" lnSpcReduction="10000"/>
          </a:bodyPr>
          <a:lstStyle/>
          <a:p>
            <a:pPr marL="0" indent="0">
              <a:buNone/>
            </a:pPr>
            <a:endParaRPr lang="en-US" b="1" dirty="0"/>
          </a:p>
          <a:p>
            <a:pPr marL="0" indent="0">
              <a:buNone/>
            </a:pPr>
            <a:r>
              <a:rPr lang="en-US" b="1" dirty="0"/>
              <a:t>Context</a:t>
            </a:r>
            <a:r>
              <a:rPr lang="en-US" dirty="0"/>
              <a:t>- When the company receives a loan application , the company has to make decision for a loan approval based on applicant’s profile </a:t>
            </a:r>
          </a:p>
          <a:p>
            <a:pPr algn="l" rtl="0">
              <a:buFont typeface="Arial" panose="020B0604020202020204" pitchFamily="34" charset="0"/>
              <a:buChar char="•"/>
            </a:pPr>
            <a:r>
              <a:rPr lang="en-US" b="0" i="0" dirty="0">
                <a:solidFill>
                  <a:srgbClr val="091E42"/>
                </a:solidFill>
                <a:effectLst/>
                <a:latin typeface="freight-text-pro"/>
              </a:rPr>
              <a:t>If the applicant is</a:t>
            </a:r>
            <a:r>
              <a:rPr lang="en-US" b="1" i="0" dirty="0">
                <a:solidFill>
                  <a:srgbClr val="091E42"/>
                </a:solidFill>
                <a:effectLst/>
                <a:latin typeface="freight-text-pro"/>
              </a:rPr>
              <a:t> likely to repay the loan</a:t>
            </a:r>
            <a:r>
              <a:rPr lang="en-US" b="0" i="0" dirty="0">
                <a:solidFill>
                  <a:srgbClr val="091E42"/>
                </a:solidFill>
                <a:effectLst/>
                <a:latin typeface="freight-text-pro"/>
              </a:rPr>
              <a:t>, then not approving the loan results in a </a:t>
            </a:r>
            <a:r>
              <a:rPr lang="en-US" b="1" i="0" dirty="0">
                <a:solidFill>
                  <a:srgbClr val="091E42"/>
                </a:solidFill>
                <a:effectLst/>
                <a:latin typeface="freight-text-pro"/>
              </a:rPr>
              <a:t>loss of business</a:t>
            </a:r>
            <a:r>
              <a:rPr lang="en-US" b="0" i="0" dirty="0">
                <a:solidFill>
                  <a:srgbClr val="091E42"/>
                </a:solidFill>
                <a:effectLst/>
                <a:latin typeface="freight-text-pro"/>
              </a:rPr>
              <a:t> to the company</a:t>
            </a:r>
          </a:p>
          <a:p>
            <a:pPr algn="l" rtl="0">
              <a:buFont typeface="Arial" panose="020B0604020202020204" pitchFamily="34" charset="0"/>
              <a:buChar char="•"/>
            </a:pPr>
            <a:r>
              <a:rPr lang="en-US" b="0" i="0" dirty="0">
                <a:solidFill>
                  <a:srgbClr val="091E42"/>
                </a:solidFill>
                <a:effectLst/>
                <a:latin typeface="freight-text-pro"/>
              </a:rPr>
              <a:t>If the applicant is </a:t>
            </a:r>
            <a:r>
              <a:rPr lang="en-US" b="1" i="0" dirty="0">
                <a:solidFill>
                  <a:srgbClr val="091E42"/>
                </a:solidFill>
                <a:effectLst/>
                <a:latin typeface="freight-text-pro"/>
              </a:rPr>
              <a:t>not likely to repay the loan,</a:t>
            </a:r>
            <a:r>
              <a:rPr lang="en-US" b="0" i="0" dirty="0">
                <a:solidFill>
                  <a:srgbClr val="091E42"/>
                </a:solidFill>
                <a:effectLst/>
                <a:latin typeface="freight-text-pro"/>
              </a:rPr>
              <a:t> i.e. he/she is likely to default, then approving the loan may lead to a </a:t>
            </a:r>
            <a:r>
              <a:rPr lang="en-US" b="1" i="0" dirty="0">
                <a:solidFill>
                  <a:srgbClr val="091E42"/>
                </a:solidFill>
                <a:effectLst/>
                <a:latin typeface="freight-text-pro"/>
              </a:rPr>
              <a:t>financial loss</a:t>
            </a:r>
            <a:r>
              <a:rPr lang="en-US" b="0" i="0" dirty="0">
                <a:solidFill>
                  <a:srgbClr val="091E42"/>
                </a:solidFill>
                <a:effectLst/>
                <a:latin typeface="freight-text-pro"/>
              </a:rPr>
              <a:t> for the company</a:t>
            </a:r>
          </a:p>
          <a:p>
            <a:pPr marL="0" indent="0">
              <a:buNone/>
            </a:pPr>
            <a:endParaRPr lang="en-US" b="1" dirty="0"/>
          </a:p>
          <a:p>
            <a:pPr marL="0" indent="0">
              <a:buNone/>
            </a:pPr>
            <a:r>
              <a:rPr lang="en-US" b="1" dirty="0"/>
              <a:t>Solution</a:t>
            </a:r>
            <a:r>
              <a:rPr lang="en-US" dirty="0"/>
              <a:t> -</a:t>
            </a:r>
            <a:r>
              <a:rPr lang="en-US" dirty="0">
                <a:solidFill>
                  <a:srgbClr val="091E42"/>
                </a:solidFill>
                <a:latin typeface="freight-text-pro"/>
              </a:rPr>
              <a:t>With the use of EDA(Exploratory Data Analysis):</a:t>
            </a:r>
          </a:p>
          <a:p>
            <a:r>
              <a:rPr lang="en-US" dirty="0">
                <a:solidFill>
                  <a:srgbClr val="091E42"/>
                </a:solidFill>
                <a:latin typeface="freight-text-pro"/>
              </a:rPr>
              <a:t>Identify the driving factors towards loan default and use them for portfolio and risk assessment.</a:t>
            </a:r>
          </a:p>
          <a:p>
            <a:r>
              <a:rPr lang="en-US" b="0" i="0" dirty="0">
                <a:solidFill>
                  <a:srgbClr val="091E42"/>
                </a:solidFill>
                <a:effectLst/>
                <a:latin typeface="freight-text-pro"/>
              </a:rPr>
              <a:t>Identify the risky loan applicants so that loans can be denied for those applications thereby cutting down the amount of credit loss. </a:t>
            </a:r>
          </a:p>
          <a:p>
            <a:pPr marL="0" indent="0">
              <a:buNone/>
            </a:pPr>
            <a:endParaRPr lang="en-US" dirty="0">
              <a:solidFill>
                <a:srgbClr val="091E42"/>
              </a:solidFill>
              <a:latin typeface="freight-text-pro"/>
            </a:endParaRPr>
          </a:p>
          <a:p>
            <a:endParaRPr lang="en-US" dirty="0"/>
          </a:p>
          <a:p>
            <a:pPr marL="0" indent="0">
              <a:buNone/>
            </a:pPr>
            <a:endParaRPr lang="en-US" dirty="0"/>
          </a:p>
        </p:txBody>
      </p:sp>
    </p:spTree>
    <p:extLst>
      <p:ext uri="{BB962C8B-B14F-4D97-AF65-F5344CB8AC3E}">
        <p14:creationId xmlns:p14="http://schemas.microsoft.com/office/powerpoint/2010/main" val="43448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B2A533F-7654-4075-DFFE-DF0F39412211}"/>
              </a:ext>
            </a:extLst>
          </p:cNvPr>
          <p:cNvSpPr>
            <a:spLocks noGrp="1"/>
          </p:cNvSpPr>
          <p:nvPr>
            <p:ph type="title"/>
          </p:nvPr>
        </p:nvSpPr>
        <p:spPr>
          <a:xfrm>
            <a:off x="535021" y="685800"/>
            <a:ext cx="2639962" cy="5105400"/>
          </a:xfrm>
        </p:spPr>
        <p:txBody>
          <a:bodyPr>
            <a:normAutofit/>
          </a:bodyPr>
          <a:lstStyle/>
          <a:p>
            <a:r>
              <a:rPr lang="en-US" dirty="0">
                <a:solidFill>
                  <a:srgbClr val="FFFFFF"/>
                </a:solidFill>
              </a:rPr>
              <a:t>Case study Approach</a:t>
            </a:r>
          </a:p>
        </p:txBody>
      </p:sp>
      <p:grpSp>
        <p:nvGrpSpPr>
          <p:cNvPr id="30" name="Group 29">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1"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2"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3"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4"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5"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6"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7" name="Content Placeholder 4">
            <a:extLst>
              <a:ext uri="{FF2B5EF4-FFF2-40B4-BE49-F238E27FC236}">
                <a16:creationId xmlns:a16="http://schemas.microsoft.com/office/drawing/2014/main" id="{C984A4B1-C56B-045C-1CF9-13F0D258767D}"/>
              </a:ext>
            </a:extLst>
          </p:cNvPr>
          <p:cNvGraphicFramePr/>
          <p:nvPr>
            <p:extLst>
              <p:ext uri="{D42A27DB-BD31-4B8C-83A1-F6EECF244321}">
                <p14:modId xmlns:p14="http://schemas.microsoft.com/office/powerpoint/2010/main" val="350603127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516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DDD3D73-6C42-5F9C-3649-DCC08F2AD2B6}"/>
              </a:ext>
            </a:extLst>
          </p:cNvPr>
          <p:cNvSpPr>
            <a:spLocks noGrp="1"/>
          </p:cNvSpPr>
          <p:nvPr>
            <p:ph type="title"/>
          </p:nvPr>
        </p:nvSpPr>
        <p:spPr>
          <a:xfrm>
            <a:off x="535021" y="685800"/>
            <a:ext cx="2639962" cy="5105400"/>
          </a:xfrm>
        </p:spPr>
        <p:txBody>
          <a:bodyPr>
            <a:normAutofit/>
          </a:bodyPr>
          <a:lstStyle/>
          <a:p>
            <a:r>
              <a:rPr lang="en-US">
                <a:solidFill>
                  <a:srgbClr val="FFFFFF"/>
                </a:solidFill>
              </a:rPr>
              <a:t>Step by Step process </a:t>
            </a:r>
          </a:p>
        </p:txBody>
      </p:sp>
      <p:grpSp>
        <p:nvGrpSpPr>
          <p:cNvPr id="28" name="Group 27">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0"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4" name="Content Placeholder 3">
            <a:extLst>
              <a:ext uri="{FF2B5EF4-FFF2-40B4-BE49-F238E27FC236}">
                <a16:creationId xmlns:a16="http://schemas.microsoft.com/office/drawing/2014/main" id="{2286EF73-5364-812F-3C49-7C6EE6D10423}"/>
              </a:ext>
            </a:extLst>
          </p:cNvPr>
          <p:cNvGraphicFramePr>
            <a:graphicFrameLocks noGrp="1"/>
          </p:cNvGraphicFramePr>
          <p:nvPr>
            <p:ph idx="1"/>
            <p:extLst>
              <p:ext uri="{D42A27DB-BD31-4B8C-83A1-F6EECF244321}">
                <p14:modId xmlns:p14="http://schemas.microsoft.com/office/powerpoint/2010/main" val="2125148871"/>
              </p:ext>
            </p:extLst>
          </p:nvPr>
        </p:nvGraphicFramePr>
        <p:xfrm>
          <a:off x="4935894" y="205273"/>
          <a:ext cx="6541233" cy="57196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8489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histogram&#10;&#10;Description automatically generated">
            <a:extLst>
              <a:ext uri="{FF2B5EF4-FFF2-40B4-BE49-F238E27FC236}">
                <a16:creationId xmlns:a16="http://schemas.microsoft.com/office/drawing/2014/main" id="{A820660F-146D-EF1C-6F1A-931B5AA44A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6877" y="293562"/>
            <a:ext cx="4084674" cy="3229706"/>
          </a:xfrm>
        </p:spPr>
      </p:pic>
      <p:sp>
        <p:nvSpPr>
          <p:cNvPr id="4" name="Text Placeholder 3">
            <a:extLst>
              <a:ext uri="{FF2B5EF4-FFF2-40B4-BE49-F238E27FC236}">
                <a16:creationId xmlns:a16="http://schemas.microsoft.com/office/drawing/2014/main" id="{A1F8BBEE-0EEC-41D7-9E97-92423F7D9000}"/>
              </a:ext>
            </a:extLst>
          </p:cNvPr>
          <p:cNvSpPr>
            <a:spLocks noGrp="1"/>
          </p:cNvSpPr>
          <p:nvPr>
            <p:ph type="body" sz="half" idx="2"/>
          </p:nvPr>
        </p:nvSpPr>
        <p:spPr>
          <a:xfrm>
            <a:off x="1588006" y="1416377"/>
            <a:ext cx="3549121" cy="2287875"/>
          </a:xfrm>
        </p:spPr>
        <p:txBody>
          <a:bodyPr>
            <a:normAutofit/>
          </a:bodyPr>
          <a:lstStyle/>
          <a:p>
            <a:pPr marL="285750" indent="-285750" algn="l">
              <a:buFont typeface="Wingdings" panose="05000000000000000000" pitchFamily="2" charset="2"/>
              <a:buChar char="v"/>
            </a:pPr>
            <a:r>
              <a:rPr lang="en-US" dirty="0"/>
              <a:t>Most of the loan applied were less then $15000 on which the analysis were done. </a:t>
            </a:r>
          </a:p>
          <a:p>
            <a:pPr algn="l"/>
            <a:endParaRPr lang="en-US" dirty="0"/>
          </a:p>
          <a:p>
            <a:pPr marL="285750" indent="-285750" algn="l">
              <a:buFont typeface="Wingdings" panose="05000000000000000000" pitchFamily="2" charset="2"/>
              <a:buChar char="v"/>
            </a:pPr>
            <a:r>
              <a:rPr lang="en-US" dirty="0"/>
              <a:t>The higher the loan amount the higher probability of defaulting the loan. </a:t>
            </a:r>
          </a:p>
        </p:txBody>
      </p:sp>
      <p:pic>
        <p:nvPicPr>
          <p:cNvPr id="8" name="Picture 7" descr="Chart, bar chart&#10;&#10;Description automatically generated">
            <a:extLst>
              <a:ext uri="{FF2B5EF4-FFF2-40B4-BE49-F238E27FC236}">
                <a16:creationId xmlns:a16="http://schemas.microsoft.com/office/drawing/2014/main" id="{7B6EA690-6537-1E40-58D2-8A38FF1CD8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877" y="3771747"/>
            <a:ext cx="4084674" cy="3009507"/>
          </a:xfrm>
          <a:prstGeom prst="rect">
            <a:avLst/>
          </a:prstGeom>
        </p:spPr>
      </p:pic>
    </p:spTree>
    <p:extLst>
      <p:ext uri="{BB962C8B-B14F-4D97-AF65-F5344CB8AC3E}">
        <p14:creationId xmlns:p14="http://schemas.microsoft.com/office/powerpoint/2010/main" val="1238766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chart&#10;&#10;Description automatically generated">
            <a:extLst>
              <a:ext uri="{FF2B5EF4-FFF2-40B4-BE49-F238E27FC236}">
                <a16:creationId xmlns:a16="http://schemas.microsoft.com/office/drawing/2014/main" id="{5A736DAB-8BA5-7630-9F41-2D3FFD5CEF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2623" y="-188843"/>
            <a:ext cx="6240462" cy="3776870"/>
          </a:xfrm>
        </p:spPr>
      </p:pic>
      <p:sp>
        <p:nvSpPr>
          <p:cNvPr id="4" name="Text Placeholder 3">
            <a:extLst>
              <a:ext uri="{FF2B5EF4-FFF2-40B4-BE49-F238E27FC236}">
                <a16:creationId xmlns:a16="http://schemas.microsoft.com/office/drawing/2014/main" id="{E6B5D6AE-DF20-2CDA-A6ED-B3C79C2542E6}"/>
              </a:ext>
            </a:extLst>
          </p:cNvPr>
          <p:cNvSpPr>
            <a:spLocks noGrp="1"/>
          </p:cNvSpPr>
          <p:nvPr>
            <p:ph type="body" sz="half" idx="2"/>
          </p:nvPr>
        </p:nvSpPr>
        <p:spPr>
          <a:xfrm>
            <a:off x="1484312" y="537328"/>
            <a:ext cx="3549121" cy="3405433"/>
          </a:xfrm>
        </p:spPr>
        <p:txBody>
          <a:bodyPr>
            <a:normAutofit/>
          </a:bodyPr>
          <a:lstStyle/>
          <a:p>
            <a:pPr marL="285750" indent="-285750">
              <a:buFont typeface="Wingdings" panose="05000000000000000000" pitchFamily="2" charset="2"/>
              <a:buChar char="v"/>
            </a:pPr>
            <a:r>
              <a:rPr lang="en-US" dirty="0"/>
              <a:t>1</a:t>
            </a:r>
            <a:r>
              <a:rPr lang="en-US" baseline="30000" dirty="0"/>
              <a:t>st</a:t>
            </a:r>
            <a:r>
              <a:rPr lang="en-US" dirty="0"/>
              <a:t> slide shows the majority of loans applied are for debt consolidation</a:t>
            </a:r>
          </a:p>
          <a:p>
            <a:pPr marL="285750" indent="-285750">
              <a:buFont typeface="Wingdings" panose="05000000000000000000" pitchFamily="2" charset="2"/>
              <a:buChar char="v"/>
            </a:pPr>
            <a:endParaRPr lang="en-US" dirty="0"/>
          </a:p>
          <a:p>
            <a:r>
              <a:rPr lang="en-US" dirty="0"/>
              <a:t> </a:t>
            </a:r>
          </a:p>
          <a:p>
            <a:pPr marL="285750" indent="-285750" algn="l">
              <a:buFont typeface="Wingdings" panose="05000000000000000000" pitchFamily="2" charset="2"/>
              <a:buChar char="v"/>
            </a:pPr>
            <a:r>
              <a:rPr lang="en-US" dirty="0"/>
              <a:t>2</a:t>
            </a:r>
            <a:r>
              <a:rPr lang="en-US" baseline="30000" dirty="0"/>
              <a:t>nd</a:t>
            </a:r>
            <a:r>
              <a:rPr lang="en-US" dirty="0"/>
              <a:t> slide provides an essential point in deciding the outcome of loan application. It seems that the loan applied for small business tends to have higher default rate.</a:t>
            </a:r>
          </a:p>
        </p:txBody>
      </p:sp>
      <p:pic>
        <p:nvPicPr>
          <p:cNvPr id="8" name="Picture 7" descr="Chart, bar chart&#10;&#10;Description automatically generated">
            <a:extLst>
              <a:ext uri="{FF2B5EF4-FFF2-40B4-BE49-F238E27FC236}">
                <a16:creationId xmlns:a16="http://schemas.microsoft.com/office/drawing/2014/main" id="{311436A3-AD0F-35D0-92BF-5801CE1F1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7782" y="3796748"/>
            <a:ext cx="5826303" cy="3061252"/>
          </a:xfrm>
          <a:prstGeom prst="rect">
            <a:avLst/>
          </a:prstGeom>
        </p:spPr>
      </p:pic>
    </p:spTree>
    <p:extLst>
      <p:ext uri="{BB962C8B-B14F-4D97-AF65-F5344CB8AC3E}">
        <p14:creationId xmlns:p14="http://schemas.microsoft.com/office/powerpoint/2010/main" val="3198354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9"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0"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1"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2"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3"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4"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6" name="Group 45">
            <a:extLst>
              <a:ext uri="{FF2B5EF4-FFF2-40B4-BE49-F238E27FC236}">
                <a16:creationId xmlns:a16="http://schemas.microsoft.com/office/drawing/2014/main" id="{E4C39A5A-6D63-4FAC-B6C2-D37778B97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7" name="Freeform 6">
              <a:extLst>
                <a:ext uri="{FF2B5EF4-FFF2-40B4-BE49-F238E27FC236}">
                  <a16:creationId xmlns:a16="http://schemas.microsoft.com/office/drawing/2014/main" id="{80E46C4F-3514-46CB-AE42-CB6078352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8" name="Freeform 7">
              <a:extLst>
                <a:ext uri="{FF2B5EF4-FFF2-40B4-BE49-F238E27FC236}">
                  <a16:creationId xmlns:a16="http://schemas.microsoft.com/office/drawing/2014/main" id="{E5084902-5C24-45E2-B5A3-092541E3C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9" name="Freeform 8">
              <a:extLst>
                <a:ext uri="{FF2B5EF4-FFF2-40B4-BE49-F238E27FC236}">
                  <a16:creationId xmlns:a16="http://schemas.microsoft.com/office/drawing/2014/main" id="{37FA1E91-A8BC-48A2-AC9A-E89FD9612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0" name="Freeform 9">
              <a:extLst>
                <a:ext uri="{FF2B5EF4-FFF2-40B4-BE49-F238E27FC236}">
                  <a16:creationId xmlns:a16="http://schemas.microsoft.com/office/drawing/2014/main" id="{764E3167-8F97-4F74-BF1C-06B09CB71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1" name="Freeform 10">
              <a:extLst>
                <a:ext uri="{FF2B5EF4-FFF2-40B4-BE49-F238E27FC236}">
                  <a16:creationId xmlns:a16="http://schemas.microsoft.com/office/drawing/2014/main" id="{7008DBEC-8AE7-4A3E-92FB-A56EDF90D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2" name="Freeform 11">
              <a:extLst>
                <a:ext uri="{FF2B5EF4-FFF2-40B4-BE49-F238E27FC236}">
                  <a16:creationId xmlns:a16="http://schemas.microsoft.com/office/drawing/2014/main" id="{0A04160F-52CD-4394-AAF9-EE7B5A1F4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 name="Text Placeholder 3">
            <a:extLst>
              <a:ext uri="{FF2B5EF4-FFF2-40B4-BE49-F238E27FC236}">
                <a16:creationId xmlns:a16="http://schemas.microsoft.com/office/drawing/2014/main" id="{DC56926A-6D17-07B7-9386-0C09561619D2}"/>
              </a:ext>
            </a:extLst>
          </p:cNvPr>
          <p:cNvSpPr>
            <a:spLocks noGrp="1"/>
          </p:cNvSpPr>
          <p:nvPr>
            <p:ph type="body" sz="half" idx="2"/>
          </p:nvPr>
        </p:nvSpPr>
        <p:spPr>
          <a:xfrm>
            <a:off x="1379537" y="1521710"/>
            <a:ext cx="2812387" cy="3124201"/>
          </a:xfrm>
        </p:spPr>
        <p:txBody>
          <a:bodyPr vert="horz" lIns="91440" tIns="45720" rIns="91440" bIns="45720" rtlCol="0" anchor="t">
            <a:normAutofit/>
          </a:bodyPr>
          <a:lstStyle/>
          <a:p>
            <a:pPr marL="342900" indent="-342900" algn="l">
              <a:buFont typeface="Wingdings" panose="05000000000000000000" pitchFamily="2" charset="2"/>
              <a:buChar char="v"/>
            </a:pPr>
            <a:r>
              <a:rPr lang="en-US" sz="1800" b="0" i="0" u="none" strike="noStrike" baseline="0" dirty="0">
                <a:latin typeface="Calibri" panose="020F0502020204030204" pitchFamily="34" charset="0"/>
              </a:rPr>
              <a:t>High Quality loans have  lower tendency of defaulting the loan.</a:t>
            </a:r>
          </a:p>
          <a:p>
            <a:pPr algn="l"/>
            <a:endParaRPr lang="en-US" sz="1800" b="0" i="0" u="none" strike="noStrike" baseline="0" dirty="0">
              <a:latin typeface="Calibri" panose="020F0502020204030204" pitchFamily="34" charset="0"/>
            </a:endParaRPr>
          </a:p>
          <a:p>
            <a:pPr marL="342900" indent="-342900" algn="l">
              <a:buFont typeface="Wingdings" panose="05000000000000000000" pitchFamily="2" charset="2"/>
              <a:buChar char="v"/>
            </a:pPr>
            <a:r>
              <a:rPr lang="en-US" sz="1800" dirty="0">
                <a:latin typeface="Calibri" panose="020F0502020204030204" pitchFamily="34" charset="0"/>
              </a:rPr>
              <a:t>On the other hand, the lower quality loans have </a:t>
            </a:r>
            <a:r>
              <a:rPr lang="en-US" sz="1800" b="0" i="0" u="none" strike="noStrike" baseline="0" dirty="0">
                <a:latin typeface="Calibri" panose="020F0502020204030204" pitchFamily="34" charset="0"/>
              </a:rPr>
              <a:t>higher tendency to default the loan.</a:t>
            </a:r>
            <a:endParaRPr lang="en-US" sz="1800" dirty="0"/>
          </a:p>
        </p:txBody>
      </p:sp>
      <p:sp>
        <p:nvSpPr>
          <p:cNvPr id="54" name="Rounded Rectangle 16">
            <a:extLst>
              <a:ext uri="{FF2B5EF4-FFF2-40B4-BE49-F238E27FC236}">
                <a16:creationId xmlns:a16="http://schemas.microsoft.com/office/drawing/2014/main" id="{55599FE3-8CCE-4364-9F89-0C11699C4F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descr="Chart, bar chart&#10;&#10;Description automatically generated">
            <a:extLst>
              <a:ext uri="{FF2B5EF4-FFF2-40B4-BE49-F238E27FC236}">
                <a16:creationId xmlns:a16="http://schemas.microsoft.com/office/drawing/2014/main" id="{CE41EBBD-50C9-E863-6D10-B49863F4E26E}"/>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r="11517" b="1"/>
          <a:stretch/>
        </p:blipFill>
        <p:spPr>
          <a:xfrm>
            <a:off x="4941202" y="1011765"/>
            <a:ext cx="6237359" cy="4546708"/>
          </a:xfrm>
          <a:prstGeom prst="rect">
            <a:avLst/>
          </a:prstGeom>
        </p:spPr>
      </p:pic>
    </p:spTree>
    <p:extLst>
      <p:ext uri="{BB962C8B-B14F-4D97-AF65-F5344CB8AC3E}">
        <p14:creationId xmlns:p14="http://schemas.microsoft.com/office/powerpoint/2010/main" val="3207744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box and whisker chart&#10;&#10;Description automatically generated">
            <a:extLst>
              <a:ext uri="{FF2B5EF4-FFF2-40B4-BE49-F238E27FC236}">
                <a16:creationId xmlns:a16="http://schemas.microsoft.com/office/drawing/2014/main" id="{B07BAED1-F451-9EEE-516C-641D2C84E1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7546" y="584462"/>
            <a:ext cx="5750351" cy="5156462"/>
          </a:xfrm>
        </p:spPr>
      </p:pic>
      <p:sp>
        <p:nvSpPr>
          <p:cNvPr id="4" name="Text Placeholder 3">
            <a:extLst>
              <a:ext uri="{FF2B5EF4-FFF2-40B4-BE49-F238E27FC236}">
                <a16:creationId xmlns:a16="http://schemas.microsoft.com/office/drawing/2014/main" id="{C23ACAE1-B4C5-741A-C195-678DF5911960}"/>
              </a:ext>
            </a:extLst>
          </p:cNvPr>
          <p:cNvSpPr>
            <a:spLocks noGrp="1"/>
          </p:cNvSpPr>
          <p:nvPr>
            <p:ph type="body" sz="half" idx="2"/>
          </p:nvPr>
        </p:nvSpPr>
        <p:spPr>
          <a:xfrm>
            <a:off x="1276923" y="1286760"/>
            <a:ext cx="3549121" cy="2377911"/>
          </a:xfrm>
        </p:spPr>
        <p:txBody>
          <a:bodyPr>
            <a:normAutofit/>
          </a:bodyPr>
          <a:lstStyle/>
          <a:p>
            <a:pPr marL="285750" indent="-285750">
              <a:buFont typeface="Wingdings" panose="05000000000000000000" pitchFamily="2" charset="2"/>
              <a:buChar char="v"/>
            </a:pPr>
            <a:r>
              <a:rPr lang="en-US" sz="1600" b="0" i="0" u="none" strike="noStrike" baseline="0" dirty="0">
                <a:latin typeface="Calibri" panose="020F0502020204030204" pitchFamily="34" charset="0"/>
              </a:rPr>
              <a:t> There are only 2 loan terms. Most of the borrowers paid off the loan when loan term in 36 months.</a:t>
            </a:r>
          </a:p>
          <a:p>
            <a:pPr marL="285750" indent="-285750">
              <a:buFont typeface="Wingdings" panose="05000000000000000000" pitchFamily="2" charset="2"/>
              <a:buChar char="v"/>
            </a:pPr>
            <a:r>
              <a:rPr lang="en-US" dirty="0">
                <a:latin typeface="Calibri" panose="020F0502020204030204" pitchFamily="34" charset="0"/>
              </a:rPr>
              <a:t> The 60 months loan terms tend to have higher default rate.</a:t>
            </a:r>
          </a:p>
          <a:p>
            <a:endParaRPr lang="en-US" sz="1600" b="0" i="0" u="none" strike="noStrike" baseline="0" dirty="0">
              <a:latin typeface="Calibri" panose="020F0502020204030204" pitchFamily="34" charset="0"/>
            </a:endParaRPr>
          </a:p>
          <a:p>
            <a:endParaRPr lang="en-US" dirty="0"/>
          </a:p>
        </p:txBody>
      </p:sp>
    </p:spTree>
    <p:extLst>
      <p:ext uri="{BB962C8B-B14F-4D97-AF65-F5344CB8AC3E}">
        <p14:creationId xmlns:p14="http://schemas.microsoft.com/office/powerpoint/2010/main" val="3221838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box and whisker chart&#10;&#10;Description automatically generated">
            <a:extLst>
              <a:ext uri="{FF2B5EF4-FFF2-40B4-BE49-F238E27FC236}">
                <a16:creationId xmlns:a16="http://schemas.microsoft.com/office/drawing/2014/main" id="{0D8AD2E0-7FE3-A7B5-369D-31649B4234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6079" y="389163"/>
            <a:ext cx="5387232" cy="5188227"/>
          </a:xfrm>
        </p:spPr>
      </p:pic>
      <p:sp>
        <p:nvSpPr>
          <p:cNvPr id="4" name="Text Placeholder 3">
            <a:extLst>
              <a:ext uri="{FF2B5EF4-FFF2-40B4-BE49-F238E27FC236}">
                <a16:creationId xmlns:a16="http://schemas.microsoft.com/office/drawing/2014/main" id="{4126F464-0E3B-6040-314F-9A903247CC12}"/>
              </a:ext>
            </a:extLst>
          </p:cNvPr>
          <p:cNvSpPr>
            <a:spLocks noGrp="1"/>
          </p:cNvSpPr>
          <p:nvPr>
            <p:ph type="body" sz="half" idx="2"/>
          </p:nvPr>
        </p:nvSpPr>
        <p:spPr>
          <a:xfrm>
            <a:off x="1361763" y="1331537"/>
            <a:ext cx="3549121" cy="1828800"/>
          </a:xfrm>
        </p:spPr>
        <p:txBody>
          <a:bodyPr/>
          <a:lstStyle/>
          <a:p>
            <a:pPr marL="285750" indent="-285750" algn="l">
              <a:buFont typeface="Wingdings" panose="05000000000000000000" pitchFamily="2" charset="2"/>
              <a:buChar char="v"/>
            </a:pPr>
            <a:r>
              <a:rPr lang="en-US" dirty="0"/>
              <a:t>One of the major point which can decide the outcome of loan application is the public record of bankruptcies. The  borrowers with higher public records of bankruptcies have higher tendency of defaulting the loan.</a:t>
            </a:r>
          </a:p>
        </p:txBody>
      </p:sp>
    </p:spTree>
    <p:extLst>
      <p:ext uri="{BB962C8B-B14F-4D97-AF65-F5344CB8AC3E}">
        <p14:creationId xmlns:p14="http://schemas.microsoft.com/office/powerpoint/2010/main" val="1241029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1286</TotalTime>
  <Words>777</Words>
  <Application>Microsoft Macintosh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Corbel</vt:lpstr>
      <vt:lpstr>freight-text-pro</vt:lpstr>
      <vt:lpstr>TimesNewRomanPSMT</vt:lpstr>
      <vt:lpstr>Wingdings</vt:lpstr>
      <vt:lpstr>Parallax</vt:lpstr>
      <vt:lpstr>Lending club case study</vt:lpstr>
      <vt:lpstr>Problem Statement</vt:lpstr>
      <vt:lpstr>Case study Approach</vt:lpstr>
      <vt:lpstr>Step by Step process </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study presentation</dc:title>
  <dc:creator>Ekta Dimri</dc:creator>
  <cp:lastModifiedBy>Mr. Navadia</cp:lastModifiedBy>
  <cp:revision>32</cp:revision>
  <dcterms:created xsi:type="dcterms:W3CDTF">2022-11-06T17:58:50Z</dcterms:created>
  <dcterms:modified xsi:type="dcterms:W3CDTF">2022-11-08T06:57:50Z</dcterms:modified>
</cp:coreProperties>
</file>