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68" r:id="rId6"/>
    <p:sldId id="283" r:id="rId7"/>
    <p:sldId id="280" r:id="rId8"/>
    <p:sldId id="274" r:id="rId9"/>
    <p:sldId id="275" r:id="rId10"/>
    <p:sldId id="284" r:id="rId11"/>
    <p:sldId id="28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apigateway.html" TargetMode="External"/><Relationship Id="rId2" Type="http://schemas.openxmlformats.org/officeDocument/2006/relationships/hyperlink" Target="https://microservices.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elia.com/articles/5-major-benefits-microservice-architectu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060" y="965199"/>
            <a:ext cx="7585587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What are Microservices?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>
              <a:solidFill>
                <a:schemeClr val="accent1"/>
              </a:solidFill>
              <a:cs typeface="Calibri"/>
            </a:endParaRPr>
          </a:p>
          <a:p>
            <a:pPr algn="r"/>
            <a:r>
              <a:rPr lang="en-US" sz="2000">
                <a:solidFill>
                  <a:schemeClr val="accent1"/>
                </a:solidFill>
                <a:cs typeface="Calibri"/>
              </a:rPr>
              <a:t>Donald Cousar</a:t>
            </a:r>
          </a:p>
          <a:p>
            <a:pPr algn="r"/>
            <a:r>
              <a:rPr lang="en-US" sz="2000">
                <a:solidFill>
                  <a:schemeClr val="accent1"/>
                </a:solidFill>
                <a:cs typeface="Calibri"/>
              </a:rPr>
              <a:t>Bellevue University</a:t>
            </a:r>
          </a:p>
          <a:p>
            <a:pPr algn="r"/>
            <a:r>
              <a:rPr lang="en-US" sz="2000" err="1">
                <a:solidFill>
                  <a:schemeClr val="accent1"/>
                </a:solidFill>
                <a:cs typeface="Calibri"/>
              </a:rPr>
              <a:t>RESTFul</a:t>
            </a:r>
            <a:r>
              <a:rPr lang="en-US" sz="2000">
                <a:solidFill>
                  <a:schemeClr val="accent1"/>
                </a:solidFill>
                <a:cs typeface="Calibri"/>
              </a:rPr>
              <a:t> APIs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C4A480-6CCE-4C70-82C0-99D434EA5804}"/>
              </a:ext>
            </a:extLst>
          </p:cNvPr>
          <p:cNvSpPr txBox="1"/>
          <p:nvPr/>
        </p:nvSpPr>
        <p:spPr>
          <a:xfrm>
            <a:off x="1101305" y="3243532"/>
            <a:ext cx="3232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Y-axis scaling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9BF40-984A-483F-8374-E987BBEA835A}"/>
              </a:ext>
            </a:extLst>
          </p:cNvPr>
          <p:cNvSpPr txBox="1"/>
          <p:nvPr/>
        </p:nvSpPr>
        <p:spPr>
          <a:xfrm>
            <a:off x="5558287" y="684362"/>
            <a:ext cx="653882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Y-axis scaling consists of running multiple identical copies of the application, splitting the application into multiple different services.</a:t>
            </a:r>
          </a:p>
        </p:txBody>
      </p:sp>
    </p:spTree>
    <p:extLst>
      <p:ext uri="{BB962C8B-B14F-4D97-AF65-F5344CB8AC3E}">
        <p14:creationId xmlns:p14="http://schemas.microsoft.com/office/powerpoint/2010/main" val="251396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C4A480-6CCE-4C70-82C0-99D434EA5804}"/>
              </a:ext>
            </a:extLst>
          </p:cNvPr>
          <p:cNvSpPr txBox="1"/>
          <p:nvPr/>
        </p:nvSpPr>
        <p:spPr>
          <a:xfrm>
            <a:off x="1101305" y="3243532"/>
            <a:ext cx="3232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Z-axis scaling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9BF40-984A-483F-8374-E987BBEA835A}"/>
              </a:ext>
            </a:extLst>
          </p:cNvPr>
          <p:cNvSpPr txBox="1"/>
          <p:nvPr/>
        </p:nvSpPr>
        <p:spPr>
          <a:xfrm>
            <a:off x="5558287" y="684362"/>
            <a:ext cx="653882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Z-axis scaling consists of multiple servers running identical copies of the code, similar to X-axis, but the main difference is each server is responsible for only a subset of the data..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EC2D7-7DF6-4414-8E79-0771367639EB}"/>
              </a:ext>
            </a:extLst>
          </p:cNvPr>
          <p:cNvSpPr txBox="1"/>
          <p:nvPr/>
        </p:nvSpPr>
        <p:spPr>
          <a:xfrm>
            <a:off x="5557388" y="3903992"/>
            <a:ext cx="569055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Challenge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alibri" panose="020F0502020204030204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Increased application complexity</a:t>
            </a:r>
          </a:p>
        </p:txBody>
      </p:sp>
    </p:spTree>
    <p:extLst>
      <p:ext uri="{BB962C8B-B14F-4D97-AF65-F5344CB8AC3E}">
        <p14:creationId xmlns:p14="http://schemas.microsoft.com/office/powerpoint/2010/main" val="106731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C2578-A854-404B-8C8D-170A3727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2361709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cs typeface="Calibri Light"/>
              </a:rPr>
              <a:t>References</a:t>
            </a:r>
            <a:endParaRPr lang="en-US" sz="32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3DDB-284E-4355-8E6C-CA8429EF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258" y="802638"/>
            <a:ext cx="5710620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Kong. n.d. Microservices Architecture - What are microservices Retrieved from: </a:t>
            </a:r>
            <a:r>
              <a:rPr lang="en-US" sz="2400" dirty="0">
                <a:ea typeface="+mn-lt"/>
                <a:cs typeface="+mn-lt"/>
                <a:hlinkClick r:id="rId2"/>
              </a:rPr>
              <a:t>https://microservices.io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Kong. n.d. Microservices Architecture – API Gateway Retrieved from: </a:t>
            </a:r>
            <a:r>
              <a:rPr lang="en-US" sz="2400" dirty="0">
                <a:ea typeface="+mn-lt"/>
                <a:cs typeface="+mn-lt"/>
                <a:hlinkClick r:id="rId3"/>
              </a:rPr>
              <a:t>https://microservices.io/patterns/apigateway.html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Skelia</a:t>
            </a:r>
            <a:r>
              <a:rPr lang="en-US" sz="2400" dirty="0">
                <a:cs typeface="Calibri"/>
              </a:rPr>
              <a:t>. n.d. 5 Major benefits of microservice Architecture. Retrieved from: </a:t>
            </a:r>
            <a:r>
              <a:rPr lang="en-US" sz="2400" dirty="0">
                <a:ea typeface="+mn-lt"/>
                <a:cs typeface="+mn-lt"/>
                <a:hlinkClick r:id="rId4"/>
              </a:rPr>
              <a:t>https://skelia.com/articles/5-major-benefits-microservice-architecture/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33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18D59-898D-4E4B-A7A2-3734F303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 </a:t>
            </a:r>
            <a:r>
              <a:rPr lang="en-US" sz="6000" dirty="0">
                <a:solidFill>
                  <a:schemeClr val="bg1"/>
                </a:solidFill>
              </a:rPr>
              <a:t>Microservice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D2221-6470-4598-B22B-A0FCDD4F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2000" dirty="0">
                <a:solidFill>
                  <a:schemeClr val="bg1"/>
                </a:solidFill>
              </a:rPr>
              <a:t> microservice is an architecture that structures an application as a collection of services.</a:t>
            </a:r>
            <a:endParaRPr lang="en-US" sz="2000" kern="1200" dirty="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FA1E987-C8D4-4BA9-B671-78FD25F90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82" y="1338289"/>
            <a:ext cx="4047843" cy="28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17C4-17A0-470F-A99B-B9497D21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cs typeface="Calibri Light"/>
              </a:rPr>
              <a:t>Microservice </a:t>
            </a:r>
            <a:br>
              <a:rPr lang="en-US" sz="3200" dirty="0">
                <a:solidFill>
                  <a:srgbClr val="262626"/>
                </a:solidFill>
                <a:cs typeface="Calibri Light"/>
              </a:rPr>
            </a:br>
            <a:r>
              <a:rPr lang="en-US" sz="3200" dirty="0">
                <a:solidFill>
                  <a:srgbClr val="262626"/>
                </a:solidFill>
                <a:cs typeface="Calibri Light"/>
              </a:rPr>
              <a:t>Characteristics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9C24C-0827-4B55-8B2C-E01F457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917" y="802639"/>
            <a:ext cx="5365565" cy="36855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Highly maintainable</a:t>
            </a:r>
            <a:endParaRPr lang="en-US" sz="2200" b="1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Easily testable</a:t>
            </a:r>
          </a:p>
          <a:p>
            <a:r>
              <a:rPr lang="en-US" sz="2200" dirty="0">
                <a:ea typeface="+mn-lt"/>
                <a:cs typeface="+mn-lt"/>
              </a:rPr>
              <a:t>Loosely coupled</a:t>
            </a:r>
          </a:p>
          <a:p>
            <a:r>
              <a:rPr lang="en-US" sz="2200" dirty="0">
                <a:ea typeface="+mn-lt"/>
                <a:cs typeface="+mn-lt"/>
              </a:rPr>
              <a:t>Independently deployable</a:t>
            </a:r>
          </a:p>
          <a:p>
            <a:r>
              <a:rPr lang="en-US" sz="2200" dirty="0">
                <a:ea typeface="+mn-lt"/>
                <a:cs typeface="+mn-lt"/>
              </a:rPr>
              <a:t>Organized around business capabilities</a:t>
            </a:r>
          </a:p>
          <a:p>
            <a:r>
              <a:rPr lang="en-US" sz="2200" dirty="0">
                <a:ea typeface="+mn-lt"/>
                <a:cs typeface="+mn-lt"/>
              </a:rPr>
              <a:t>Enables the continuous delivery/deployment methodology</a:t>
            </a:r>
          </a:p>
        </p:txBody>
      </p:sp>
    </p:spTree>
    <p:extLst>
      <p:ext uri="{BB962C8B-B14F-4D97-AF65-F5344CB8AC3E}">
        <p14:creationId xmlns:p14="http://schemas.microsoft.com/office/powerpoint/2010/main" val="9642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18D59-898D-4E4B-A7A2-3734F303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6000" dirty="0">
                <a:solidFill>
                  <a:schemeClr val="bg1"/>
                </a:solidFill>
              </a:rPr>
              <a:t>an API Gateway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D2221-6470-4598-B22B-A0FCDD4F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API Gateway is a single point of access for all clients into Microservices.</a:t>
            </a:r>
            <a:endParaRPr lang="en-US" sz="2000" kern="1200" dirty="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F6CBACE-402D-4E2A-9C27-72D0029C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1" y="908724"/>
            <a:ext cx="4137803" cy="30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3FF3-3332-4986-87FD-BC2DF576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875693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Advantages of an API Gateway?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7B84-A69E-4BE2-960E-BDC9AEFD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772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Improve fault isolation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Easier to build and maintain apps</a:t>
            </a:r>
          </a:p>
          <a:p>
            <a:r>
              <a:rPr lang="en-US" sz="2000" dirty="0">
                <a:ea typeface="+mn-lt"/>
                <a:cs typeface="+mn-lt"/>
              </a:rPr>
              <a:t>Organized around business capabilities</a:t>
            </a:r>
          </a:p>
          <a:p>
            <a:r>
              <a:rPr lang="en-US" sz="2000" dirty="0">
                <a:ea typeface="+mn-lt"/>
                <a:cs typeface="+mn-lt"/>
              </a:rPr>
              <a:t>Improved productivity and speed</a:t>
            </a:r>
          </a:p>
          <a:p>
            <a:r>
              <a:rPr lang="en-US" sz="2000" dirty="0">
                <a:ea typeface="+mn-lt"/>
                <a:cs typeface="+mn-lt"/>
              </a:rPr>
              <a:t>Eliminate vendor or technology lock-in</a:t>
            </a:r>
          </a:p>
          <a:p>
            <a:r>
              <a:rPr lang="en-US" sz="2000" dirty="0">
                <a:ea typeface="+mn-lt"/>
                <a:cs typeface="+mn-lt"/>
              </a:rPr>
              <a:t>Ease of Understanding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014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3FF3-3332-4986-87FD-BC2DF576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875693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Disadvantages of an API Gateway?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7B84-A69E-4BE2-960E-BDC9AEFD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41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Developing distributed systems can be complex.</a:t>
            </a:r>
            <a:endParaRPr lang="en-US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Multiple databases and transaction management can be painful.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Testing a microservices-based application can be cumbersome.</a:t>
            </a:r>
          </a:p>
          <a:p>
            <a:r>
              <a:rPr lang="en-US" sz="2000" dirty="0">
                <a:ea typeface="+mn-lt"/>
                <a:cs typeface="+mn-lt"/>
              </a:rPr>
              <a:t>Deploying microservices can be complex. </a:t>
            </a:r>
            <a:endParaRPr lang="en-US" dirty="0"/>
          </a:p>
          <a:p>
            <a:r>
              <a:rPr lang="en-US" sz="2000" dirty="0">
                <a:cs typeface="Calibri"/>
              </a:rPr>
              <a:t>Increases in documentation overhead as organization has to keep schemas and interface documents up to date.</a:t>
            </a:r>
          </a:p>
          <a:p>
            <a:r>
              <a:rPr lang="en-US" sz="2000" dirty="0">
                <a:cs typeface="Calibri"/>
              </a:rPr>
              <a:t>Each service have to be tested and monitored increasing the demand for automation.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83BC4-6D3D-4AE4-99F0-5D6FB957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  <a:ea typeface="+mj-lt"/>
                <a:cs typeface="+mj-lt"/>
              </a:rPr>
              <a:t>Microservice</a:t>
            </a:r>
            <a:r>
              <a:rPr lang="en-US" sz="2600" dirty="0" err="1">
                <a:solidFill>
                  <a:srgbClr val="FFFFFF"/>
                </a:solidFill>
                <a:cs typeface="Calibri Light"/>
              </a:rPr>
              <a:t>Deployment</a:t>
            </a:r>
            <a:r>
              <a:rPr lang="en-US" sz="2600" dirty="0">
                <a:solidFill>
                  <a:srgbClr val="FFFFFF"/>
                </a:solidFill>
                <a:cs typeface="Calibri Light"/>
              </a:rPr>
              <a:t> Options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3762BF-AE93-490F-A37A-3BA7E7BC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389" y="301626"/>
            <a:ext cx="7539487" cy="61485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Virtual Machine </a:t>
            </a:r>
          </a:p>
          <a:p>
            <a:pPr lvl="1"/>
            <a:r>
              <a:rPr lang="en-US" dirty="0">
                <a:cs typeface="Calibri"/>
              </a:rPr>
              <a:t>Amazon EC2 Virtual Machines</a:t>
            </a:r>
          </a:p>
          <a:p>
            <a:r>
              <a:rPr lang="en-US" dirty="0">
                <a:cs typeface="Calibri"/>
              </a:rPr>
              <a:t>Physical Machines</a:t>
            </a:r>
          </a:p>
          <a:p>
            <a:r>
              <a:rPr lang="en-US" dirty="0">
                <a:cs typeface="Calibri"/>
              </a:rPr>
              <a:t>Serverless Solutions</a:t>
            </a:r>
          </a:p>
          <a:p>
            <a:pPr lvl="1"/>
            <a:r>
              <a:rPr lang="en-US" dirty="0">
                <a:cs typeface="Calibri"/>
              </a:rPr>
              <a:t>AWS Lambda</a:t>
            </a:r>
          </a:p>
          <a:p>
            <a:pPr lvl="1"/>
            <a:r>
              <a:rPr lang="en-US" dirty="0">
                <a:cs typeface="Calibri"/>
              </a:rPr>
              <a:t>Google Cloud Functions</a:t>
            </a:r>
          </a:p>
          <a:p>
            <a:pPr lvl="1"/>
            <a:r>
              <a:rPr lang="en-US" dirty="0">
                <a:cs typeface="Calibri"/>
              </a:rPr>
              <a:t>Azure Functions</a:t>
            </a:r>
          </a:p>
          <a:p>
            <a:r>
              <a:rPr lang="en-US" dirty="0">
                <a:cs typeface="Calibri"/>
              </a:rPr>
              <a:t>Containers</a:t>
            </a:r>
          </a:p>
          <a:p>
            <a:pPr lvl="1"/>
            <a:r>
              <a:rPr lang="en-US" dirty="0">
                <a:cs typeface="Calibri"/>
              </a:rPr>
              <a:t>Kubernetes</a:t>
            </a:r>
          </a:p>
          <a:p>
            <a:pPr lvl="1"/>
            <a:r>
              <a:rPr lang="en-US" dirty="0">
                <a:cs typeface="Calibri"/>
              </a:rPr>
              <a:t>Amazon EC2 Container Service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72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83BC4-6D3D-4AE4-99F0-5D6FB957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  <a:cs typeface="Calibri Light"/>
              </a:rPr>
              <a:t>MicroserviceScaling</a:t>
            </a:r>
            <a:endParaRPr lang="en-US" sz="260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743CA-335E-4C7B-A55B-0305E7039552}"/>
              </a:ext>
            </a:extLst>
          </p:cNvPr>
          <p:cNvSpPr txBox="1"/>
          <p:nvPr/>
        </p:nvSpPr>
        <p:spPr>
          <a:xfrm>
            <a:off x="4293080" y="1015042"/>
            <a:ext cx="7645879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Popular Microservice Scaling methods</a:t>
            </a:r>
          </a:p>
          <a:p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X-axis scaling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Y-axis scaling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Z-axis scaling</a:t>
            </a:r>
          </a:p>
        </p:txBody>
      </p:sp>
    </p:spTree>
    <p:extLst>
      <p:ext uri="{BB962C8B-B14F-4D97-AF65-F5344CB8AC3E}">
        <p14:creationId xmlns:p14="http://schemas.microsoft.com/office/powerpoint/2010/main" val="407401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C4A480-6CCE-4C70-82C0-99D434EA5804}"/>
              </a:ext>
            </a:extLst>
          </p:cNvPr>
          <p:cNvSpPr txBox="1"/>
          <p:nvPr/>
        </p:nvSpPr>
        <p:spPr>
          <a:xfrm>
            <a:off x="1101305" y="3243532"/>
            <a:ext cx="3232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X-axis scaling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9BF40-984A-483F-8374-E987BBEA835A}"/>
              </a:ext>
            </a:extLst>
          </p:cNvPr>
          <p:cNvSpPr txBox="1"/>
          <p:nvPr/>
        </p:nvSpPr>
        <p:spPr>
          <a:xfrm>
            <a:off x="5558287" y="684362"/>
            <a:ext cx="65388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X-axis scaling consists of running multiple copies of an application behind a load balancer.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EC2D7-7DF6-4414-8E79-0771367639EB}"/>
              </a:ext>
            </a:extLst>
          </p:cNvPr>
          <p:cNvSpPr txBox="1"/>
          <p:nvPr/>
        </p:nvSpPr>
        <p:spPr>
          <a:xfrm>
            <a:off x="5471124" y="3328898"/>
            <a:ext cx="569055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Challenge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Requires more memory to be effective</a:t>
            </a:r>
          </a:p>
        </p:txBody>
      </p:sp>
    </p:spTree>
    <p:extLst>
      <p:ext uri="{BB962C8B-B14F-4D97-AF65-F5344CB8AC3E}">
        <p14:creationId xmlns:p14="http://schemas.microsoft.com/office/powerpoint/2010/main" val="361361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 are Microservices?</vt:lpstr>
      <vt:lpstr>What is a Microservice?</vt:lpstr>
      <vt:lpstr>Microservice  Characteristics</vt:lpstr>
      <vt:lpstr>What is an API Gateway?</vt:lpstr>
      <vt:lpstr>Advantages of an API Gateway?</vt:lpstr>
      <vt:lpstr>Disadvantages of an API Gateway?</vt:lpstr>
      <vt:lpstr>MicroserviceDeployment Options</vt:lpstr>
      <vt:lpstr>MicroserviceScaling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567</cp:revision>
  <dcterms:created xsi:type="dcterms:W3CDTF">2013-07-15T20:26:40Z</dcterms:created>
  <dcterms:modified xsi:type="dcterms:W3CDTF">2019-06-24T03:06:28Z</dcterms:modified>
</cp:coreProperties>
</file>