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80" r:id="rId6"/>
    <p:sldId id="275" r:id="rId7"/>
    <p:sldId id="274" r:id="rId8"/>
    <p:sldId id="261" r:id="rId9"/>
    <p:sldId id="276" r:id="rId10"/>
    <p:sldId id="277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B65AF3-B891-7CD2-9FAA-96EE9035FAFA}" v="1" dt="2019-05-26T22:52:49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shingmagazine.com/2018/01/understanding-using-rest-api/" TargetMode="External"/><Relationship Id="rId2" Type="http://schemas.openxmlformats.org/officeDocument/2006/relationships/hyperlink" Target="https://www.smashingmagazine.com/2012/02/beginners-guide-jquery-based-json-api-client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8060" y="965199"/>
            <a:ext cx="7585587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What are JSON REST APIs?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000">
              <a:solidFill>
                <a:schemeClr val="accent1"/>
              </a:solidFill>
              <a:cs typeface="Calibri"/>
            </a:endParaRPr>
          </a:p>
          <a:p>
            <a:pPr algn="r"/>
            <a:r>
              <a:rPr lang="en-US" sz="2000">
                <a:solidFill>
                  <a:schemeClr val="accent1"/>
                </a:solidFill>
                <a:cs typeface="Calibri"/>
              </a:rPr>
              <a:t>Donald Cousar</a:t>
            </a:r>
          </a:p>
          <a:p>
            <a:pPr algn="r"/>
            <a:r>
              <a:rPr lang="en-US" sz="2000">
                <a:solidFill>
                  <a:schemeClr val="accent1"/>
                </a:solidFill>
                <a:cs typeface="Calibri"/>
              </a:rPr>
              <a:t>Bellevue University</a:t>
            </a:r>
          </a:p>
          <a:p>
            <a:pPr algn="r"/>
            <a:r>
              <a:rPr lang="en-US" sz="2000" err="1">
                <a:solidFill>
                  <a:schemeClr val="accent1"/>
                </a:solidFill>
                <a:cs typeface="Calibri"/>
              </a:rPr>
              <a:t>RESTFul</a:t>
            </a:r>
            <a:r>
              <a:rPr lang="en-US" sz="2000">
                <a:solidFill>
                  <a:schemeClr val="accent1"/>
                </a:solidFill>
                <a:cs typeface="Calibri"/>
              </a:rPr>
              <a:t> APIs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2040F-83DC-4A7E-BF0B-7A76F5688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cs typeface="Calibri Light"/>
              </a:rPr>
              <a:t>JSON Response Body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7148-CDB5-418A-B4D8-2495DE8EA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The JSON response body contains the results of the of the request, and the data you requested to be returned to you, also known as the payload.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200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  <a:cs typeface="Calibri"/>
            </a:endParaRPr>
          </a:p>
          <a:p>
            <a:endParaRPr lang="en-US" sz="20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161527B-632A-4F7E-ACAF-AA4206EE4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212" y="1856956"/>
            <a:ext cx="6610709" cy="197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4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C2578-A854-404B-8C8D-170A3727E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2361709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  <a:cs typeface="Calibri Light"/>
              </a:rPr>
              <a:t>References</a:t>
            </a:r>
            <a:endParaRPr lang="en-US" sz="3200">
              <a:solidFill>
                <a:srgbClr val="26262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D3DDB-284E-4355-8E6C-CA8429EFD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258" y="802638"/>
            <a:ext cx="5710620" cy="52527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 err="1">
                <a:cs typeface="Calibri"/>
              </a:rPr>
              <a:t>Howdle</a:t>
            </a:r>
            <a:r>
              <a:rPr lang="en-US" sz="2400" dirty="0">
                <a:cs typeface="Calibri"/>
              </a:rPr>
              <a:t>, Ben. Feb 9, 2012. A Beginner's Guide to jQuery-Based JSON. Retrieved from: </a:t>
            </a:r>
            <a:r>
              <a:rPr lang="en-US" sz="2400" dirty="0">
                <a:ea typeface="+mn-lt"/>
                <a:cs typeface="+mn-lt"/>
                <a:hlinkClick r:id="rId2"/>
              </a:rPr>
              <a:t>https://www.smashingmagazine.com/2012/02/beginners-guide-jquery-based-json-api-clients/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Zell. Jan 17, 2018. Understanding and using REST APIs. Retrieved from: </a:t>
            </a:r>
            <a:r>
              <a:rPr lang="en-US" sz="2400" dirty="0">
                <a:ea typeface="+mn-lt"/>
                <a:cs typeface="+mn-lt"/>
                <a:hlinkClick r:id="rId3"/>
              </a:rPr>
              <a:t>https://www.smashingmagazine.com/2018/01/understanding-using-rest-api/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5336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18D59-898D-4E4B-A7A2-3734F3036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a REST API?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D2221-6470-4598-B22B-A0FCDD4FB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000">
                <a:solidFill>
                  <a:schemeClr val="bg1"/>
                </a:solidFill>
              </a:rPr>
              <a:t>RESTful APIs</a:t>
            </a: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>
                <a:solidFill>
                  <a:schemeClr val="bg1"/>
                </a:solidFill>
              </a:rPr>
              <a:t>are</a:t>
            </a: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 way to expose functionality of your web site through a web service.  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7FA1E987-C8D4-4BA9-B671-78FD25F90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382" y="1338289"/>
            <a:ext cx="4047843" cy="281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2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217C4-17A0-470F-A99B-B9497D21B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  <a:cs typeface="Calibri Light"/>
              </a:rPr>
              <a:t>What is JSON?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9C24C-0827-4B55-8B2C-E01F457F8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JSON stands for </a:t>
            </a:r>
            <a:r>
              <a:rPr lang="en-US" sz="2200" b="1" dirty="0">
                <a:ea typeface="+mn-lt"/>
                <a:cs typeface="+mn-lt"/>
              </a:rPr>
              <a:t>J</a:t>
            </a:r>
            <a:r>
              <a:rPr lang="en-US" sz="2200" dirty="0">
                <a:ea typeface="+mn-lt"/>
                <a:cs typeface="+mn-lt"/>
              </a:rPr>
              <a:t>ava</a:t>
            </a:r>
            <a:r>
              <a:rPr lang="en-US" sz="2200" b="1" dirty="0">
                <a:ea typeface="+mn-lt"/>
                <a:cs typeface="+mn-lt"/>
              </a:rPr>
              <a:t>S</a:t>
            </a:r>
            <a:r>
              <a:rPr lang="en-US" sz="2200" dirty="0">
                <a:ea typeface="+mn-lt"/>
                <a:cs typeface="+mn-lt"/>
              </a:rPr>
              <a:t>cript </a:t>
            </a:r>
            <a:r>
              <a:rPr lang="en-US" sz="2200" b="1" dirty="0">
                <a:ea typeface="+mn-lt"/>
                <a:cs typeface="+mn-lt"/>
              </a:rPr>
              <a:t>O</a:t>
            </a:r>
            <a:r>
              <a:rPr lang="en-US" sz="2200" dirty="0">
                <a:ea typeface="+mn-lt"/>
                <a:cs typeface="+mn-lt"/>
              </a:rPr>
              <a:t>bject </a:t>
            </a:r>
            <a:r>
              <a:rPr lang="en-US" sz="2200" b="1" dirty="0">
                <a:ea typeface="+mn-lt"/>
                <a:cs typeface="+mn-lt"/>
              </a:rPr>
              <a:t>N</a:t>
            </a:r>
            <a:r>
              <a:rPr lang="en-US" sz="2200" dirty="0">
                <a:ea typeface="+mn-lt"/>
                <a:cs typeface="+mn-lt"/>
              </a:rPr>
              <a:t>otation</a:t>
            </a:r>
            <a:endParaRPr lang="en-US" sz="2200" dirty="0">
              <a:cs typeface="Calibri" panose="020F0502020204030204"/>
            </a:endParaRPr>
          </a:p>
          <a:p>
            <a:r>
              <a:rPr lang="en-US" sz="2200" dirty="0">
                <a:ea typeface="+mn-lt"/>
                <a:cs typeface="+mn-lt"/>
              </a:rPr>
              <a:t>JSON is a lightweight format for storing and transporting data</a:t>
            </a:r>
            <a:endParaRPr lang="en-US" sz="2200" dirty="0"/>
          </a:p>
          <a:p>
            <a:r>
              <a:rPr lang="en-US" sz="2200" dirty="0">
                <a:ea typeface="+mn-lt"/>
                <a:cs typeface="+mn-lt"/>
              </a:rPr>
              <a:t>JSON is often used when data is sent from a server to a web page</a:t>
            </a:r>
            <a:endParaRPr lang="en-US" sz="2200" dirty="0"/>
          </a:p>
          <a:p>
            <a:r>
              <a:rPr lang="en-US" sz="2200" dirty="0">
                <a:ea typeface="+mn-lt"/>
                <a:cs typeface="+mn-lt"/>
              </a:rPr>
              <a:t>JSON is "self-describing" and easy to understand</a:t>
            </a:r>
            <a:endParaRPr lang="en-US" sz="2200" dirty="0"/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b="1" dirty="0">
                <a:cs typeface="Calibri"/>
              </a:rPr>
              <a:t>JSON RULES</a:t>
            </a:r>
          </a:p>
          <a:p>
            <a:pPr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Data is in name/value pairs</a:t>
            </a:r>
            <a:endParaRPr lang="en-US" sz="2200" dirty="0"/>
          </a:p>
          <a:p>
            <a:pPr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Data is separated by commas</a:t>
            </a:r>
            <a:endParaRPr lang="en-US" sz="2200" dirty="0"/>
          </a:p>
          <a:p>
            <a:pPr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Curly braces hold objects</a:t>
            </a:r>
            <a:endParaRPr lang="en-US" sz="2200" dirty="0"/>
          </a:p>
          <a:p>
            <a:pPr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Square brackets hold arrays</a:t>
            </a:r>
            <a:endParaRPr lang="en-US" sz="2200" dirty="0"/>
          </a:p>
          <a:p>
            <a:pPr marL="0" indent="0">
              <a:buNone/>
            </a:pPr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424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13FF3-3332-4986-87FD-BC2DF576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875693" cy="1623312"/>
          </a:xfrm>
        </p:spPr>
        <p:txBody>
          <a:bodyPr anchor="b">
            <a:normAutofit/>
          </a:bodyPr>
          <a:lstStyle/>
          <a:p>
            <a:r>
              <a:rPr lang="en-US" sz="4000" dirty="0">
                <a:cs typeface="Calibri Light"/>
              </a:rPr>
              <a:t>But what's different about SOAP?</a:t>
            </a:r>
            <a:endParaRPr 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17B84-A69E-4BE2-960E-BDC9AEFDA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772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SOAP is a protocol.</a:t>
            </a:r>
            <a:endParaRPr lang="en-US" dirty="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SOAP uses XML as data format</a:t>
            </a:r>
          </a:p>
          <a:p>
            <a:r>
              <a:rPr lang="en-US" sz="2000" dirty="0">
                <a:ea typeface="+mn-lt"/>
                <a:cs typeface="+mn-lt"/>
              </a:rPr>
              <a:t>SOAP has additional overhead as the envelope contains header, body etc. </a:t>
            </a:r>
          </a:p>
          <a:p>
            <a:r>
              <a:rPr lang="en-US" sz="2000" dirty="0">
                <a:ea typeface="+mn-lt"/>
                <a:cs typeface="+mn-lt"/>
              </a:rPr>
              <a:t>SOAP defines a strict formal contract through WSDL and XSD’s, REST need not have a strict formal contract.</a:t>
            </a:r>
          </a:p>
          <a:p>
            <a:r>
              <a:rPr lang="en-US" sz="2000" dirty="0">
                <a:ea typeface="+mn-lt"/>
                <a:cs typeface="+mn-lt"/>
              </a:rPr>
              <a:t>SOAP defines operations and methods separately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SOAP contains WSDL file which defines a strict contract and contains datatypes and operations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1014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51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83BC4-6D3D-4AE4-99F0-5D6FB957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  <a:cs typeface="Calibri Light"/>
              </a:rPr>
              <a:t>How does API data flow?</a:t>
            </a:r>
          </a:p>
        </p:txBody>
      </p:sp>
      <p:pic>
        <p:nvPicPr>
          <p:cNvPr id="3" name="Picture 1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2D83F7E-5588-4B80-8C45-17ED0D2D5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3752" y="934228"/>
            <a:ext cx="66549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2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212610C-AD12-4923-A859-BC00D360E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305" y="465846"/>
            <a:ext cx="6006860" cy="5883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C4A480-6CCE-4C70-82C0-99D434EA5804}"/>
              </a:ext>
            </a:extLst>
          </p:cNvPr>
          <p:cNvSpPr txBox="1"/>
          <p:nvPr/>
        </p:nvSpPr>
        <p:spPr>
          <a:xfrm>
            <a:off x="1101305" y="3243532"/>
            <a:ext cx="323203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How does JSON look?</a:t>
            </a:r>
          </a:p>
        </p:txBody>
      </p:sp>
    </p:spTree>
    <p:extLst>
      <p:ext uri="{BB962C8B-B14F-4D97-AF65-F5344CB8AC3E}">
        <p14:creationId xmlns:p14="http://schemas.microsoft.com/office/powerpoint/2010/main" val="361361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51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83BC4-6D3D-4AE4-99F0-5D6FB957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  <a:cs typeface="Calibri Light"/>
              </a:rPr>
              <a:t>JSON vs XML</a:t>
            </a:r>
            <a:endParaRPr lang="en-US" sz="2600" dirty="0">
              <a:solidFill>
                <a:srgbClr val="FFFFFF"/>
              </a:solidFill>
            </a:endParaRPr>
          </a:p>
        </p:txBody>
      </p:sp>
      <p:pic>
        <p:nvPicPr>
          <p:cNvPr id="10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BC5DBAB-A6B2-4F63-BBD1-BD681556E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62" y="106392"/>
            <a:ext cx="3677228" cy="650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16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2040F-83DC-4A7E-BF0B-7A76F5688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>
                <a:cs typeface="Calibri Light"/>
              </a:rPr>
              <a:t>JSON Request Headers</a:t>
            </a:r>
            <a:endParaRPr lang="en-US" sz="4000" dirty="0"/>
          </a:p>
        </p:txBody>
      </p:sp>
      <p:cxnSp>
        <p:nvCxnSpPr>
          <p:cNvPr id="6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7148-CDB5-418A-B4D8-2495DE8EA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91672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The JSON Request Headers and parameters contain a wealth of information that can help you track down issues when you encounter them.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HTTP Headers are an important part of the API request and response as they represent the meta-data associated with the API request and response.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Headers carry information for:</a:t>
            </a:r>
            <a:endParaRPr lang="en-US" b="1">
              <a:cs typeface="Calibri" panose="020F0502020204030204"/>
            </a:endParaRPr>
          </a:p>
          <a:p>
            <a:r>
              <a:rPr lang="en-US" sz="2000" dirty="0">
                <a:ea typeface="+mn-lt"/>
                <a:cs typeface="+mn-lt"/>
              </a:rPr>
              <a:t>Request and Response Body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Request Authorization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Response Caching 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Response Cookies</a:t>
            </a:r>
            <a:endParaRPr lang="en-US" dirty="0"/>
          </a:p>
          <a:p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4145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2040F-83DC-4A7E-BF0B-7A76F5688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cs typeface="Calibri Light"/>
              </a:rPr>
              <a:t>JSON Request Body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7148-CDB5-418A-B4D8-2495DE8EA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The JSON request body contains the details of the request itself. 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200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  <a:cs typeface="Calibri"/>
            </a:endParaRPr>
          </a:p>
          <a:p>
            <a:endParaRPr lang="en-US" sz="20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7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758D8B7-0C22-46D3-8817-81A95D149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372" y="643467"/>
            <a:ext cx="4823550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72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What are JSON REST APIs?</vt:lpstr>
      <vt:lpstr>What is a REST API?</vt:lpstr>
      <vt:lpstr>What is JSON?</vt:lpstr>
      <vt:lpstr>But what's different about SOAP?</vt:lpstr>
      <vt:lpstr>How does API data flow?</vt:lpstr>
      <vt:lpstr>PowerPoint Presentation</vt:lpstr>
      <vt:lpstr>JSON vs XML</vt:lpstr>
      <vt:lpstr>JSON Request Headers</vt:lpstr>
      <vt:lpstr>JSON Request Body</vt:lpstr>
      <vt:lpstr>JSON Response Body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211</cp:revision>
  <dcterms:created xsi:type="dcterms:W3CDTF">2013-07-15T20:26:40Z</dcterms:created>
  <dcterms:modified xsi:type="dcterms:W3CDTF">2019-05-26T23:29:44Z</dcterms:modified>
</cp:coreProperties>
</file>