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82" r:id="rId5"/>
    <p:sldId id="257" r:id="rId6"/>
    <p:sldId id="283" r:id="rId7"/>
    <p:sldId id="280" r:id="rId8"/>
    <p:sldId id="284" r:id="rId9"/>
    <p:sldId id="285" r:id="rId10"/>
    <p:sldId id="286" r:id="rId11"/>
    <p:sldId id="287" r:id="rId12"/>
    <p:sldId id="288"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B8800-1756-28E4-A7D7-ABE7BC18A7C2}" v="46" dt="2019-06-09T21:33:11.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xiomatics.com/blog/using-json-and-rest-profiles-for-external-author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08060" y="965199"/>
            <a:ext cx="7585587" cy="4927601"/>
          </a:xfrm>
        </p:spPr>
        <p:txBody>
          <a:bodyPr anchor="ctr">
            <a:normAutofit/>
          </a:bodyPr>
          <a:lstStyle/>
          <a:p>
            <a:r>
              <a:rPr lang="en-US" sz="5400" dirty="0">
                <a:solidFill>
                  <a:schemeClr val="tx1">
                    <a:lumMod val="85000"/>
                    <a:lumOff val="15000"/>
                  </a:schemeClr>
                </a:solidFill>
                <a:cs typeface="Calibri Light"/>
              </a:rPr>
              <a:t>Business Use Case:</a:t>
            </a:r>
            <a:br>
              <a:rPr lang="en-US" sz="5400" dirty="0">
                <a:solidFill>
                  <a:schemeClr val="tx1">
                    <a:lumMod val="85000"/>
                    <a:lumOff val="15000"/>
                  </a:schemeClr>
                </a:solidFill>
                <a:cs typeface="Calibri Light"/>
              </a:rPr>
            </a:br>
            <a:br>
              <a:rPr lang="en-US" sz="5400" dirty="0">
                <a:cs typeface="Calibri Light"/>
              </a:rPr>
            </a:br>
            <a:r>
              <a:rPr lang="en-US" sz="5400" dirty="0">
                <a:solidFill>
                  <a:schemeClr val="tx1">
                    <a:lumMod val="85000"/>
                    <a:lumOff val="15000"/>
                  </a:schemeClr>
                </a:solidFill>
                <a:ea typeface="+mj-lt"/>
                <a:cs typeface="+mj-lt"/>
              </a:rPr>
              <a:t>Calendar API</a:t>
            </a:r>
            <a:endParaRPr lang="en-US" dirty="0">
              <a:solidFill>
                <a:schemeClr val="tx1">
                  <a:lumMod val="85000"/>
                  <a:lumOff val="15000"/>
                </a:schemeClr>
              </a:solidFill>
            </a:endParaRPr>
          </a:p>
        </p:txBody>
      </p:sp>
      <p:sp>
        <p:nvSpPr>
          <p:cNvPr id="3" name="Subtitle 2"/>
          <p:cNvSpPr>
            <a:spLocks noGrp="1"/>
          </p:cNvSpPr>
          <p:nvPr>
            <p:ph type="subTitle" idx="1"/>
          </p:nvPr>
        </p:nvSpPr>
        <p:spPr>
          <a:xfrm>
            <a:off x="1023257" y="965198"/>
            <a:ext cx="2707937" cy="4927602"/>
          </a:xfrm>
        </p:spPr>
        <p:txBody>
          <a:bodyPr vert="horz" lIns="91440" tIns="45720" rIns="91440" bIns="45720" rtlCol="0" anchor="ctr">
            <a:normAutofit/>
          </a:bodyPr>
          <a:lstStyle/>
          <a:p>
            <a:pPr algn="r"/>
            <a:endParaRPr lang="en-US" sz="2000">
              <a:solidFill>
                <a:schemeClr val="accent1"/>
              </a:solidFill>
              <a:cs typeface="Calibri"/>
            </a:endParaRPr>
          </a:p>
          <a:p>
            <a:pPr algn="r"/>
            <a:r>
              <a:rPr lang="en-US" sz="2000" dirty="0">
                <a:solidFill>
                  <a:schemeClr val="accent1"/>
                </a:solidFill>
                <a:cs typeface="Calibri"/>
              </a:rPr>
              <a:t>Donald Cousar</a:t>
            </a:r>
          </a:p>
          <a:p>
            <a:pPr algn="r"/>
            <a:r>
              <a:rPr lang="en-US" sz="2000" dirty="0">
                <a:solidFill>
                  <a:schemeClr val="accent1"/>
                </a:solidFill>
                <a:cs typeface="Calibri"/>
              </a:rPr>
              <a:t>Bellevue University</a:t>
            </a:r>
          </a:p>
          <a:p>
            <a:pPr algn="r"/>
            <a:r>
              <a:rPr lang="en-US" sz="2000" dirty="0">
                <a:solidFill>
                  <a:schemeClr val="accent1"/>
                </a:solidFill>
                <a:cs typeface="Calibri"/>
              </a:rPr>
              <a:t>RESTful APIs</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Step 5</a:t>
            </a:r>
            <a:br>
              <a:rPr lang="en-US" sz="2600" dirty="0">
                <a:solidFill>
                  <a:srgbClr val="FFFFFF"/>
                </a:solidFill>
                <a:cs typeface="Calibri Light"/>
              </a:rPr>
            </a:br>
            <a:br>
              <a:rPr lang="en-US" sz="2600" dirty="0">
                <a:cs typeface="Calibri Light"/>
              </a:rPr>
            </a:br>
            <a:r>
              <a:rPr lang="en-US" sz="2600">
                <a:solidFill>
                  <a:srgbClr val="FFFFFF"/>
                </a:solidFill>
                <a:cs typeface="Calibri Light"/>
              </a:rPr>
              <a:t>Profile</a:t>
            </a:r>
            <a:endParaRPr lang="en-US" sz="2600" dirty="0">
              <a:solidFill>
                <a:srgbClr val="FFFFFF"/>
              </a:solidFill>
              <a:cs typeface="Calibri Light"/>
            </a:endParaRPr>
          </a:p>
        </p:txBody>
      </p:sp>
      <p:sp>
        <p:nvSpPr>
          <p:cNvPr id="6" name="Content Placeholder 4">
            <a:extLst>
              <a:ext uri="{FF2B5EF4-FFF2-40B4-BE49-F238E27FC236}">
                <a16:creationId xmlns:a16="http://schemas.microsoft.com/office/drawing/2014/main" id="{F0D80426-0DEC-4D85-90BB-04A75C70F6A8}"/>
              </a:ext>
            </a:extLst>
          </p:cNvPr>
          <p:cNvSpPr txBox="1">
            <a:spLocks/>
          </p:cNvSpPr>
          <p:nvPr/>
        </p:nvSpPr>
        <p:spPr>
          <a:xfrm>
            <a:off x="5726501" y="617927"/>
            <a:ext cx="5469148" cy="19215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cs typeface="Calibri"/>
              </a:rPr>
              <a:t>Choice</a:t>
            </a:r>
            <a:r>
              <a:rPr lang="en-US">
                <a:cs typeface="Calibri"/>
              </a:rPr>
              <a:t>:  JSON Profile</a:t>
            </a:r>
          </a:p>
          <a:p>
            <a:pPr marL="0" indent="0">
              <a:buFont typeface="Arial" panose="020B0604020202020204" pitchFamily="34" charset="0"/>
              <a:buNone/>
            </a:pPr>
            <a:endParaRPr lang="en-US" dirty="0">
              <a:cs typeface="Calibri"/>
            </a:endParaRPr>
          </a:p>
          <a:p>
            <a:pPr marL="0" indent="0">
              <a:buNone/>
            </a:pPr>
            <a:r>
              <a:rPr lang="en-US" b="1">
                <a:cs typeface="Calibri"/>
              </a:rPr>
              <a:t>Reason</a:t>
            </a:r>
            <a:r>
              <a:rPr lang="en-US">
                <a:cs typeface="Calibri"/>
              </a:rPr>
              <a:t>: It's human readable, easy, and customizable.</a:t>
            </a:r>
          </a:p>
          <a:p>
            <a:pPr marL="0" indent="0">
              <a:buFont typeface="Arial" panose="020B0604020202020204" pitchFamily="34" charset="0"/>
              <a:buNone/>
            </a:pPr>
            <a:endParaRPr lang="en-US" dirty="0">
              <a:cs typeface="Calibri"/>
            </a:endParaRPr>
          </a:p>
          <a:p>
            <a:pPr marL="0" indent="0">
              <a:buFont typeface="Arial" panose="020B0604020202020204" pitchFamily="34" charset="0"/>
              <a:buNone/>
            </a:pPr>
            <a:endParaRPr lang="en-US" dirty="0">
              <a:cs typeface="Calibri"/>
            </a:endParaRPr>
          </a:p>
        </p:txBody>
      </p:sp>
    </p:spTree>
    <p:extLst>
      <p:ext uri="{BB962C8B-B14F-4D97-AF65-F5344CB8AC3E}">
        <p14:creationId xmlns:p14="http://schemas.microsoft.com/office/powerpoint/2010/main" val="338181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Step 6</a:t>
            </a:r>
            <a:br>
              <a:rPr lang="en-US" sz="2600" dirty="0">
                <a:solidFill>
                  <a:srgbClr val="FFFFFF"/>
                </a:solidFill>
                <a:cs typeface="Calibri Light"/>
              </a:rPr>
            </a:br>
            <a:br>
              <a:rPr lang="en-US" sz="2600" dirty="0">
                <a:solidFill>
                  <a:srgbClr val="FFFFFF"/>
                </a:solidFill>
                <a:cs typeface="Calibri Light"/>
              </a:rPr>
            </a:br>
            <a:r>
              <a:rPr lang="en-US" sz="2150">
                <a:solidFill>
                  <a:srgbClr val="FFFFFF"/>
                </a:solidFill>
                <a:cs typeface="Calibri Light"/>
              </a:rPr>
              <a:t>Implementation</a:t>
            </a:r>
            <a:endParaRPr lang="en-US" sz="2150" dirty="0">
              <a:solidFill>
                <a:srgbClr val="FFFFFF"/>
              </a:solidFill>
              <a:cs typeface="Calibri Light"/>
            </a:endParaRPr>
          </a:p>
        </p:txBody>
      </p:sp>
      <p:sp>
        <p:nvSpPr>
          <p:cNvPr id="5" name="Content Placeholder 4">
            <a:extLst>
              <a:ext uri="{FF2B5EF4-FFF2-40B4-BE49-F238E27FC236}">
                <a16:creationId xmlns:a16="http://schemas.microsoft.com/office/drawing/2014/main" id="{CCCCAFA3-70BF-4FF5-981A-39F12AE55A8F}"/>
              </a:ext>
            </a:extLst>
          </p:cNvPr>
          <p:cNvSpPr>
            <a:spLocks noGrp="1"/>
          </p:cNvSpPr>
          <p:nvPr>
            <p:ph idx="1"/>
          </p:nvPr>
        </p:nvSpPr>
        <p:spPr>
          <a:xfrm>
            <a:off x="4159369" y="732946"/>
            <a:ext cx="7194431" cy="5444017"/>
          </a:xfrm>
        </p:spPr>
        <p:txBody>
          <a:bodyPr vert="horz" lIns="91440" tIns="45720" rIns="91440" bIns="45720" rtlCol="0" anchor="t">
            <a:normAutofit/>
          </a:bodyPr>
          <a:lstStyle/>
          <a:p>
            <a:r>
              <a:rPr lang="en-US">
                <a:cs typeface="Calibri"/>
              </a:rPr>
              <a:t>Language:  Javascript (Node.JS)</a:t>
            </a:r>
          </a:p>
          <a:p>
            <a:r>
              <a:rPr lang="en-US">
                <a:cs typeface="Calibri"/>
              </a:rPr>
              <a:t>Node packages</a:t>
            </a:r>
            <a:endParaRPr lang="en-US" dirty="0">
              <a:cs typeface="Calibri"/>
            </a:endParaRPr>
          </a:p>
          <a:p>
            <a:pPr lvl="1"/>
            <a:r>
              <a:rPr lang="en-US">
                <a:cs typeface="Calibri"/>
              </a:rPr>
              <a:t>Express</a:t>
            </a:r>
            <a:endParaRPr lang="en-US" dirty="0">
              <a:cs typeface="Calibri"/>
            </a:endParaRPr>
          </a:p>
          <a:p>
            <a:pPr lvl="1"/>
            <a:r>
              <a:rPr lang="en-US">
                <a:cs typeface="Calibri"/>
              </a:rPr>
              <a:t>BCryptJS</a:t>
            </a:r>
            <a:endParaRPr lang="en-US" dirty="0">
              <a:cs typeface="Calibri"/>
            </a:endParaRPr>
          </a:p>
          <a:p>
            <a:pPr lvl="1"/>
            <a:r>
              <a:rPr lang="en-US">
                <a:cs typeface="Calibri"/>
              </a:rPr>
              <a:t>Bluebird</a:t>
            </a:r>
            <a:endParaRPr lang="en-US" dirty="0">
              <a:cs typeface="Calibri"/>
            </a:endParaRPr>
          </a:p>
          <a:p>
            <a:pPr lvl="1"/>
            <a:r>
              <a:rPr lang="en-US">
                <a:cs typeface="Calibri"/>
              </a:rPr>
              <a:t>EJS</a:t>
            </a:r>
            <a:endParaRPr lang="en-US" dirty="0">
              <a:cs typeface="Calibri"/>
            </a:endParaRPr>
          </a:p>
          <a:p>
            <a:pPr lvl="1"/>
            <a:r>
              <a:rPr lang="en-US">
                <a:cs typeface="Calibri"/>
              </a:rPr>
              <a:t>Mongoose</a:t>
            </a:r>
            <a:endParaRPr lang="en-US" dirty="0">
              <a:cs typeface="Calibri"/>
            </a:endParaRPr>
          </a:p>
          <a:p>
            <a:pPr lvl="1"/>
            <a:r>
              <a:rPr lang="en-US">
                <a:cs typeface="Calibri"/>
              </a:rPr>
              <a:t>JSONWebToken</a:t>
            </a:r>
            <a:endParaRPr lang="en-US" dirty="0">
              <a:cs typeface="Calibri"/>
            </a:endParaRPr>
          </a:p>
          <a:p>
            <a:pPr lvl="1"/>
            <a:r>
              <a:rPr lang="en-US">
                <a:cs typeface="Calibri"/>
              </a:rPr>
              <a:t>Morgan</a:t>
            </a:r>
            <a:endParaRPr lang="en-US" dirty="0">
              <a:cs typeface="Calibri"/>
            </a:endParaRPr>
          </a:p>
          <a:p>
            <a:pPr lvl="1"/>
            <a:endParaRPr lang="en-US" dirty="0">
              <a:cs typeface="Calibri"/>
            </a:endParaRPr>
          </a:p>
          <a:p>
            <a:r>
              <a:rPr lang="en-US">
                <a:cs typeface="Calibri"/>
              </a:rPr>
              <a:t>Framework:  MEAN Stack</a:t>
            </a:r>
          </a:p>
          <a:p>
            <a:r>
              <a:rPr lang="en-US">
                <a:cs typeface="Calibri"/>
              </a:rPr>
              <a:t>Server Environment:  Linux on AWS</a:t>
            </a:r>
            <a:endParaRPr lang="en-US" dirty="0">
              <a:cs typeface="Calibri"/>
            </a:endParaRPr>
          </a:p>
        </p:txBody>
      </p:sp>
    </p:spTree>
    <p:extLst>
      <p:ext uri="{BB962C8B-B14F-4D97-AF65-F5344CB8AC3E}">
        <p14:creationId xmlns:p14="http://schemas.microsoft.com/office/powerpoint/2010/main" val="24470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Step 7</a:t>
            </a:r>
            <a:br>
              <a:rPr lang="en-US" sz="2600" dirty="0">
                <a:solidFill>
                  <a:srgbClr val="FFFFFF"/>
                </a:solidFill>
                <a:cs typeface="Calibri Light"/>
              </a:rPr>
            </a:br>
            <a:br>
              <a:rPr lang="en-US" sz="2600" dirty="0">
                <a:solidFill>
                  <a:srgbClr val="FFFFFF"/>
                </a:solidFill>
                <a:cs typeface="Calibri Light"/>
              </a:rPr>
            </a:br>
            <a:r>
              <a:rPr lang="en-US" sz="2600">
                <a:solidFill>
                  <a:srgbClr val="FFFFFF"/>
                </a:solidFill>
                <a:cs typeface="Calibri Light"/>
              </a:rPr>
              <a:t>Publication</a:t>
            </a:r>
            <a:endParaRPr lang="en-US" sz="2600" dirty="0">
              <a:solidFill>
                <a:srgbClr val="FFFFFF"/>
              </a:solidFill>
              <a:cs typeface="Calibri Light"/>
            </a:endParaRPr>
          </a:p>
        </p:txBody>
      </p:sp>
      <p:sp>
        <p:nvSpPr>
          <p:cNvPr id="5" name="Content Placeholder 4">
            <a:extLst>
              <a:ext uri="{FF2B5EF4-FFF2-40B4-BE49-F238E27FC236}">
                <a16:creationId xmlns:a16="http://schemas.microsoft.com/office/drawing/2014/main" id="{3F355B1D-F6F8-410D-9116-AC4C9A46C45D}"/>
              </a:ext>
            </a:extLst>
          </p:cNvPr>
          <p:cNvSpPr>
            <a:spLocks noGrp="1"/>
          </p:cNvSpPr>
          <p:nvPr>
            <p:ph idx="1"/>
          </p:nvPr>
        </p:nvSpPr>
        <p:spPr>
          <a:xfrm>
            <a:off x="3814313" y="416644"/>
            <a:ext cx="7539487" cy="5760319"/>
          </a:xfrm>
        </p:spPr>
        <p:txBody>
          <a:bodyPr vert="horz" lIns="91440" tIns="45720" rIns="91440" bIns="45720" rtlCol="0" anchor="t">
            <a:normAutofit/>
          </a:bodyPr>
          <a:lstStyle/>
          <a:p>
            <a:pPr marL="0" indent="0" algn="ctr">
              <a:buNone/>
            </a:pPr>
            <a:r>
              <a:rPr lang="en-US" sz="4000" b="1">
                <a:cs typeface="Calibri"/>
              </a:rPr>
              <a:t>Publishing the URIs</a:t>
            </a:r>
            <a:endParaRPr lang="en-US"/>
          </a:p>
          <a:p>
            <a:pPr marL="0" indent="0">
              <a:buNone/>
            </a:pPr>
            <a:endParaRPr lang="en-US" dirty="0">
              <a:cs typeface="Calibri"/>
            </a:endParaRPr>
          </a:p>
          <a:p>
            <a:pPr marL="0" indent="0">
              <a:buNone/>
            </a:pPr>
            <a:r>
              <a:rPr lang="en-US">
                <a:cs typeface="Calibri"/>
              </a:rPr>
              <a:t>APIs will utilize </a:t>
            </a:r>
          </a:p>
          <a:p>
            <a:r>
              <a:rPr lang="en-US">
                <a:cs typeface="Calibri"/>
              </a:rPr>
              <a:t>Versioning</a:t>
            </a:r>
          </a:p>
          <a:p>
            <a:r>
              <a:rPr lang="en-US">
                <a:cs typeface="Calibri"/>
              </a:rPr>
              <a:t>Standard Names</a:t>
            </a:r>
            <a:endParaRPr lang="en-US" dirty="0">
              <a:cs typeface="Calibri"/>
            </a:endParaRPr>
          </a:p>
          <a:p>
            <a:r>
              <a:rPr lang="en-US">
                <a:cs typeface="Calibri"/>
              </a:rPr>
              <a:t>Secure HTTPS port</a:t>
            </a:r>
            <a:endParaRPr lang="en-US" dirty="0">
              <a:cs typeface="Calibri"/>
            </a:endParaRPr>
          </a:p>
          <a:p>
            <a:r>
              <a:rPr lang="en-US">
                <a:cs typeface="Calibri"/>
              </a:rPr>
              <a:t>Development Environment</a:t>
            </a:r>
            <a:endParaRPr lang="en-US" dirty="0">
              <a:cs typeface="Calibri"/>
            </a:endParaRPr>
          </a:p>
          <a:p>
            <a:r>
              <a:rPr lang="en-US">
                <a:cs typeface="Calibri"/>
              </a:rPr>
              <a:t>Staging Environment</a:t>
            </a:r>
            <a:endParaRPr lang="en-US" dirty="0">
              <a:cs typeface="Calibri"/>
            </a:endParaRPr>
          </a:p>
          <a:p>
            <a:r>
              <a:rPr lang="en-US">
                <a:cs typeface="Calibri"/>
              </a:rPr>
              <a:t>Production Environment</a:t>
            </a: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23575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C2578-A854-404B-8C8D-170A3727EB31}"/>
              </a:ext>
            </a:extLst>
          </p:cNvPr>
          <p:cNvSpPr>
            <a:spLocks noGrp="1"/>
          </p:cNvSpPr>
          <p:nvPr>
            <p:ph type="title"/>
          </p:nvPr>
        </p:nvSpPr>
        <p:spPr>
          <a:xfrm>
            <a:off x="829781" y="2745736"/>
            <a:ext cx="2361709" cy="1366528"/>
          </a:xfrm>
          <a:solidFill>
            <a:srgbClr val="FFFFFF"/>
          </a:solidFill>
          <a:ln w="25400" cap="sq">
            <a:solidFill>
              <a:srgbClr val="404040"/>
            </a:solidFill>
            <a:miter lim="800000"/>
          </a:ln>
        </p:spPr>
        <p:txBody>
          <a:bodyPr>
            <a:normAutofit/>
          </a:bodyPr>
          <a:lstStyle/>
          <a:p>
            <a:pPr algn="ctr"/>
            <a:r>
              <a:rPr lang="en-US" sz="3200">
                <a:solidFill>
                  <a:srgbClr val="262626"/>
                </a:solidFill>
                <a:cs typeface="Calibri Light"/>
              </a:rPr>
              <a:t>References</a:t>
            </a:r>
            <a:endParaRPr lang="en-US" sz="3200">
              <a:solidFill>
                <a:srgbClr val="262626"/>
              </a:solidFill>
            </a:endParaRPr>
          </a:p>
        </p:txBody>
      </p:sp>
      <p:sp>
        <p:nvSpPr>
          <p:cNvPr id="3" name="Content Placeholder 2">
            <a:extLst>
              <a:ext uri="{FF2B5EF4-FFF2-40B4-BE49-F238E27FC236}">
                <a16:creationId xmlns:a16="http://schemas.microsoft.com/office/drawing/2014/main" id="{FE0D3DDB-284E-4355-8E6C-CA8429EFDE33}"/>
              </a:ext>
            </a:extLst>
          </p:cNvPr>
          <p:cNvSpPr>
            <a:spLocks noGrp="1"/>
          </p:cNvSpPr>
          <p:nvPr>
            <p:ph idx="1"/>
          </p:nvPr>
        </p:nvSpPr>
        <p:spPr>
          <a:xfrm>
            <a:off x="5747258" y="802638"/>
            <a:ext cx="5710620" cy="5252722"/>
          </a:xfrm>
        </p:spPr>
        <p:txBody>
          <a:bodyPr vert="horz" lIns="91440" tIns="45720" rIns="91440" bIns="45720" rtlCol="0" anchor="ctr">
            <a:normAutofit/>
          </a:bodyPr>
          <a:lstStyle/>
          <a:p>
            <a:r>
              <a:rPr lang="en-US" sz="2400">
                <a:cs typeface="Calibri"/>
              </a:rPr>
              <a:t>Nair, Srijith. Nov 25, 2015. JSON Profile. Retrieved from: </a:t>
            </a:r>
            <a:r>
              <a:rPr lang="en-US" sz="2400" dirty="0">
                <a:ea typeface="+mn-lt"/>
                <a:cs typeface="+mn-lt"/>
                <a:hlinkClick r:id="rId2"/>
              </a:rPr>
              <a:t>https://www.axiomatics.com/blog/using-json-and-rest-profiles-for-external-authorization/</a:t>
            </a:r>
            <a:endParaRPr lang="en-US" sz="2400" dirty="0">
              <a:cs typeface="Calibri"/>
            </a:endParaRPr>
          </a:p>
          <a:p>
            <a:r>
              <a:rPr lang="en-US" sz="2400">
                <a:ea typeface="+mn-lt"/>
                <a:cs typeface="+mn-lt"/>
              </a:rPr>
              <a:t>Richardson, L., Amudsen, M., &amp; Ruby, S. (2015). RESTful Web APIs. Sebastopol, CA: OReilly Media. pp. 157–197.</a:t>
            </a:r>
          </a:p>
          <a:p>
            <a:pPr marL="0" indent="0">
              <a:buNone/>
            </a:pPr>
            <a:endParaRPr lang="en-US" sz="2400" dirty="0">
              <a:cs typeface="Calibri"/>
            </a:endParaRPr>
          </a:p>
        </p:txBody>
      </p:sp>
    </p:spTree>
    <p:extLst>
      <p:ext uri="{BB962C8B-B14F-4D97-AF65-F5344CB8AC3E}">
        <p14:creationId xmlns:p14="http://schemas.microsoft.com/office/powerpoint/2010/main" val="8853369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217C4-17A0-470F-A99B-B9497D21B120}"/>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dirty="0">
                <a:solidFill>
                  <a:srgbClr val="262626"/>
                </a:solidFill>
                <a:cs typeface="Calibri Light"/>
              </a:rPr>
              <a:t>Why a Calendar API?</a:t>
            </a:r>
          </a:p>
        </p:txBody>
      </p:sp>
      <p:sp>
        <p:nvSpPr>
          <p:cNvPr id="4" name="Content Placeholder 3">
            <a:extLst>
              <a:ext uri="{FF2B5EF4-FFF2-40B4-BE49-F238E27FC236}">
                <a16:creationId xmlns:a16="http://schemas.microsoft.com/office/drawing/2014/main" id="{EE19C24C-0827-4B55-8B2C-E01F457F8D6A}"/>
              </a:ext>
            </a:extLst>
          </p:cNvPr>
          <p:cNvSpPr>
            <a:spLocks noGrp="1"/>
          </p:cNvSpPr>
          <p:nvPr>
            <p:ph idx="1"/>
          </p:nvPr>
        </p:nvSpPr>
        <p:spPr>
          <a:xfrm>
            <a:off x="6049182" y="802638"/>
            <a:ext cx="5408696" cy="5252722"/>
          </a:xfrm>
        </p:spPr>
        <p:txBody>
          <a:bodyPr vert="horz" lIns="91440" tIns="45720" rIns="91440" bIns="45720" rtlCol="0" anchor="ctr">
            <a:normAutofit/>
          </a:bodyPr>
          <a:lstStyle/>
          <a:p>
            <a:pPr marL="0" indent="0">
              <a:buNone/>
            </a:pPr>
            <a:r>
              <a:rPr lang="en-US" sz="2200" dirty="0">
                <a:cs typeface="Calibri"/>
              </a:rPr>
              <a:t>Cousar Insurance, LLC is an insurance agency that offers a myriad of insurance services.  Our sales representatives are always expanding our client base through cold contacts, phone and mail leads, and referrals.</a:t>
            </a:r>
          </a:p>
          <a:p>
            <a:pPr marL="0" indent="0">
              <a:buNone/>
            </a:pPr>
            <a:endParaRPr lang="en-US" sz="2200" dirty="0">
              <a:cs typeface="Calibri"/>
            </a:endParaRPr>
          </a:p>
          <a:p>
            <a:pPr marL="0" indent="0">
              <a:buNone/>
            </a:pPr>
            <a:r>
              <a:rPr lang="en-US" sz="2200" dirty="0">
                <a:cs typeface="Calibri"/>
              </a:rPr>
              <a:t>Our support staff has been tasked with assisting sales reps with managing appointments. </a:t>
            </a:r>
          </a:p>
          <a:p>
            <a:pPr marL="0" indent="0">
              <a:buNone/>
            </a:pPr>
            <a:endParaRPr lang="en-US" sz="2200" dirty="0">
              <a:cs typeface="Calibri"/>
            </a:endParaRPr>
          </a:p>
          <a:p>
            <a:pPr marL="0" indent="0">
              <a:buNone/>
            </a:pPr>
            <a:r>
              <a:rPr lang="en-US" sz="2200" dirty="0">
                <a:cs typeface="Calibri"/>
              </a:rPr>
              <a:t>A Calendar API will allow sales reps to add and manage appointments from mobile devices, while their support representative counterpart manage appointments from the office from their work computer</a:t>
            </a:r>
          </a:p>
          <a:p>
            <a:pPr marL="0" indent="0">
              <a:buNone/>
            </a:pPr>
            <a:endParaRPr lang="en-US" sz="2200">
              <a:cs typeface="Calibri"/>
            </a:endParaRPr>
          </a:p>
        </p:txBody>
      </p:sp>
    </p:spTree>
    <p:extLst>
      <p:ext uri="{BB962C8B-B14F-4D97-AF65-F5344CB8AC3E}">
        <p14:creationId xmlns:p14="http://schemas.microsoft.com/office/powerpoint/2010/main" val="964240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A13FF3-3332-4986-87FD-BC2DF57631EF}"/>
              </a:ext>
            </a:extLst>
          </p:cNvPr>
          <p:cNvSpPr>
            <a:spLocks noGrp="1"/>
          </p:cNvSpPr>
          <p:nvPr>
            <p:ph type="title"/>
          </p:nvPr>
        </p:nvSpPr>
        <p:spPr>
          <a:xfrm>
            <a:off x="655320" y="365125"/>
            <a:ext cx="9875693" cy="1623312"/>
          </a:xfrm>
        </p:spPr>
        <p:txBody>
          <a:bodyPr anchor="b">
            <a:normAutofit/>
          </a:bodyPr>
          <a:lstStyle/>
          <a:p>
            <a:r>
              <a:rPr lang="en-US" sz="4000" dirty="0">
                <a:cs typeface="Calibri Light"/>
              </a:rPr>
              <a:t>What services will the API provide?</a:t>
            </a:r>
            <a:endParaRPr lang="en-US"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E17B84-A69E-4BE2-960E-BDC9AEFDA6FB}"/>
              </a:ext>
            </a:extLst>
          </p:cNvPr>
          <p:cNvSpPr>
            <a:spLocks noGrp="1"/>
          </p:cNvSpPr>
          <p:nvPr>
            <p:ph idx="1"/>
          </p:nvPr>
        </p:nvSpPr>
        <p:spPr>
          <a:xfrm>
            <a:off x="655320" y="2644518"/>
            <a:ext cx="9013052" cy="3772949"/>
          </a:xfrm>
        </p:spPr>
        <p:txBody>
          <a:bodyPr vert="horz" lIns="91440" tIns="45720" rIns="91440" bIns="45720" rtlCol="0" anchor="t">
            <a:normAutofit/>
          </a:bodyPr>
          <a:lstStyle/>
          <a:p>
            <a:r>
              <a:rPr lang="en-US" sz="2000" dirty="0">
                <a:cs typeface="Calibri"/>
              </a:rPr>
              <a:t>Get details of existing appointment</a:t>
            </a:r>
          </a:p>
          <a:p>
            <a:r>
              <a:rPr lang="en-US" sz="2000" dirty="0">
                <a:ea typeface="+mn-lt"/>
                <a:cs typeface="+mn-lt"/>
              </a:rPr>
              <a:t>Add new appointments</a:t>
            </a:r>
          </a:p>
          <a:p>
            <a:r>
              <a:rPr lang="en-US" sz="2000" dirty="0">
                <a:ea typeface="+mn-lt"/>
                <a:cs typeface="+mn-lt"/>
              </a:rPr>
              <a:t>Cancel appointments</a:t>
            </a:r>
          </a:p>
          <a:p>
            <a:r>
              <a:rPr lang="en-US" sz="2000" dirty="0">
                <a:ea typeface="+mn-lt"/>
                <a:cs typeface="+mn-lt"/>
              </a:rPr>
              <a:t>Reschedule appointments</a:t>
            </a:r>
          </a:p>
          <a:p>
            <a:r>
              <a:rPr lang="en-US" sz="2000" dirty="0">
                <a:ea typeface="+mn-lt"/>
                <a:cs typeface="+mn-lt"/>
              </a:rPr>
              <a:t>Check availability</a:t>
            </a:r>
          </a:p>
          <a:p>
            <a:r>
              <a:rPr lang="en-US" sz="2000" dirty="0">
                <a:ea typeface="+mn-lt"/>
                <a:cs typeface="+mn-lt"/>
              </a:rPr>
              <a:t>Arrange auto-reminders to Sales reps</a:t>
            </a:r>
          </a:p>
          <a:p>
            <a:r>
              <a:rPr lang="en-US" sz="2000" dirty="0">
                <a:ea typeface="+mn-lt"/>
                <a:cs typeface="+mn-lt"/>
              </a:rPr>
              <a:t>Robo-Dial customers with appointment reminder</a:t>
            </a:r>
          </a:p>
          <a:p>
            <a:r>
              <a:rPr lang="en-US" sz="2000" dirty="0">
                <a:ea typeface="+mn-lt"/>
                <a:cs typeface="+mn-lt"/>
              </a:rPr>
              <a:t>Interact with Google Maps for easy GPS direction</a:t>
            </a:r>
            <a:endParaRPr lang="en-US" sz="2000" dirty="0">
              <a:cs typeface="Calibri"/>
            </a:endParaRPr>
          </a:p>
          <a:p>
            <a:pPr marL="0" indent="0">
              <a:buNone/>
            </a:pPr>
            <a:endParaRPr lang="en-US" sz="2000" dirty="0">
              <a:cs typeface="Calibri"/>
            </a:endParaRPr>
          </a:p>
          <a:p>
            <a:pPr marL="0" indent="0">
              <a:buNone/>
            </a:pPr>
            <a:endParaRPr lang="en-US" sz="2000">
              <a:cs typeface="Calibri"/>
            </a:endParaRPr>
          </a:p>
          <a:p>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40910142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A13FF3-3332-4986-87FD-BC2DF57631EF}"/>
              </a:ext>
            </a:extLst>
          </p:cNvPr>
          <p:cNvSpPr>
            <a:spLocks noGrp="1"/>
          </p:cNvSpPr>
          <p:nvPr>
            <p:ph type="title"/>
          </p:nvPr>
        </p:nvSpPr>
        <p:spPr>
          <a:xfrm>
            <a:off x="655320" y="365125"/>
            <a:ext cx="9875693" cy="1623312"/>
          </a:xfrm>
        </p:spPr>
        <p:txBody>
          <a:bodyPr anchor="b">
            <a:normAutofit/>
          </a:bodyPr>
          <a:lstStyle/>
          <a:p>
            <a:r>
              <a:rPr lang="en-US" sz="4000" dirty="0">
                <a:cs typeface="Calibri Light"/>
              </a:rPr>
              <a:t>Return on Investment (ROI)</a:t>
            </a:r>
            <a:endParaRPr lang="en-US"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E17B84-A69E-4BE2-960E-BDC9AEFDA6FB}"/>
              </a:ext>
            </a:extLst>
          </p:cNvPr>
          <p:cNvSpPr>
            <a:spLocks noGrp="1"/>
          </p:cNvSpPr>
          <p:nvPr>
            <p:ph idx="1"/>
          </p:nvPr>
        </p:nvSpPr>
        <p:spPr>
          <a:xfrm>
            <a:off x="655320" y="2644518"/>
            <a:ext cx="9013052" cy="3772949"/>
          </a:xfrm>
        </p:spPr>
        <p:txBody>
          <a:bodyPr vert="horz" lIns="91440" tIns="45720" rIns="91440" bIns="45720" rtlCol="0" anchor="t">
            <a:normAutofit lnSpcReduction="10000"/>
          </a:bodyPr>
          <a:lstStyle/>
          <a:p>
            <a:endParaRPr lang="en-US" sz="2000" dirty="0">
              <a:cs typeface="Calibri"/>
            </a:endParaRPr>
          </a:p>
          <a:p>
            <a:r>
              <a:rPr lang="en-US" sz="2000" dirty="0">
                <a:ea typeface="+mn-lt"/>
                <a:cs typeface="+mn-lt"/>
              </a:rPr>
              <a:t>Increased profits</a:t>
            </a:r>
          </a:p>
          <a:p>
            <a:r>
              <a:rPr lang="en-US" sz="2000" dirty="0">
                <a:ea typeface="+mn-lt"/>
                <a:cs typeface="+mn-lt"/>
              </a:rPr>
              <a:t>Increased commissions</a:t>
            </a:r>
          </a:p>
          <a:p>
            <a:r>
              <a:rPr lang="en-US" sz="2000" dirty="0">
                <a:ea typeface="+mn-lt"/>
                <a:cs typeface="+mn-lt"/>
              </a:rPr>
              <a:t>Better time management</a:t>
            </a:r>
          </a:p>
          <a:p>
            <a:r>
              <a:rPr lang="en-US" sz="2000" dirty="0">
                <a:cs typeface="Calibri"/>
              </a:rPr>
              <a:t>With a support staff dedicated to managing appointments, sales reps will have a heavier appointment load, increasing the potential for signing new policies</a:t>
            </a:r>
            <a:endParaRPr lang="en-US"/>
          </a:p>
          <a:p>
            <a:r>
              <a:rPr lang="en-US" sz="2000" dirty="0">
                <a:cs typeface="Calibri"/>
              </a:rPr>
              <a:t>Sales reps can now focus on closing more sales by utilizing time saved to personalizing solutions to meet the customer's needs.  </a:t>
            </a:r>
          </a:p>
          <a:p>
            <a:r>
              <a:rPr lang="en-US" sz="2000" dirty="0">
                <a:cs typeface="Calibri"/>
              </a:rPr>
              <a:t>Since appointments are tracked and managed by the office as well as by the sales reps, support staff can offer appointment swaps, based on sales reps physical locations, thus allowing sales reps to see more potential customers.</a:t>
            </a:r>
          </a:p>
          <a:p>
            <a:endParaRPr lang="en-US" sz="2000" dirty="0">
              <a:cs typeface="Calibri"/>
            </a:endParaRPr>
          </a:p>
          <a:p>
            <a:endParaRPr lang="en-US" sz="2000"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dirty="0">
              <a:cs typeface="Calibri"/>
            </a:endParaRPr>
          </a:p>
        </p:txBody>
      </p:sp>
    </p:spTree>
    <p:extLst>
      <p:ext uri="{BB962C8B-B14F-4D97-AF65-F5344CB8AC3E}">
        <p14:creationId xmlns:p14="http://schemas.microsoft.com/office/powerpoint/2010/main" val="39594475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18D59-898D-4E4B-A7A2-3734F3036EB0}"/>
              </a:ext>
            </a:extLst>
          </p:cNvPr>
          <p:cNvSpPr>
            <a:spLocks noGrp="1"/>
          </p:cNvSpPr>
          <p:nvPr>
            <p:ph type="title"/>
          </p:nvPr>
        </p:nvSpPr>
        <p:spPr>
          <a:xfrm>
            <a:off x="6746628" y="1783959"/>
            <a:ext cx="5306608" cy="1868322"/>
          </a:xfrm>
        </p:spPr>
        <p:txBody>
          <a:bodyPr vert="horz" lIns="91440" tIns="45720" rIns="91440" bIns="45720" rtlCol="0" anchor="b">
            <a:normAutofit/>
          </a:bodyPr>
          <a:lstStyle/>
          <a:p>
            <a:r>
              <a:rPr lang="en-US" sz="6000" dirty="0">
                <a:solidFill>
                  <a:schemeClr val="bg1"/>
                </a:solidFill>
              </a:rPr>
              <a:t>The API Design</a:t>
            </a:r>
            <a:endParaRPr lang="en-US" sz="6000" kern="1200" dirty="0">
              <a:solidFill>
                <a:schemeClr val="bg1"/>
              </a:solidFill>
              <a:latin typeface="+mj-lt"/>
              <a:ea typeface="+mj-ea"/>
              <a:cs typeface="+mj-cs"/>
            </a:endParaRPr>
          </a:p>
        </p:txBody>
      </p:sp>
      <p:sp>
        <p:nvSpPr>
          <p:cNvPr id="4" name="Text Placeholder 3">
            <a:extLst>
              <a:ext uri="{FF2B5EF4-FFF2-40B4-BE49-F238E27FC236}">
                <a16:creationId xmlns:a16="http://schemas.microsoft.com/office/drawing/2014/main" id="{6AED2221-6470-4598-B22B-A0FCDD4FB717}"/>
              </a:ext>
            </a:extLst>
          </p:cNvPr>
          <p:cNvSpPr>
            <a:spLocks noGrp="1"/>
          </p:cNvSpPr>
          <p:nvPr>
            <p:ph type="body" sz="half" idx="2"/>
          </p:nvPr>
        </p:nvSpPr>
        <p:spPr>
          <a:xfrm>
            <a:off x="6746627" y="4750893"/>
            <a:ext cx="4645250" cy="1147863"/>
          </a:xfrm>
        </p:spPr>
        <p:txBody>
          <a:bodyPr vert="horz" lIns="91440" tIns="45720" rIns="91440" bIns="45720" rtlCol="0" anchor="t">
            <a:normAutofit/>
          </a:bodyPr>
          <a:lstStyle/>
          <a:p>
            <a:r>
              <a:rPr lang="en-US" sz="2000" kern="1200" dirty="0">
                <a:solidFill>
                  <a:schemeClr val="bg1"/>
                </a:solidFill>
                <a:latin typeface="+mn-lt"/>
                <a:ea typeface="+mn-ea"/>
                <a:cs typeface="+mn-cs"/>
              </a:rPr>
              <a:t>  </a:t>
            </a: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85645658-528D-4610-A7DE-C0B961FF6017}"/>
              </a:ext>
            </a:extLst>
          </p:cNvPr>
          <p:cNvSpPr>
            <a:spLocks noGrp="1"/>
          </p:cNvSpPr>
          <p:nvPr>
            <p:ph idx="1"/>
          </p:nvPr>
        </p:nvSpPr>
        <p:spPr>
          <a:xfrm>
            <a:off x="165490" y="153538"/>
            <a:ext cx="4188125" cy="3018946"/>
          </a:xfrm>
        </p:spPr>
        <p:txBody>
          <a:bodyPr vert="horz" lIns="91440" tIns="45720" rIns="91440" bIns="45720" rtlCol="0" anchor="t">
            <a:normAutofit/>
          </a:bodyPr>
          <a:lstStyle/>
          <a:p>
            <a:pPr marL="0" indent="0">
              <a:buNone/>
            </a:pPr>
            <a:r>
              <a:rPr lang="en-US" dirty="0">
                <a:cs typeface="Calibri" panose="020F0502020204030204"/>
              </a:rPr>
              <a:t>7 Step Design Procedure</a:t>
            </a:r>
          </a:p>
        </p:txBody>
      </p:sp>
    </p:spTree>
    <p:extLst>
      <p:ext uri="{BB962C8B-B14F-4D97-AF65-F5344CB8AC3E}">
        <p14:creationId xmlns:p14="http://schemas.microsoft.com/office/powerpoint/2010/main" val="88752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cs typeface="Calibri Light"/>
              </a:rPr>
              <a:t>Step 1</a:t>
            </a:r>
            <a:br>
              <a:rPr lang="en-US" sz="2600" dirty="0">
                <a:solidFill>
                  <a:srgbClr val="FFFFFF"/>
                </a:solidFill>
                <a:cs typeface="Calibri Light"/>
              </a:rPr>
            </a:br>
            <a:br>
              <a:rPr lang="en-US" sz="2600" dirty="0">
                <a:cs typeface="Calibri Light"/>
              </a:rPr>
            </a:br>
            <a:r>
              <a:rPr lang="en-US" sz="2600" dirty="0">
                <a:solidFill>
                  <a:srgbClr val="FFFFFF"/>
                </a:solidFill>
                <a:cs typeface="Calibri Light"/>
              </a:rPr>
              <a:t>API Info</a:t>
            </a:r>
          </a:p>
        </p:txBody>
      </p:sp>
      <p:sp>
        <p:nvSpPr>
          <p:cNvPr id="5" name="Content Placeholder 4">
            <a:extLst>
              <a:ext uri="{FF2B5EF4-FFF2-40B4-BE49-F238E27FC236}">
                <a16:creationId xmlns:a16="http://schemas.microsoft.com/office/drawing/2014/main" id="{2392C217-DDD8-4525-A117-8DD5DA0E0FF0}"/>
              </a:ext>
            </a:extLst>
          </p:cNvPr>
          <p:cNvSpPr>
            <a:spLocks noGrp="1"/>
          </p:cNvSpPr>
          <p:nvPr>
            <p:ph idx="1"/>
          </p:nvPr>
        </p:nvSpPr>
        <p:spPr>
          <a:xfrm>
            <a:off x="4446917" y="776078"/>
            <a:ext cx="7381336" cy="5832205"/>
          </a:xfrm>
        </p:spPr>
        <p:txBody>
          <a:bodyPr vert="horz" lIns="91440" tIns="45720" rIns="91440" bIns="45720" rtlCol="0" anchor="t">
            <a:normAutofit/>
          </a:bodyPr>
          <a:lstStyle/>
          <a:p>
            <a:r>
              <a:rPr lang="en-US" dirty="0">
                <a:cs typeface="Calibri"/>
              </a:rPr>
              <a:t>Appointments</a:t>
            </a:r>
          </a:p>
          <a:p>
            <a:pPr lvl="1"/>
            <a:r>
              <a:rPr lang="en-US" dirty="0">
                <a:cs typeface="Calibri"/>
              </a:rPr>
              <a:t>Add Appointment</a:t>
            </a:r>
          </a:p>
          <a:p>
            <a:pPr lvl="1"/>
            <a:r>
              <a:rPr lang="en-US" dirty="0">
                <a:cs typeface="Calibri"/>
              </a:rPr>
              <a:t>Update appointment</a:t>
            </a:r>
          </a:p>
          <a:p>
            <a:pPr lvl="1"/>
            <a:r>
              <a:rPr lang="en-US" dirty="0">
                <a:cs typeface="Calibri"/>
              </a:rPr>
              <a:t>Cancel appointment</a:t>
            </a:r>
          </a:p>
          <a:p>
            <a:pPr lvl="1"/>
            <a:r>
              <a:rPr lang="en-US" dirty="0">
                <a:cs typeface="Calibri"/>
              </a:rPr>
              <a:t>Assign new rep</a:t>
            </a:r>
          </a:p>
          <a:p>
            <a:pPr lvl="1"/>
            <a:r>
              <a:rPr lang="en-US" dirty="0">
                <a:cs typeface="Calibri"/>
              </a:rPr>
              <a:t>Swap appointment</a:t>
            </a:r>
          </a:p>
          <a:p>
            <a:pPr lvl="1"/>
            <a:r>
              <a:rPr lang="en-US" dirty="0">
                <a:cs typeface="Calibri"/>
              </a:rPr>
              <a:t>Show my appointments</a:t>
            </a:r>
          </a:p>
          <a:p>
            <a:r>
              <a:rPr lang="en-US" dirty="0">
                <a:cs typeface="Calibri"/>
              </a:rPr>
              <a:t>Customer Info</a:t>
            </a:r>
            <a:endParaRPr lang="en-US" dirty="0"/>
          </a:p>
          <a:p>
            <a:pPr lvl="1"/>
            <a:r>
              <a:rPr lang="en-US" dirty="0">
                <a:cs typeface="Calibri"/>
              </a:rPr>
              <a:t>Get current policies</a:t>
            </a:r>
          </a:p>
          <a:p>
            <a:pPr lvl="1"/>
            <a:r>
              <a:rPr lang="en-US" dirty="0">
                <a:cs typeface="Calibri"/>
              </a:rPr>
              <a:t>Get customer address</a:t>
            </a:r>
          </a:p>
          <a:p>
            <a:pPr lvl="2"/>
            <a:r>
              <a:rPr lang="en-US" dirty="0">
                <a:cs typeface="Calibri"/>
              </a:rPr>
              <a:t>Map customer address</a:t>
            </a:r>
          </a:p>
          <a:p>
            <a:pPr lvl="1"/>
            <a:r>
              <a:rPr lang="en-US" dirty="0">
                <a:cs typeface="Calibri"/>
              </a:rPr>
              <a:t>Show potential policies</a:t>
            </a:r>
          </a:p>
          <a:p>
            <a:pPr lvl="1"/>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59947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cs typeface="Calibri Light"/>
              </a:rPr>
              <a:t>Step 2</a:t>
            </a:r>
            <a:br>
              <a:rPr lang="en-US" sz="2600" dirty="0">
                <a:solidFill>
                  <a:srgbClr val="FFFFFF"/>
                </a:solidFill>
                <a:cs typeface="Calibri Light"/>
              </a:rPr>
            </a:br>
            <a:br>
              <a:rPr lang="en-US" sz="2600" dirty="0">
                <a:cs typeface="Calibri Light"/>
              </a:rPr>
            </a:br>
            <a:r>
              <a:rPr lang="en-US" sz="2600" dirty="0">
                <a:solidFill>
                  <a:srgbClr val="FFFFFF"/>
                </a:solidFill>
                <a:cs typeface="Calibri Light"/>
              </a:rPr>
              <a:t>State Diagram</a:t>
            </a:r>
          </a:p>
        </p:txBody>
      </p:sp>
      <p:pic>
        <p:nvPicPr>
          <p:cNvPr id="4" name="Picture 4" descr="A picture containing screenshot&#10;&#10;Description generated with very high confidence">
            <a:extLst>
              <a:ext uri="{FF2B5EF4-FFF2-40B4-BE49-F238E27FC236}">
                <a16:creationId xmlns:a16="http://schemas.microsoft.com/office/drawing/2014/main" id="{4D57CD86-7216-4A99-A992-3D199222EA98}"/>
              </a:ext>
            </a:extLst>
          </p:cNvPr>
          <p:cNvPicPr>
            <a:picLocks noChangeAspect="1"/>
          </p:cNvPicPr>
          <p:nvPr/>
        </p:nvPicPr>
        <p:blipFill>
          <a:blip r:embed="rId2"/>
          <a:stretch>
            <a:fillRect/>
          </a:stretch>
        </p:blipFill>
        <p:spPr>
          <a:xfrm>
            <a:off x="4364966" y="577950"/>
            <a:ext cx="7487727" cy="5457684"/>
          </a:xfrm>
          <a:prstGeom prst="rect">
            <a:avLst/>
          </a:prstGeom>
        </p:spPr>
      </p:pic>
    </p:spTree>
    <p:extLst>
      <p:ext uri="{BB962C8B-B14F-4D97-AF65-F5344CB8AC3E}">
        <p14:creationId xmlns:p14="http://schemas.microsoft.com/office/powerpoint/2010/main" val="159172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Step 3</a:t>
            </a:r>
            <a:br>
              <a:rPr lang="en-US" sz="2600" dirty="0">
                <a:solidFill>
                  <a:srgbClr val="FFFFFF"/>
                </a:solidFill>
                <a:cs typeface="Calibri Light"/>
              </a:rPr>
            </a:br>
            <a:br>
              <a:rPr lang="en-US" sz="2600" dirty="0">
                <a:solidFill>
                  <a:srgbClr val="FFFFFF"/>
                </a:solidFill>
                <a:cs typeface="Calibri Light"/>
              </a:rPr>
            </a:br>
            <a:r>
              <a:rPr lang="en-US" sz="2600">
                <a:solidFill>
                  <a:srgbClr val="FFFFFF"/>
                </a:solidFill>
                <a:cs typeface="Calibri Light"/>
              </a:rPr>
              <a:t>Reconcile Names</a:t>
            </a:r>
            <a:endParaRPr lang="en-US" sz="2600" dirty="0">
              <a:solidFill>
                <a:srgbClr val="FFFFFF"/>
              </a:solidFill>
              <a:cs typeface="Calibri Light"/>
            </a:endParaRPr>
          </a:p>
        </p:txBody>
      </p:sp>
      <p:sp>
        <p:nvSpPr>
          <p:cNvPr id="5" name="Content Placeholder 4">
            <a:extLst>
              <a:ext uri="{FF2B5EF4-FFF2-40B4-BE49-F238E27FC236}">
                <a16:creationId xmlns:a16="http://schemas.microsoft.com/office/drawing/2014/main" id="{AA34DF1E-5984-47CF-9261-0A2D3CB510A3}"/>
              </a:ext>
            </a:extLst>
          </p:cNvPr>
          <p:cNvSpPr>
            <a:spLocks noGrp="1"/>
          </p:cNvSpPr>
          <p:nvPr>
            <p:ph idx="1"/>
          </p:nvPr>
        </p:nvSpPr>
        <p:spPr>
          <a:xfrm>
            <a:off x="5884652" y="1825625"/>
            <a:ext cx="5469148" cy="4351338"/>
          </a:xfrm>
        </p:spPr>
        <p:txBody>
          <a:bodyPr vert="horz" lIns="91440" tIns="45720" rIns="91440" bIns="45720" rtlCol="0" anchor="t">
            <a:normAutofit/>
          </a:bodyPr>
          <a:lstStyle/>
          <a:p>
            <a:pPr marL="0" indent="0">
              <a:buNone/>
            </a:pPr>
            <a:r>
              <a:rPr lang="en-US" b="1">
                <a:cs typeface="Calibri"/>
              </a:rPr>
              <a:t>Choice</a:t>
            </a:r>
            <a:r>
              <a:rPr lang="en-US">
                <a:cs typeface="Calibri"/>
              </a:rPr>
              <a:t>:  IANA-registered</a:t>
            </a:r>
          </a:p>
          <a:p>
            <a:pPr marL="0" indent="0">
              <a:buNone/>
            </a:pPr>
            <a:endParaRPr lang="en-US" dirty="0">
              <a:cs typeface="Calibri"/>
            </a:endParaRPr>
          </a:p>
          <a:p>
            <a:pPr marL="0" indent="0">
              <a:buNone/>
            </a:pPr>
            <a:r>
              <a:rPr lang="en-US" b="1" dirty="0">
                <a:cs typeface="Calibri"/>
              </a:rPr>
              <a:t>Reason</a:t>
            </a:r>
            <a:r>
              <a:rPr lang="en-US" dirty="0">
                <a:cs typeface="Calibri"/>
              </a:rPr>
              <a:t>: There are relationships </a:t>
            </a:r>
            <a:r>
              <a:rPr lang="en-US">
                <a:cs typeface="Calibri"/>
              </a:rPr>
              <a:t>between service methods</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413225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D83BC4-6D3D-4AE4-99F0-5D6FB957324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Step 4</a:t>
            </a:r>
            <a:br>
              <a:rPr lang="en-US" sz="2600" dirty="0">
                <a:solidFill>
                  <a:srgbClr val="FFFFFF"/>
                </a:solidFill>
                <a:cs typeface="Calibri Light"/>
              </a:rPr>
            </a:br>
            <a:br>
              <a:rPr lang="en-US" sz="2600" dirty="0">
                <a:solidFill>
                  <a:srgbClr val="FFFFFF"/>
                </a:solidFill>
                <a:cs typeface="Calibri Light"/>
              </a:rPr>
            </a:br>
            <a:r>
              <a:rPr lang="en-US" sz="2600">
                <a:solidFill>
                  <a:srgbClr val="FFFFFF"/>
                </a:solidFill>
                <a:cs typeface="Calibri Light"/>
              </a:rPr>
              <a:t>Media Type</a:t>
            </a:r>
            <a:endParaRPr lang="en-US" sz="2600" dirty="0">
              <a:solidFill>
                <a:srgbClr val="FFFFFF"/>
              </a:solidFill>
              <a:cs typeface="Calibri Light"/>
            </a:endParaRPr>
          </a:p>
        </p:txBody>
      </p:sp>
      <p:sp>
        <p:nvSpPr>
          <p:cNvPr id="6" name="Content Placeholder 4">
            <a:extLst>
              <a:ext uri="{FF2B5EF4-FFF2-40B4-BE49-F238E27FC236}">
                <a16:creationId xmlns:a16="http://schemas.microsoft.com/office/drawing/2014/main" id="{095A24D1-5B2D-4B2D-A741-851B6C75A836}"/>
              </a:ext>
            </a:extLst>
          </p:cNvPr>
          <p:cNvSpPr txBox="1">
            <a:spLocks/>
          </p:cNvSpPr>
          <p:nvPr/>
        </p:nvSpPr>
        <p:spPr>
          <a:xfrm>
            <a:off x="5726501" y="617927"/>
            <a:ext cx="5469148" cy="19215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cs typeface="Calibri"/>
              </a:rPr>
              <a:t>Choice</a:t>
            </a:r>
            <a:r>
              <a:rPr lang="en-US">
                <a:cs typeface="Calibri"/>
              </a:rPr>
              <a:t>:  JSON </a:t>
            </a:r>
          </a:p>
          <a:p>
            <a:pPr marL="0" indent="0">
              <a:buFont typeface="Arial" panose="020B0604020202020204" pitchFamily="34" charset="0"/>
              <a:buNone/>
            </a:pPr>
            <a:endParaRPr lang="en-US" dirty="0">
              <a:cs typeface="Calibri"/>
            </a:endParaRPr>
          </a:p>
          <a:p>
            <a:pPr marL="0" indent="0">
              <a:buNone/>
            </a:pPr>
            <a:r>
              <a:rPr lang="en-US" b="1" dirty="0">
                <a:cs typeface="Calibri"/>
              </a:rPr>
              <a:t>Reason</a:t>
            </a:r>
            <a:r>
              <a:rPr lang="en-US" dirty="0">
                <a:cs typeface="Calibri"/>
              </a:rPr>
              <a:t>: Mobile devices will connect </a:t>
            </a:r>
            <a:r>
              <a:rPr lang="en-US">
                <a:cs typeface="Calibri"/>
              </a:rPr>
              <a:t>to the API service.  </a:t>
            </a:r>
          </a:p>
          <a:p>
            <a:pPr marL="0" indent="0">
              <a:buFont typeface="Arial" panose="020B0604020202020204" pitchFamily="34" charset="0"/>
              <a:buNone/>
            </a:pPr>
            <a:endParaRPr lang="en-US" dirty="0">
              <a:cs typeface="Calibri"/>
            </a:endParaRPr>
          </a:p>
          <a:p>
            <a:pPr marL="0" indent="0">
              <a:buFont typeface="Arial" panose="020B0604020202020204" pitchFamily="34" charset="0"/>
              <a:buNone/>
            </a:pPr>
            <a:endParaRPr lang="en-US" dirty="0">
              <a:cs typeface="Calibri"/>
            </a:endParaRPr>
          </a:p>
        </p:txBody>
      </p:sp>
      <p:pic>
        <p:nvPicPr>
          <p:cNvPr id="8" name="Picture 9" descr="A screenshot of a cell phone&#10;&#10;Description generated with very high confidence">
            <a:extLst>
              <a:ext uri="{FF2B5EF4-FFF2-40B4-BE49-F238E27FC236}">
                <a16:creationId xmlns:a16="http://schemas.microsoft.com/office/drawing/2014/main" id="{3DF4B287-3B94-4757-8AF8-03A04492945F}"/>
              </a:ext>
            </a:extLst>
          </p:cNvPr>
          <p:cNvPicPr>
            <a:picLocks noChangeAspect="1"/>
          </p:cNvPicPr>
          <p:nvPr/>
        </p:nvPicPr>
        <p:blipFill>
          <a:blip r:embed="rId2"/>
          <a:stretch>
            <a:fillRect/>
          </a:stretch>
        </p:blipFill>
        <p:spPr>
          <a:xfrm>
            <a:off x="6392173" y="3211921"/>
            <a:ext cx="2901351" cy="2863932"/>
          </a:xfrm>
          <a:prstGeom prst="rect">
            <a:avLst/>
          </a:prstGeom>
        </p:spPr>
      </p:pic>
    </p:spTree>
    <p:extLst>
      <p:ext uri="{BB962C8B-B14F-4D97-AF65-F5344CB8AC3E}">
        <p14:creationId xmlns:p14="http://schemas.microsoft.com/office/powerpoint/2010/main" val="1758908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Business Use Case:  Calendar API</vt:lpstr>
      <vt:lpstr>Why a Calendar API?</vt:lpstr>
      <vt:lpstr>What services will the API provide?</vt:lpstr>
      <vt:lpstr>Return on Investment (ROI)</vt:lpstr>
      <vt:lpstr>The API Design</vt:lpstr>
      <vt:lpstr>Step 1  API Info</vt:lpstr>
      <vt:lpstr>Step 2  State Diagram</vt:lpstr>
      <vt:lpstr>Step 3  Reconcile Names</vt:lpstr>
      <vt:lpstr>Step 4  Media Type</vt:lpstr>
      <vt:lpstr>Step 5  Profile</vt:lpstr>
      <vt:lpstr>Step 6  Implementation</vt:lpstr>
      <vt:lpstr>Step 7  Publication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649</cp:revision>
  <dcterms:created xsi:type="dcterms:W3CDTF">2013-07-15T20:26:40Z</dcterms:created>
  <dcterms:modified xsi:type="dcterms:W3CDTF">2019-06-10T00:27:20Z</dcterms:modified>
</cp:coreProperties>
</file>