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80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4"/>
  </p:normalViewPr>
  <p:slideViewPr>
    <p:cSldViewPr snapToGrid="0" snapToObjects="1">
      <p:cViewPr varScale="1">
        <p:scale>
          <a:sx n="95" d="100"/>
          <a:sy n="9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D440-534C-9348-96BF-9FF2FE4772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815BF-CE8D-9A4A-8F1E-7335193FA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0C633D2-EFA4-BE41-994E-82DA6B3F9AA8}"/>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5" name="Footer Placeholder 4">
            <a:extLst>
              <a:ext uri="{FF2B5EF4-FFF2-40B4-BE49-F238E27FC236}">
                <a16:creationId xmlns:a16="http://schemas.microsoft.com/office/drawing/2014/main" id="{484E5E15-BB7F-2241-98A3-84D92D2FF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959D5-C29D-E647-9DE3-E92F13197945}"/>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232869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8762-2C72-AB41-B4F4-10F00231A3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848B1C-B056-1E43-8EEC-35DF75AD600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1A67E9-64F9-2E40-A5C9-6F3E6631CF81}"/>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5" name="Footer Placeholder 4">
            <a:extLst>
              <a:ext uri="{FF2B5EF4-FFF2-40B4-BE49-F238E27FC236}">
                <a16:creationId xmlns:a16="http://schemas.microsoft.com/office/drawing/2014/main" id="{0CD4AADE-F3BF-914F-A6C8-B47EC1602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D269-F66B-454E-ACAD-0E8D8F97E342}"/>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341904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5C68-2F08-C441-9C25-AF6DAF4B11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2C6F20-3E11-074A-9F49-DCFE2D4217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2CC128-877C-0C45-BEE6-9FE85473537E}"/>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5" name="Footer Placeholder 4">
            <a:extLst>
              <a:ext uri="{FF2B5EF4-FFF2-40B4-BE49-F238E27FC236}">
                <a16:creationId xmlns:a16="http://schemas.microsoft.com/office/drawing/2014/main" id="{3991201A-D0F3-4043-B169-0907F0B24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3EE60-30D9-7046-9450-A4F446EB523C}"/>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190768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45ED-6CD2-CA45-B359-4741A5107F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89E1C8-81E6-A24C-9EB3-E06A479B81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4C8156-E300-FF46-8C5E-0930A7333336}"/>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5" name="Footer Placeholder 4">
            <a:extLst>
              <a:ext uri="{FF2B5EF4-FFF2-40B4-BE49-F238E27FC236}">
                <a16:creationId xmlns:a16="http://schemas.microsoft.com/office/drawing/2014/main" id="{651C17F2-8BE6-0045-A2C3-C41A26BD0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E54A3-D1F2-7541-A044-D8EBFE03085E}"/>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181452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A0B9-A388-1F41-B4DE-47A2D34CE6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E3C5261-88FA-4648-8904-C77245D58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E4F247-EB83-4041-9153-48BD19FBECBC}"/>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5" name="Footer Placeholder 4">
            <a:extLst>
              <a:ext uri="{FF2B5EF4-FFF2-40B4-BE49-F238E27FC236}">
                <a16:creationId xmlns:a16="http://schemas.microsoft.com/office/drawing/2014/main" id="{B1A18990-BC5E-C64A-9D98-78EAD2F40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FF678-9D1F-E546-B6B6-251AFB77E74A}"/>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237160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6DA6-CD8E-1E4A-8E57-CBC3AE38F1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55B2CF-98EC-7C47-A8F5-76B36527067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D1B0FB1-4EC8-9445-B749-EAC3F04156A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354D3D-7784-D148-89FC-4333045A6998}"/>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6" name="Footer Placeholder 5">
            <a:extLst>
              <a:ext uri="{FF2B5EF4-FFF2-40B4-BE49-F238E27FC236}">
                <a16:creationId xmlns:a16="http://schemas.microsoft.com/office/drawing/2014/main" id="{2F1DD67B-3482-8E4A-9E23-502418B92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180A0-2454-B047-A6AA-4E1CA9D25302}"/>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248503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EC05-FD7C-6841-85FC-3F27C0FC4F9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6247EB-0B64-E14D-ACFA-F0412E210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A428050-C88A-404A-9539-C9428C46E9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B2CE77C-2C1D-5345-BEF8-7B1F71A8A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A90B9E-2FD0-8148-A4C5-33812464A1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40E969-918E-3F43-8DE2-8283C0B9729C}"/>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8" name="Footer Placeholder 7">
            <a:extLst>
              <a:ext uri="{FF2B5EF4-FFF2-40B4-BE49-F238E27FC236}">
                <a16:creationId xmlns:a16="http://schemas.microsoft.com/office/drawing/2014/main" id="{44F81260-6C62-084E-9162-F1A59023B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24B44A-ECFA-5F4C-91CD-CB7D2875C286}"/>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246431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D12D-0D15-0848-B4A5-044AD26CD1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E01D18-B9FB-C84F-9AC4-258A78453B09}"/>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4" name="Footer Placeholder 3">
            <a:extLst>
              <a:ext uri="{FF2B5EF4-FFF2-40B4-BE49-F238E27FC236}">
                <a16:creationId xmlns:a16="http://schemas.microsoft.com/office/drawing/2014/main" id="{47227019-87E3-F649-B631-E4E71906F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9D8AD8-D57D-4D4A-8318-7CA77F9C6AEC}"/>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144365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060C2-5B7C-E240-8CEF-71D7F4ECC6F6}"/>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3" name="Footer Placeholder 2">
            <a:extLst>
              <a:ext uri="{FF2B5EF4-FFF2-40B4-BE49-F238E27FC236}">
                <a16:creationId xmlns:a16="http://schemas.microsoft.com/office/drawing/2014/main" id="{9365F1F6-A11F-0041-A363-6E3E9814D4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9C18F-F8D8-044D-91EA-EA4736DF53D6}"/>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193290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CA72-151B-9040-865D-9AC7F053C3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2197608-01E9-9046-A637-BA07369D5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B31A17B-3B6F-6E47-92AC-AC407BCB0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48A5E8-BCA2-7746-B6CC-129090F6EC41}"/>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6" name="Footer Placeholder 5">
            <a:extLst>
              <a:ext uri="{FF2B5EF4-FFF2-40B4-BE49-F238E27FC236}">
                <a16:creationId xmlns:a16="http://schemas.microsoft.com/office/drawing/2014/main" id="{C0CA5E1D-455B-AA47-B7B4-3D1A9C084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8A342-7972-B74D-9DF3-1B432705B38A}"/>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372046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15A1-334C-394A-8FBA-E425751A96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CDBFC6-57E2-0544-8984-A03222648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50F95-6CA7-2D4C-A90F-EC5C31DD6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4ED513-AC17-A54F-A289-2CADC6E97120}"/>
              </a:ext>
            </a:extLst>
          </p:cNvPr>
          <p:cNvSpPr>
            <a:spLocks noGrp="1"/>
          </p:cNvSpPr>
          <p:nvPr>
            <p:ph type="dt" sz="half" idx="10"/>
          </p:nvPr>
        </p:nvSpPr>
        <p:spPr/>
        <p:txBody>
          <a:bodyPr/>
          <a:lstStyle/>
          <a:p>
            <a:fld id="{6AD5FAE2-2522-0B4B-B11A-4D3EF529492E}" type="datetimeFigureOut">
              <a:rPr lang="en-US" smtClean="0"/>
              <a:t>8/10/19</a:t>
            </a:fld>
            <a:endParaRPr lang="en-US"/>
          </a:p>
        </p:txBody>
      </p:sp>
      <p:sp>
        <p:nvSpPr>
          <p:cNvPr id="6" name="Footer Placeholder 5">
            <a:extLst>
              <a:ext uri="{FF2B5EF4-FFF2-40B4-BE49-F238E27FC236}">
                <a16:creationId xmlns:a16="http://schemas.microsoft.com/office/drawing/2014/main" id="{3F353486-EBBA-1447-87EB-C981BB97F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ED36E-778F-5241-A3E5-D4C68F798697}"/>
              </a:ext>
            </a:extLst>
          </p:cNvPr>
          <p:cNvSpPr>
            <a:spLocks noGrp="1"/>
          </p:cNvSpPr>
          <p:nvPr>
            <p:ph type="sldNum" sz="quarter" idx="12"/>
          </p:nvPr>
        </p:nvSpPr>
        <p:spPr/>
        <p:txBody>
          <a:bodyPr/>
          <a:lstStyle/>
          <a:p>
            <a:fld id="{2C34AF32-F149-C04C-8EF3-F7F48314E5EB}" type="slidenum">
              <a:rPr lang="en-US" smtClean="0"/>
              <a:t>‹#›</a:t>
            </a:fld>
            <a:endParaRPr lang="en-US"/>
          </a:p>
        </p:txBody>
      </p:sp>
    </p:spTree>
    <p:extLst>
      <p:ext uri="{BB962C8B-B14F-4D97-AF65-F5344CB8AC3E}">
        <p14:creationId xmlns:p14="http://schemas.microsoft.com/office/powerpoint/2010/main" val="34816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794F9-EF01-F040-A322-D8D6941FE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7E7748-9E5E-644F-92E9-5938C7AC8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5F73A4-C829-514B-B114-8D1449137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5FAE2-2522-0B4B-B11A-4D3EF529492E}" type="datetimeFigureOut">
              <a:rPr lang="en-US" smtClean="0"/>
              <a:t>8/10/19</a:t>
            </a:fld>
            <a:endParaRPr lang="en-US"/>
          </a:p>
        </p:txBody>
      </p:sp>
      <p:sp>
        <p:nvSpPr>
          <p:cNvPr id="5" name="Footer Placeholder 4">
            <a:extLst>
              <a:ext uri="{FF2B5EF4-FFF2-40B4-BE49-F238E27FC236}">
                <a16:creationId xmlns:a16="http://schemas.microsoft.com/office/drawing/2014/main" id="{5567061F-C8C2-8540-8DF0-A0059FCA2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80CD5D-75E7-6848-8E04-4A3498034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AF32-F149-C04C-8EF3-F7F48314E5EB}" type="slidenum">
              <a:rPr lang="en-US" smtClean="0"/>
              <a:t>‹#›</a:t>
            </a:fld>
            <a:endParaRPr lang="en-US"/>
          </a:p>
        </p:txBody>
      </p:sp>
    </p:spTree>
    <p:extLst>
      <p:ext uri="{BB962C8B-B14F-4D97-AF65-F5344CB8AC3E}">
        <p14:creationId xmlns:p14="http://schemas.microsoft.com/office/powerpoint/2010/main" val="175803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sv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emf"/><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ight Arrow 99">
            <a:extLst>
              <a:ext uri="{FF2B5EF4-FFF2-40B4-BE49-F238E27FC236}">
                <a16:creationId xmlns:a16="http://schemas.microsoft.com/office/drawing/2014/main" id="{B8A82DD6-6E73-FD40-B956-D49D9EC7EFBC}"/>
              </a:ext>
            </a:extLst>
          </p:cNvPr>
          <p:cNvSpPr/>
          <p:nvPr/>
        </p:nvSpPr>
        <p:spPr bwMode="auto">
          <a:xfrm>
            <a:off x="1008979" y="4285207"/>
            <a:ext cx="5968807" cy="1018502"/>
          </a:xfrm>
          <a:prstGeom prst="rightArrow">
            <a:avLst>
              <a:gd name="adj1" fmla="val 100000"/>
              <a:gd name="adj2" fmla="val 42308"/>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zure DevOps">
            <a:extLst>
              <a:ext uri="{FF2B5EF4-FFF2-40B4-BE49-F238E27FC236}">
                <a16:creationId xmlns:a16="http://schemas.microsoft.com/office/drawing/2014/main" id="{CCA27A99-6039-AF4D-8C3B-6C1FD0B55C79}"/>
              </a:ext>
            </a:extLst>
          </p:cNvPr>
          <p:cNvPicPr>
            <a:picLocks noChangeAspect="1"/>
          </p:cNvPicPr>
          <p:nvPr/>
        </p:nvPicPr>
        <p:blipFill>
          <a:blip r:embed="rId2"/>
          <a:stretch>
            <a:fillRect/>
          </a:stretch>
        </p:blipFill>
        <p:spPr>
          <a:xfrm>
            <a:off x="4737093" y="4528907"/>
            <a:ext cx="477123" cy="477289"/>
          </a:xfrm>
          <a:prstGeom prst="rect">
            <a:avLst/>
          </a:prstGeom>
        </p:spPr>
      </p:pic>
      <p:pic>
        <p:nvPicPr>
          <p:cNvPr id="17" name="Graphic 16" descr="Virtual Machines">
            <a:extLst>
              <a:ext uri="{FF2B5EF4-FFF2-40B4-BE49-F238E27FC236}">
                <a16:creationId xmlns:a16="http://schemas.microsoft.com/office/drawing/2014/main" id="{709EA8CA-FE16-7640-A59E-EF96C74B9F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7877" y="3131374"/>
            <a:ext cx="457550" cy="457550"/>
          </a:xfrm>
          <a:prstGeom prst="rect">
            <a:avLst/>
          </a:prstGeom>
        </p:spPr>
      </p:pic>
      <p:pic>
        <p:nvPicPr>
          <p:cNvPr id="18" name="Graphic 17" descr="Machine Learning Studio">
            <a:extLst>
              <a:ext uri="{FF2B5EF4-FFF2-40B4-BE49-F238E27FC236}">
                <a16:creationId xmlns:a16="http://schemas.microsoft.com/office/drawing/2014/main" id="{F0D4E441-B3F7-4A44-873E-7489D7C20D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1401" y="3131374"/>
            <a:ext cx="457550" cy="457550"/>
          </a:xfrm>
          <a:prstGeom prst="rect">
            <a:avLst/>
          </a:prstGeom>
        </p:spPr>
      </p:pic>
      <p:pic>
        <p:nvPicPr>
          <p:cNvPr id="19" name="Picture 18" descr="Functions">
            <a:extLst>
              <a:ext uri="{FF2B5EF4-FFF2-40B4-BE49-F238E27FC236}">
                <a16:creationId xmlns:a16="http://schemas.microsoft.com/office/drawing/2014/main" id="{47A9903A-5A75-4A41-BF8F-B8ACA91B9C4A}"/>
              </a:ext>
            </a:extLst>
          </p:cNvPr>
          <p:cNvPicPr>
            <a:picLocks noChangeAspect="1"/>
          </p:cNvPicPr>
          <p:nvPr/>
        </p:nvPicPr>
        <p:blipFill>
          <a:blip r:embed="rId7"/>
          <a:stretch>
            <a:fillRect/>
          </a:stretch>
        </p:blipFill>
        <p:spPr>
          <a:xfrm>
            <a:off x="5866189" y="1306156"/>
            <a:ext cx="459621" cy="418729"/>
          </a:xfrm>
          <a:prstGeom prst="rect">
            <a:avLst/>
          </a:prstGeom>
        </p:spPr>
      </p:pic>
      <p:pic>
        <p:nvPicPr>
          <p:cNvPr id="20" name="Picture 19" descr="Event Hubs">
            <a:extLst>
              <a:ext uri="{FF2B5EF4-FFF2-40B4-BE49-F238E27FC236}">
                <a16:creationId xmlns:a16="http://schemas.microsoft.com/office/drawing/2014/main" id="{4BD7ECB7-197A-B44D-93A0-939307777AEC}"/>
              </a:ext>
            </a:extLst>
          </p:cNvPr>
          <p:cNvPicPr>
            <a:picLocks noChangeAspect="1"/>
          </p:cNvPicPr>
          <p:nvPr/>
        </p:nvPicPr>
        <p:blipFill>
          <a:blip r:embed="rId8"/>
          <a:stretch>
            <a:fillRect/>
          </a:stretch>
        </p:blipFill>
        <p:spPr>
          <a:xfrm>
            <a:off x="2742738" y="1269209"/>
            <a:ext cx="467828" cy="492622"/>
          </a:xfrm>
          <a:prstGeom prst="rect">
            <a:avLst/>
          </a:prstGeom>
        </p:spPr>
      </p:pic>
      <p:pic>
        <p:nvPicPr>
          <p:cNvPr id="41" name="Graphic 40" descr="Table Storage">
            <a:extLst>
              <a:ext uri="{FF2B5EF4-FFF2-40B4-BE49-F238E27FC236}">
                <a16:creationId xmlns:a16="http://schemas.microsoft.com/office/drawing/2014/main" id="{32EF9432-1F43-A04B-9ADC-D43039F9E7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2416" y="1286745"/>
            <a:ext cx="457550" cy="457550"/>
          </a:xfrm>
          <a:prstGeom prst="rect">
            <a:avLst/>
          </a:prstGeom>
        </p:spPr>
      </p:pic>
      <p:pic>
        <p:nvPicPr>
          <p:cNvPr id="42" name="Picture 41" descr="Container Services">
            <a:extLst>
              <a:ext uri="{FF2B5EF4-FFF2-40B4-BE49-F238E27FC236}">
                <a16:creationId xmlns:a16="http://schemas.microsoft.com/office/drawing/2014/main" id="{0C2E2E1B-60F4-4248-AE32-A4FF5F77B97D}"/>
              </a:ext>
            </a:extLst>
          </p:cNvPr>
          <p:cNvPicPr>
            <a:picLocks noChangeAspect="1"/>
          </p:cNvPicPr>
          <p:nvPr/>
        </p:nvPicPr>
        <p:blipFill>
          <a:blip r:embed="rId11"/>
          <a:stretch>
            <a:fillRect/>
          </a:stretch>
        </p:blipFill>
        <p:spPr>
          <a:xfrm>
            <a:off x="1008979" y="1338997"/>
            <a:ext cx="492451" cy="353046"/>
          </a:xfrm>
          <a:prstGeom prst="rect">
            <a:avLst/>
          </a:prstGeom>
        </p:spPr>
      </p:pic>
      <p:pic>
        <p:nvPicPr>
          <p:cNvPr id="43" name="Graphic 42" descr="Premium Storage ALT">
            <a:extLst>
              <a:ext uri="{FF2B5EF4-FFF2-40B4-BE49-F238E27FC236}">
                <a16:creationId xmlns:a16="http://schemas.microsoft.com/office/drawing/2014/main" id="{D8CA01D7-E074-0745-A326-9AFB250E496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47877" y="2350638"/>
            <a:ext cx="457550" cy="457550"/>
          </a:xfrm>
          <a:prstGeom prst="rect">
            <a:avLst/>
          </a:prstGeom>
        </p:spPr>
      </p:pic>
      <p:cxnSp>
        <p:nvCxnSpPr>
          <p:cNvPr id="45" name="Elbow Connector 44">
            <a:extLst>
              <a:ext uri="{FF2B5EF4-FFF2-40B4-BE49-F238E27FC236}">
                <a16:creationId xmlns:a16="http://schemas.microsoft.com/office/drawing/2014/main" id="{329378D0-6D3F-A240-8029-F55723613536}"/>
              </a:ext>
            </a:extLst>
          </p:cNvPr>
          <p:cNvCxnSpPr>
            <a:cxnSpLocks/>
            <a:stCxn id="20" idx="2"/>
            <a:endCxn id="43" idx="0"/>
          </p:cNvCxnSpPr>
          <p:nvPr/>
        </p:nvCxnSpPr>
        <p:spPr>
          <a:xfrm rot="5400000">
            <a:off x="2688599" y="2062584"/>
            <a:ext cx="588807" cy="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83C0070A-2365-2A49-B394-2B4258AB0AEC}"/>
              </a:ext>
            </a:extLst>
          </p:cNvPr>
          <p:cNvCxnSpPr>
            <a:cxnSpLocks/>
            <a:stCxn id="42" idx="3"/>
            <a:endCxn id="20" idx="1"/>
          </p:cNvCxnSpPr>
          <p:nvPr/>
        </p:nvCxnSpPr>
        <p:spPr>
          <a:xfrm>
            <a:off x="1501430" y="1515520"/>
            <a:ext cx="1241308" cy="0"/>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8137812A-FE3E-7B49-A87A-BFF264872315}"/>
              </a:ext>
            </a:extLst>
          </p:cNvPr>
          <p:cNvCxnSpPr>
            <a:cxnSpLocks/>
            <a:stCxn id="19" idx="1"/>
            <a:endCxn id="20" idx="3"/>
          </p:cNvCxnSpPr>
          <p:nvPr/>
        </p:nvCxnSpPr>
        <p:spPr>
          <a:xfrm rot="10800000">
            <a:off x="3210567" y="1515521"/>
            <a:ext cx="2655623"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78779183-9F8F-344E-AAEB-97EA0DA3526C}"/>
              </a:ext>
            </a:extLst>
          </p:cNvPr>
          <p:cNvCxnSpPr>
            <a:cxnSpLocks/>
            <a:stCxn id="17" idx="0"/>
            <a:endCxn id="43" idx="2"/>
          </p:cNvCxnSpPr>
          <p:nvPr/>
        </p:nvCxnSpPr>
        <p:spPr>
          <a:xfrm rot="5400000" flipH="1" flipV="1">
            <a:off x="2821409" y="2976131"/>
            <a:ext cx="323186" cy="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182C5E5D-D55A-744D-92A6-D602652FD73A}"/>
              </a:ext>
            </a:extLst>
          </p:cNvPr>
          <p:cNvCxnSpPr>
            <a:cxnSpLocks/>
            <a:stCxn id="122" idx="3"/>
            <a:endCxn id="17" idx="1"/>
          </p:cNvCxnSpPr>
          <p:nvPr/>
        </p:nvCxnSpPr>
        <p:spPr>
          <a:xfrm>
            <a:off x="1485179" y="3360149"/>
            <a:ext cx="1262698" cy="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Premium Storage ALT">
            <a:extLst>
              <a:ext uri="{FF2B5EF4-FFF2-40B4-BE49-F238E27FC236}">
                <a16:creationId xmlns:a16="http://schemas.microsoft.com/office/drawing/2014/main" id="{704FEA3D-9D05-2C44-A657-D710395583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68260" y="3131374"/>
            <a:ext cx="457550" cy="457550"/>
          </a:xfrm>
          <a:prstGeom prst="rect">
            <a:avLst/>
          </a:prstGeom>
        </p:spPr>
      </p:pic>
      <p:cxnSp>
        <p:nvCxnSpPr>
          <p:cNvPr id="69" name="Elbow Connector 68">
            <a:extLst>
              <a:ext uri="{FF2B5EF4-FFF2-40B4-BE49-F238E27FC236}">
                <a16:creationId xmlns:a16="http://schemas.microsoft.com/office/drawing/2014/main" id="{9B55D8AC-6510-5C47-9F21-389A259EE3F0}"/>
              </a:ext>
            </a:extLst>
          </p:cNvPr>
          <p:cNvCxnSpPr>
            <a:cxnSpLocks/>
            <a:stCxn id="19" idx="3"/>
            <a:endCxn id="41" idx="1"/>
          </p:cNvCxnSpPr>
          <p:nvPr/>
        </p:nvCxnSpPr>
        <p:spPr>
          <a:xfrm flipV="1">
            <a:off x="6325810" y="1515520"/>
            <a:ext cx="1376606"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72" name="Picture 71" descr="Data Sources">
            <a:extLst>
              <a:ext uri="{FF2B5EF4-FFF2-40B4-BE49-F238E27FC236}">
                <a16:creationId xmlns:a16="http://schemas.microsoft.com/office/drawing/2014/main" id="{81ADBCB0-A5B3-7C4E-B5CE-26A1B2BB91D4}"/>
              </a:ext>
            </a:extLst>
          </p:cNvPr>
          <p:cNvPicPr>
            <a:picLocks noChangeAspect="1"/>
          </p:cNvPicPr>
          <p:nvPr/>
        </p:nvPicPr>
        <p:blipFill>
          <a:blip r:embed="rId14"/>
          <a:stretch>
            <a:fillRect/>
          </a:stretch>
        </p:blipFill>
        <p:spPr>
          <a:xfrm>
            <a:off x="7559746" y="582877"/>
            <a:ext cx="352923" cy="467991"/>
          </a:xfrm>
          <a:prstGeom prst="rect">
            <a:avLst/>
          </a:prstGeom>
        </p:spPr>
      </p:pic>
      <p:pic>
        <p:nvPicPr>
          <p:cNvPr id="73" name="Graphic 72" descr="Web Apps">
            <a:extLst>
              <a:ext uri="{FF2B5EF4-FFF2-40B4-BE49-F238E27FC236}">
                <a16:creationId xmlns:a16="http://schemas.microsoft.com/office/drawing/2014/main" id="{8A9A0A59-F4CD-6342-9877-385B965038A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87424" y="1286745"/>
            <a:ext cx="457550" cy="457550"/>
          </a:xfrm>
          <a:prstGeom prst="rect">
            <a:avLst/>
          </a:prstGeom>
        </p:spPr>
      </p:pic>
      <p:cxnSp>
        <p:nvCxnSpPr>
          <p:cNvPr id="74" name="Elbow Connector 73">
            <a:extLst>
              <a:ext uri="{FF2B5EF4-FFF2-40B4-BE49-F238E27FC236}">
                <a16:creationId xmlns:a16="http://schemas.microsoft.com/office/drawing/2014/main" id="{7245BCDB-A9F6-5840-BAB8-993B54C5C3B1}"/>
              </a:ext>
            </a:extLst>
          </p:cNvPr>
          <p:cNvCxnSpPr>
            <a:cxnSpLocks/>
            <a:stCxn id="73" idx="1"/>
            <a:endCxn id="41" idx="3"/>
          </p:cNvCxnSpPr>
          <p:nvPr/>
        </p:nvCxnSpPr>
        <p:spPr>
          <a:xfrm rot="10800000">
            <a:off x="8159966" y="1528220"/>
            <a:ext cx="1627458" cy="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739BFB45-4A96-5840-A2F4-E426147D2528}"/>
              </a:ext>
            </a:extLst>
          </p:cNvPr>
          <p:cNvCxnSpPr>
            <a:cxnSpLocks/>
            <a:stCxn id="73" idx="0"/>
            <a:endCxn id="72" idx="3"/>
          </p:cNvCxnSpPr>
          <p:nvPr/>
        </p:nvCxnSpPr>
        <p:spPr>
          <a:xfrm rot="16200000" flipV="1">
            <a:off x="8729498" y="44"/>
            <a:ext cx="469872" cy="210353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173EC39B-8AEC-C043-A79A-67602F251168}"/>
              </a:ext>
            </a:extLst>
          </p:cNvPr>
          <p:cNvCxnSpPr>
            <a:cxnSpLocks/>
            <a:stCxn id="150" idx="2"/>
            <a:endCxn id="149" idx="2"/>
          </p:cNvCxnSpPr>
          <p:nvPr/>
        </p:nvCxnSpPr>
        <p:spPr>
          <a:xfrm rot="16200000" flipH="1">
            <a:off x="8056484" y="-98080"/>
            <a:ext cx="12700" cy="3919429"/>
          </a:xfrm>
          <a:prstGeom prst="bentConnector3">
            <a:avLst>
              <a:gd name="adj1" fmla="val 180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417D0A81-FBDF-8E46-9980-117B12DB07C5}"/>
              </a:ext>
            </a:extLst>
          </p:cNvPr>
          <p:cNvCxnSpPr>
            <a:cxnSpLocks/>
            <a:stCxn id="19" idx="0"/>
            <a:endCxn id="72" idx="1"/>
          </p:cNvCxnSpPr>
          <p:nvPr/>
        </p:nvCxnSpPr>
        <p:spPr>
          <a:xfrm rot="5400000" flipH="1" flipV="1">
            <a:off x="6583232" y="329642"/>
            <a:ext cx="489283" cy="1463746"/>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Event Hubs">
            <a:extLst>
              <a:ext uri="{FF2B5EF4-FFF2-40B4-BE49-F238E27FC236}">
                <a16:creationId xmlns:a16="http://schemas.microsoft.com/office/drawing/2014/main" id="{EBD97AD0-D462-0B43-9A43-9AA0DC341ACE}"/>
              </a:ext>
            </a:extLst>
          </p:cNvPr>
          <p:cNvPicPr>
            <a:picLocks noChangeAspect="1"/>
          </p:cNvPicPr>
          <p:nvPr/>
        </p:nvPicPr>
        <p:blipFill>
          <a:blip r:embed="rId8"/>
          <a:stretch>
            <a:fillRect/>
          </a:stretch>
        </p:blipFill>
        <p:spPr>
          <a:xfrm>
            <a:off x="7678755" y="2333102"/>
            <a:ext cx="467828" cy="492622"/>
          </a:xfrm>
          <a:prstGeom prst="rect">
            <a:avLst/>
          </a:prstGeom>
        </p:spPr>
      </p:pic>
      <p:pic>
        <p:nvPicPr>
          <p:cNvPr id="89" name="Graphic 88" descr="Premium Storage ALT">
            <a:extLst>
              <a:ext uri="{FF2B5EF4-FFF2-40B4-BE49-F238E27FC236}">
                <a16:creationId xmlns:a16="http://schemas.microsoft.com/office/drawing/2014/main" id="{A761BFD6-5A42-BB43-90DE-43C62723C40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62123" y="2350638"/>
            <a:ext cx="457550" cy="457550"/>
          </a:xfrm>
          <a:prstGeom prst="rect">
            <a:avLst/>
          </a:prstGeom>
        </p:spPr>
      </p:pic>
      <p:cxnSp>
        <p:nvCxnSpPr>
          <p:cNvPr id="90" name="Elbow Connector 89">
            <a:extLst>
              <a:ext uri="{FF2B5EF4-FFF2-40B4-BE49-F238E27FC236}">
                <a16:creationId xmlns:a16="http://schemas.microsoft.com/office/drawing/2014/main" id="{E811CF35-64AF-9046-9D09-D93F6053041A}"/>
              </a:ext>
            </a:extLst>
          </p:cNvPr>
          <p:cNvCxnSpPr>
            <a:cxnSpLocks/>
            <a:stCxn id="150" idx="2"/>
            <a:endCxn id="88" idx="1"/>
          </p:cNvCxnSpPr>
          <p:nvPr/>
        </p:nvCxnSpPr>
        <p:spPr>
          <a:xfrm rot="16200000" flipH="1">
            <a:off x="6528873" y="1429531"/>
            <a:ext cx="717778" cy="158198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56E1CBB-4E08-8847-A1B2-196733354E33}"/>
              </a:ext>
            </a:extLst>
          </p:cNvPr>
          <p:cNvCxnSpPr>
            <a:cxnSpLocks/>
            <a:stCxn id="88" idx="3"/>
            <a:endCxn id="89" idx="1"/>
          </p:cNvCxnSpPr>
          <p:nvPr/>
        </p:nvCxnSpPr>
        <p:spPr>
          <a:xfrm>
            <a:off x="8146583" y="2579413"/>
            <a:ext cx="1615540" cy="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09A73A75-3DC2-374F-B6A6-735F3F3CDF14}"/>
              </a:ext>
            </a:extLst>
          </p:cNvPr>
          <p:cNvCxnSpPr>
            <a:cxnSpLocks/>
            <a:stCxn id="150" idx="2"/>
            <a:endCxn id="68" idx="0"/>
          </p:cNvCxnSpPr>
          <p:nvPr/>
        </p:nvCxnSpPr>
        <p:spPr>
          <a:xfrm rot="16200000" flipH="1">
            <a:off x="5462033" y="2496371"/>
            <a:ext cx="1269739" cy="265"/>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E1AD361B-94FD-1243-BFE0-EFE221F82232}"/>
              </a:ext>
            </a:extLst>
          </p:cNvPr>
          <p:cNvCxnSpPr>
            <a:cxnSpLocks/>
            <a:stCxn id="10" idx="3"/>
            <a:endCxn id="18" idx="3"/>
          </p:cNvCxnSpPr>
          <p:nvPr/>
        </p:nvCxnSpPr>
        <p:spPr>
          <a:xfrm flipH="1" flipV="1">
            <a:off x="4738951" y="3360149"/>
            <a:ext cx="475265" cy="1407403"/>
          </a:xfrm>
          <a:prstGeom prst="bentConnector3">
            <a:avLst>
              <a:gd name="adj1" fmla="val -48099"/>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C6BF0575-35AC-9D46-99ED-F8D363A4F369}"/>
              </a:ext>
            </a:extLst>
          </p:cNvPr>
          <p:cNvCxnSpPr>
            <a:cxnSpLocks/>
            <a:stCxn id="10" idx="3"/>
            <a:endCxn id="68" idx="1"/>
          </p:cNvCxnSpPr>
          <p:nvPr/>
        </p:nvCxnSpPr>
        <p:spPr>
          <a:xfrm flipV="1">
            <a:off x="5214216" y="3360149"/>
            <a:ext cx="654044" cy="1407403"/>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Picture 105" descr="Azure DevOps">
            <a:extLst>
              <a:ext uri="{FF2B5EF4-FFF2-40B4-BE49-F238E27FC236}">
                <a16:creationId xmlns:a16="http://schemas.microsoft.com/office/drawing/2014/main" id="{005F0979-F5FC-E64F-869C-B614E53882D2}"/>
              </a:ext>
            </a:extLst>
          </p:cNvPr>
          <p:cNvPicPr>
            <a:picLocks noChangeAspect="1"/>
          </p:cNvPicPr>
          <p:nvPr/>
        </p:nvPicPr>
        <p:blipFill>
          <a:blip r:embed="rId2"/>
          <a:stretch>
            <a:fillRect/>
          </a:stretch>
        </p:blipFill>
        <p:spPr>
          <a:xfrm>
            <a:off x="1420814" y="4528907"/>
            <a:ext cx="477123" cy="477289"/>
          </a:xfrm>
          <a:prstGeom prst="rect">
            <a:avLst/>
          </a:prstGeom>
        </p:spPr>
      </p:pic>
      <p:pic>
        <p:nvPicPr>
          <p:cNvPr id="122" name="Graphic 121" descr="Machine Learning Studio">
            <a:extLst>
              <a:ext uri="{FF2B5EF4-FFF2-40B4-BE49-F238E27FC236}">
                <a16:creationId xmlns:a16="http://schemas.microsoft.com/office/drawing/2014/main" id="{53EA8C20-5D2A-CE4F-952E-47CBED7654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7629" y="3131374"/>
            <a:ext cx="457550" cy="457550"/>
          </a:xfrm>
          <a:prstGeom prst="rect">
            <a:avLst/>
          </a:prstGeom>
        </p:spPr>
      </p:pic>
      <p:cxnSp>
        <p:nvCxnSpPr>
          <p:cNvPr id="124" name="Elbow Connector 123">
            <a:extLst>
              <a:ext uri="{FF2B5EF4-FFF2-40B4-BE49-F238E27FC236}">
                <a16:creationId xmlns:a16="http://schemas.microsoft.com/office/drawing/2014/main" id="{63D8E4DB-C2FF-6D43-A718-84EF73F66DEF}"/>
              </a:ext>
            </a:extLst>
          </p:cNvPr>
          <p:cNvCxnSpPr>
            <a:cxnSpLocks/>
            <a:stCxn id="17" idx="3"/>
            <a:endCxn id="18" idx="1"/>
          </p:cNvCxnSpPr>
          <p:nvPr/>
        </p:nvCxnSpPr>
        <p:spPr>
          <a:xfrm>
            <a:off x="3205427" y="3360149"/>
            <a:ext cx="1075974" cy="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98C49975-2A04-A149-8ECE-7EA855D306D3}"/>
              </a:ext>
            </a:extLst>
          </p:cNvPr>
          <p:cNvSpPr txBox="1"/>
          <p:nvPr/>
        </p:nvSpPr>
        <p:spPr>
          <a:xfrm>
            <a:off x="681470" y="1700052"/>
            <a:ext cx="1162178" cy="323165"/>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Data Generator</a:t>
            </a:r>
          </a:p>
          <a:p>
            <a:pPr algn="ctr"/>
            <a:r>
              <a:rPr lang="en-US" sz="1050" dirty="0">
                <a:gradFill>
                  <a:gsLst>
                    <a:gs pos="2917">
                      <a:schemeClr val="tx1"/>
                    </a:gs>
                    <a:gs pos="30000">
                      <a:schemeClr val="tx1"/>
                    </a:gs>
                  </a:gsLst>
                  <a:lin ang="5400000" scaled="0"/>
                </a:gradFill>
              </a:rPr>
              <a:t>(Container Instances)</a:t>
            </a:r>
          </a:p>
        </p:txBody>
      </p:sp>
      <p:sp>
        <p:nvSpPr>
          <p:cNvPr id="138" name="TextBox 137">
            <a:extLst>
              <a:ext uri="{FF2B5EF4-FFF2-40B4-BE49-F238E27FC236}">
                <a16:creationId xmlns:a16="http://schemas.microsoft.com/office/drawing/2014/main" id="{C1E28AE9-2944-104B-80EC-4326F147EDC5}"/>
              </a:ext>
            </a:extLst>
          </p:cNvPr>
          <p:cNvSpPr txBox="1"/>
          <p:nvPr/>
        </p:nvSpPr>
        <p:spPr>
          <a:xfrm>
            <a:off x="2627999" y="784440"/>
            <a:ext cx="697307" cy="323165"/>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Telemetry</a:t>
            </a:r>
          </a:p>
          <a:p>
            <a:pPr algn="ctr"/>
            <a:r>
              <a:rPr lang="en-US" sz="1050" dirty="0">
                <a:gradFill>
                  <a:gsLst>
                    <a:gs pos="2917">
                      <a:schemeClr val="tx1"/>
                    </a:gs>
                    <a:gs pos="30000">
                      <a:schemeClr val="tx1"/>
                    </a:gs>
                  </a:gsLst>
                  <a:lin ang="5400000" scaled="0"/>
                </a:gradFill>
              </a:rPr>
              <a:t>(Event Hubs)</a:t>
            </a:r>
          </a:p>
        </p:txBody>
      </p:sp>
      <p:sp>
        <p:nvSpPr>
          <p:cNvPr id="139" name="TextBox 138">
            <a:extLst>
              <a:ext uri="{FF2B5EF4-FFF2-40B4-BE49-F238E27FC236}">
                <a16:creationId xmlns:a16="http://schemas.microsoft.com/office/drawing/2014/main" id="{EAEE28F1-3C00-CE43-B022-CA2E58227538}"/>
              </a:ext>
            </a:extLst>
          </p:cNvPr>
          <p:cNvSpPr txBox="1"/>
          <p:nvPr/>
        </p:nvSpPr>
        <p:spPr>
          <a:xfrm>
            <a:off x="3177657" y="2410400"/>
            <a:ext cx="775854" cy="323165"/>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Telemetry</a:t>
            </a:r>
          </a:p>
          <a:p>
            <a:pPr algn="ctr"/>
            <a:r>
              <a:rPr lang="en-US" sz="1050" dirty="0">
                <a:gradFill>
                  <a:gsLst>
                    <a:gs pos="2917">
                      <a:schemeClr val="tx1"/>
                    </a:gs>
                    <a:gs pos="30000">
                      <a:schemeClr val="tx1"/>
                    </a:gs>
                  </a:gsLst>
                  <a:lin ang="5400000" scaled="0"/>
                </a:gradFill>
              </a:rPr>
              <a:t>(Blob Storage)</a:t>
            </a:r>
          </a:p>
        </p:txBody>
      </p:sp>
      <p:sp>
        <p:nvSpPr>
          <p:cNvPr id="141" name="TextBox 140">
            <a:extLst>
              <a:ext uri="{FF2B5EF4-FFF2-40B4-BE49-F238E27FC236}">
                <a16:creationId xmlns:a16="http://schemas.microsoft.com/office/drawing/2014/main" id="{F4BB9F6A-B62E-4C40-96CA-E1B689AF9412}"/>
              </a:ext>
            </a:extLst>
          </p:cNvPr>
          <p:cNvSpPr txBox="1"/>
          <p:nvPr/>
        </p:nvSpPr>
        <p:spPr>
          <a:xfrm>
            <a:off x="2450867" y="3621901"/>
            <a:ext cx="1051570"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Azure ML Compute</a:t>
            </a:r>
          </a:p>
        </p:txBody>
      </p:sp>
      <p:sp>
        <p:nvSpPr>
          <p:cNvPr id="142" name="TextBox 141">
            <a:extLst>
              <a:ext uri="{FF2B5EF4-FFF2-40B4-BE49-F238E27FC236}">
                <a16:creationId xmlns:a16="http://schemas.microsoft.com/office/drawing/2014/main" id="{0CC541A8-13A9-234C-BDCB-74CBD1248981}"/>
              </a:ext>
            </a:extLst>
          </p:cNvPr>
          <p:cNvSpPr txBox="1"/>
          <p:nvPr/>
        </p:nvSpPr>
        <p:spPr>
          <a:xfrm>
            <a:off x="4022696" y="3621901"/>
            <a:ext cx="955390"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Azure ML Models</a:t>
            </a:r>
          </a:p>
        </p:txBody>
      </p:sp>
      <p:sp>
        <p:nvSpPr>
          <p:cNvPr id="143" name="TextBox 142">
            <a:extLst>
              <a:ext uri="{FF2B5EF4-FFF2-40B4-BE49-F238E27FC236}">
                <a16:creationId xmlns:a16="http://schemas.microsoft.com/office/drawing/2014/main" id="{C165C1E9-5724-EF47-A842-ADE673BDEB35}"/>
              </a:ext>
            </a:extLst>
          </p:cNvPr>
          <p:cNvSpPr txBox="1"/>
          <p:nvPr/>
        </p:nvSpPr>
        <p:spPr>
          <a:xfrm>
            <a:off x="5709111" y="3621901"/>
            <a:ext cx="775853" cy="323165"/>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Models</a:t>
            </a:r>
            <a:br>
              <a:rPr lang="en-US" sz="1050" dirty="0">
                <a:gradFill>
                  <a:gsLst>
                    <a:gs pos="2917">
                      <a:schemeClr val="tx1"/>
                    </a:gs>
                    <a:gs pos="30000">
                      <a:schemeClr val="tx1"/>
                    </a:gs>
                  </a:gsLst>
                  <a:lin ang="5400000" scaled="0"/>
                </a:gradFill>
              </a:rPr>
            </a:br>
            <a:r>
              <a:rPr lang="en-US" sz="1050" dirty="0">
                <a:gradFill>
                  <a:gsLst>
                    <a:gs pos="2917">
                      <a:schemeClr val="tx1"/>
                    </a:gs>
                    <a:gs pos="30000">
                      <a:schemeClr val="tx1"/>
                    </a:gs>
                  </a:gsLst>
                  <a:lin ang="5400000" scaled="0"/>
                </a:gradFill>
              </a:rPr>
              <a:t>(Blob Storage)</a:t>
            </a:r>
          </a:p>
        </p:txBody>
      </p:sp>
      <p:sp>
        <p:nvSpPr>
          <p:cNvPr id="144" name="TextBox 143">
            <a:extLst>
              <a:ext uri="{FF2B5EF4-FFF2-40B4-BE49-F238E27FC236}">
                <a16:creationId xmlns:a16="http://schemas.microsoft.com/office/drawing/2014/main" id="{F336DF4B-29C8-9B40-9291-1AAF7668974E}"/>
              </a:ext>
            </a:extLst>
          </p:cNvPr>
          <p:cNvSpPr txBox="1"/>
          <p:nvPr/>
        </p:nvSpPr>
        <p:spPr>
          <a:xfrm>
            <a:off x="745843" y="3621901"/>
            <a:ext cx="1037143"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Azure ML Pipelines</a:t>
            </a:r>
          </a:p>
        </p:txBody>
      </p:sp>
      <p:sp>
        <p:nvSpPr>
          <p:cNvPr id="145" name="TextBox 144">
            <a:extLst>
              <a:ext uri="{FF2B5EF4-FFF2-40B4-BE49-F238E27FC236}">
                <a16:creationId xmlns:a16="http://schemas.microsoft.com/office/drawing/2014/main" id="{7FEC30DF-9DF5-DF4C-A99D-7C5B9EA78018}"/>
              </a:ext>
            </a:extLst>
          </p:cNvPr>
          <p:cNvSpPr txBox="1"/>
          <p:nvPr/>
        </p:nvSpPr>
        <p:spPr>
          <a:xfrm>
            <a:off x="7582540" y="2828058"/>
            <a:ext cx="697307" cy="323165"/>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Predictions</a:t>
            </a:r>
            <a:br>
              <a:rPr lang="en-US" sz="1050" dirty="0">
                <a:gradFill>
                  <a:gsLst>
                    <a:gs pos="2917">
                      <a:schemeClr val="tx1"/>
                    </a:gs>
                    <a:gs pos="30000">
                      <a:schemeClr val="tx1"/>
                    </a:gs>
                  </a:gsLst>
                  <a:lin ang="5400000" scaled="0"/>
                </a:gradFill>
              </a:rPr>
            </a:br>
            <a:r>
              <a:rPr lang="en-US" sz="1050" dirty="0">
                <a:gradFill>
                  <a:gsLst>
                    <a:gs pos="2917">
                      <a:schemeClr val="tx1"/>
                    </a:gs>
                    <a:gs pos="30000">
                      <a:schemeClr val="tx1"/>
                    </a:gs>
                  </a:gsLst>
                  <a:lin ang="5400000" scaled="0"/>
                </a:gradFill>
              </a:rPr>
              <a:t>(Event Hubs)</a:t>
            </a:r>
          </a:p>
        </p:txBody>
      </p:sp>
      <p:sp>
        <p:nvSpPr>
          <p:cNvPr id="146" name="TextBox 145">
            <a:extLst>
              <a:ext uri="{FF2B5EF4-FFF2-40B4-BE49-F238E27FC236}">
                <a16:creationId xmlns:a16="http://schemas.microsoft.com/office/drawing/2014/main" id="{DCA1D686-DAB7-4844-AEB6-A254998D8841}"/>
              </a:ext>
            </a:extLst>
          </p:cNvPr>
          <p:cNvSpPr txBox="1"/>
          <p:nvPr/>
        </p:nvSpPr>
        <p:spPr>
          <a:xfrm>
            <a:off x="9602971" y="2828058"/>
            <a:ext cx="775854" cy="323165"/>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Predictions</a:t>
            </a:r>
            <a:br>
              <a:rPr lang="en-US" sz="1050" dirty="0">
                <a:gradFill>
                  <a:gsLst>
                    <a:gs pos="2917">
                      <a:schemeClr val="tx1"/>
                    </a:gs>
                    <a:gs pos="30000">
                      <a:schemeClr val="tx1"/>
                    </a:gs>
                  </a:gsLst>
                  <a:lin ang="5400000" scaled="0"/>
                </a:gradFill>
              </a:rPr>
            </a:br>
            <a:r>
              <a:rPr lang="en-US" sz="1050" dirty="0">
                <a:gradFill>
                  <a:gsLst>
                    <a:gs pos="2917">
                      <a:schemeClr val="tx1"/>
                    </a:gs>
                    <a:gs pos="30000">
                      <a:schemeClr val="tx1"/>
                    </a:gs>
                  </a:gsLst>
                  <a:lin ang="5400000" scaled="0"/>
                </a:gradFill>
              </a:rPr>
              <a:t>(Blob Storage)</a:t>
            </a:r>
          </a:p>
        </p:txBody>
      </p:sp>
      <p:sp>
        <p:nvSpPr>
          <p:cNvPr id="147" name="TextBox 146">
            <a:extLst>
              <a:ext uri="{FF2B5EF4-FFF2-40B4-BE49-F238E27FC236}">
                <a16:creationId xmlns:a16="http://schemas.microsoft.com/office/drawing/2014/main" id="{141FCA56-AE2B-D847-86B1-B8F909B90B0D}"/>
              </a:ext>
            </a:extLst>
          </p:cNvPr>
          <p:cNvSpPr txBox="1"/>
          <p:nvPr/>
        </p:nvSpPr>
        <p:spPr>
          <a:xfrm>
            <a:off x="7322969" y="236564"/>
            <a:ext cx="831959" cy="323165"/>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Predictions</a:t>
            </a:r>
            <a:br>
              <a:rPr lang="en-US" sz="1050" dirty="0">
                <a:gradFill>
                  <a:gsLst>
                    <a:gs pos="2917">
                      <a:schemeClr val="tx1"/>
                    </a:gs>
                    <a:gs pos="30000">
                      <a:schemeClr val="tx1"/>
                    </a:gs>
                  </a:gsLst>
                  <a:lin ang="5400000" scaled="0"/>
                </a:gradFill>
              </a:rPr>
            </a:br>
            <a:r>
              <a:rPr lang="en-US" sz="1050" dirty="0">
                <a:gradFill>
                  <a:gsLst>
                    <a:gs pos="2917">
                      <a:schemeClr val="tx1"/>
                    </a:gs>
                    <a:gs pos="30000">
                      <a:schemeClr val="tx1"/>
                    </a:gs>
                  </a:gsLst>
                  <a:lin ang="5400000" scaled="0"/>
                </a:gradFill>
              </a:rPr>
              <a:t>(SQL Database)</a:t>
            </a:r>
          </a:p>
        </p:txBody>
      </p:sp>
      <p:sp>
        <p:nvSpPr>
          <p:cNvPr id="148" name="TextBox 147">
            <a:extLst>
              <a:ext uri="{FF2B5EF4-FFF2-40B4-BE49-F238E27FC236}">
                <a16:creationId xmlns:a16="http://schemas.microsoft.com/office/drawing/2014/main" id="{B4E18713-56E0-0446-BA3E-CDEC965EFDB1}"/>
              </a:ext>
            </a:extLst>
          </p:cNvPr>
          <p:cNvSpPr txBox="1"/>
          <p:nvPr/>
        </p:nvSpPr>
        <p:spPr>
          <a:xfrm>
            <a:off x="7200045" y="1700052"/>
            <a:ext cx="1417056"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Telemetry (Table Storage)</a:t>
            </a:r>
          </a:p>
        </p:txBody>
      </p:sp>
      <p:sp>
        <p:nvSpPr>
          <p:cNvPr id="149" name="TextBox 148">
            <a:extLst>
              <a:ext uri="{FF2B5EF4-FFF2-40B4-BE49-F238E27FC236}">
                <a16:creationId xmlns:a16="http://schemas.microsoft.com/office/drawing/2014/main" id="{50219CB3-F9C0-EF42-849C-6B301C09E696}"/>
              </a:ext>
            </a:extLst>
          </p:cNvPr>
          <p:cNvSpPr txBox="1"/>
          <p:nvPr/>
        </p:nvSpPr>
        <p:spPr>
          <a:xfrm>
            <a:off x="9762123" y="1700052"/>
            <a:ext cx="508152"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Web App</a:t>
            </a:r>
          </a:p>
        </p:txBody>
      </p:sp>
      <p:sp>
        <p:nvSpPr>
          <p:cNvPr id="150" name="TextBox 149">
            <a:extLst>
              <a:ext uri="{FF2B5EF4-FFF2-40B4-BE49-F238E27FC236}">
                <a16:creationId xmlns:a16="http://schemas.microsoft.com/office/drawing/2014/main" id="{96684046-BED9-CC4F-ADEF-1DDB9B045FAE}"/>
              </a:ext>
            </a:extLst>
          </p:cNvPr>
          <p:cNvSpPr txBox="1"/>
          <p:nvPr/>
        </p:nvSpPr>
        <p:spPr>
          <a:xfrm>
            <a:off x="5581404" y="1700052"/>
            <a:ext cx="1030731"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Inference Function</a:t>
            </a:r>
          </a:p>
        </p:txBody>
      </p:sp>
      <p:sp>
        <p:nvSpPr>
          <p:cNvPr id="151" name="TextBox 150">
            <a:extLst>
              <a:ext uri="{FF2B5EF4-FFF2-40B4-BE49-F238E27FC236}">
                <a16:creationId xmlns:a16="http://schemas.microsoft.com/office/drawing/2014/main" id="{F6832B53-4EE6-0C43-BE5D-059ED5523CE0}"/>
              </a:ext>
            </a:extLst>
          </p:cNvPr>
          <p:cNvSpPr txBox="1"/>
          <p:nvPr/>
        </p:nvSpPr>
        <p:spPr>
          <a:xfrm>
            <a:off x="1187294" y="5108561"/>
            <a:ext cx="944169"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DevOps Pipelines</a:t>
            </a:r>
          </a:p>
        </p:txBody>
      </p:sp>
      <p:sp>
        <p:nvSpPr>
          <p:cNvPr id="152" name="TextBox 151">
            <a:extLst>
              <a:ext uri="{FF2B5EF4-FFF2-40B4-BE49-F238E27FC236}">
                <a16:creationId xmlns:a16="http://schemas.microsoft.com/office/drawing/2014/main" id="{376668BA-9127-2B48-AB00-934A5C89E9D4}"/>
              </a:ext>
            </a:extLst>
          </p:cNvPr>
          <p:cNvSpPr txBox="1"/>
          <p:nvPr/>
        </p:nvSpPr>
        <p:spPr>
          <a:xfrm>
            <a:off x="4297314" y="5123429"/>
            <a:ext cx="1290418" cy="161583"/>
          </a:xfrm>
          <a:prstGeom prst="rect">
            <a:avLst/>
          </a:prstGeom>
          <a:noFill/>
        </p:spPr>
        <p:txBody>
          <a:bodyPr wrap="none" lIns="0" tIns="0" rIns="0" bIns="0" rtlCol="0">
            <a:spAutoFit/>
          </a:bodyPr>
          <a:lstStyle/>
          <a:p>
            <a:pPr algn="ctr"/>
            <a:r>
              <a:rPr lang="en-US" sz="1050" dirty="0">
                <a:gradFill>
                  <a:gsLst>
                    <a:gs pos="2917">
                      <a:schemeClr val="tx1"/>
                    </a:gs>
                    <a:gs pos="30000">
                      <a:schemeClr val="tx1"/>
                    </a:gs>
                  </a:gsLst>
                  <a:lin ang="5400000" scaled="0"/>
                </a:gradFill>
              </a:rPr>
              <a:t>ML Training Pipeline (3)</a:t>
            </a:r>
          </a:p>
        </p:txBody>
      </p:sp>
      <p:cxnSp>
        <p:nvCxnSpPr>
          <p:cNvPr id="157" name="Elbow Connector 156">
            <a:extLst>
              <a:ext uri="{FF2B5EF4-FFF2-40B4-BE49-F238E27FC236}">
                <a16:creationId xmlns:a16="http://schemas.microsoft.com/office/drawing/2014/main" id="{19D51EF8-E417-944F-9A55-64B87AEFE111}"/>
              </a:ext>
            </a:extLst>
          </p:cNvPr>
          <p:cNvCxnSpPr>
            <a:cxnSpLocks/>
            <a:stCxn id="10" idx="0"/>
            <a:endCxn id="144" idx="2"/>
          </p:cNvCxnSpPr>
          <p:nvPr/>
        </p:nvCxnSpPr>
        <p:spPr>
          <a:xfrm rot="16200000" flipV="1">
            <a:off x="2747324" y="2300576"/>
            <a:ext cx="745423" cy="371124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00E2BB3A-356C-F347-BC07-3A9CE5E75D6C}"/>
              </a:ext>
            </a:extLst>
          </p:cNvPr>
          <p:cNvSpPr txBox="1"/>
          <p:nvPr/>
        </p:nvSpPr>
        <p:spPr>
          <a:xfrm>
            <a:off x="3030586" y="1950474"/>
            <a:ext cx="421590" cy="161583"/>
          </a:xfrm>
          <a:prstGeom prst="rect">
            <a:avLst/>
          </a:prstGeom>
          <a:noFill/>
        </p:spPr>
        <p:txBody>
          <a:bodyPr wrap="none" lIns="0" tIns="0" rIns="0" bIns="0" rtlCol="0">
            <a:spAutoFit/>
          </a:bodyPr>
          <a:lstStyle/>
          <a:p>
            <a:pPr algn="ctr"/>
            <a:r>
              <a:rPr lang="en-US" sz="1050" i="1" dirty="0">
                <a:solidFill>
                  <a:schemeClr val="bg1">
                    <a:lumMod val="50000"/>
                  </a:schemeClr>
                </a:solidFill>
              </a:rPr>
              <a:t>capture</a:t>
            </a:r>
          </a:p>
        </p:txBody>
      </p:sp>
      <p:sp>
        <p:nvSpPr>
          <p:cNvPr id="181" name="TextBox 180">
            <a:extLst>
              <a:ext uri="{FF2B5EF4-FFF2-40B4-BE49-F238E27FC236}">
                <a16:creationId xmlns:a16="http://schemas.microsoft.com/office/drawing/2014/main" id="{3E12EB7E-0196-A44D-BF97-1DDF0F735375}"/>
              </a:ext>
            </a:extLst>
          </p:cNvPr>
          <p:cNvSpPr txBox="1"/>
          <p:nvPr/>
        </p:nvSpPr>
        <p:spPr>
          <a:xfrm>
            <a:off x="2608664" y="3814189"/>
            <a:ext cx="649217" cy="161583"/>
          </a:xfrm>
          <a:prstGeom prst="rect">
            <a:avLst/>
          </a:prstGeom>
          <a:noFill/>
        </p:spPr>
        <p:txBody>
          <a:bodyPr wrap="none" lIns="0" tIns="0" rIns="0" bIns="0" rtlCol="0">
            <a:spAutoFit/>
          </a:bodyPr>
          <a:lstStyle/>
          <a:p>
            <a:pPr algn="ctr"/>
            <a:r>
              <a:rPr lang="en-US" sz="1050" i="1" dirty="0">
                <a:solidFill>
                  <a:schemeClr val="bg1">
                    <a:lumMod val="50000"/>
                  </a:schemeClr>
                </a:solidFill>
              </a:rPr>
              <a:t>Train model</a:t>
            </a:r>
          </a:p>
        </p:txBody>
      </p:sp>
      <p:sp>
        <p:nvSpPr>
          <p:cNvPr id="182" name="TextBox 181">
            <a:extLst>
              <a:ext uri="{FF2B5EF4-FFF2-40B4-BE49-F238E27FC236}">
                <a16:creationId xmlns:a16="http://schemas.microsoft.com/office/drawing/2014/main" id="{C10106A7-AAAC-1340-960D-A0044D1D16FF}"/>
              </a:ext>
            </a:extLst>
          </p:cNvPr>
          <p:cNvSpPr txBox="1"/>
          <p:nvPr/>
        </p:nvSpPr>
        <p:spPr>
          <a:xfrm>
            <a:off x="8135328" y="618741"/>
            <a:ext cx="2176878" cy="161583"/>
          </a:xfrm>
          <a:prstGeom prst="rect">
            <a:avLst/>
          </a:prstGeom>
          <a:noFill/>
        </p:spPr>
        <p:txBody>
          <a:bodyPr wrap="none" lIns="0" tIns="0" rIns="0" bIns="0" rtlCol="0">
            <a:spAutoFit/>
          </a:bodyPr>
          <a:lstStyle/>
          <a:p>
            <a:pPr algn="ctr"/>
            <a:r>
              <a:rPr lang="en-US" sz="1050" i="1" dirty="0">
                <a:solidFill>
                  <a:schemeClr val="bg1">
                    <a:lumMod val="50000"/>
                  </a:schemeClr>
                </a:solidFill>
              </a:rPr>
              <a:t>Retrieve aggregate data for dashboards</a:t>
            </a:r>
          </a:p>
        </p:txBody>
      </p:sp>
      <p:sp>
        <p:nvSpPr>
          <p:cNvPr id="183" name="TextBox 182">
            <a:extLst>
              <a:ext uri="{FF2B5EF4-FFF2-40B4-BE49-F238E27FC236}">
                <a16:creationId xmlns:a16="http://schemas.microsoft.com/office/drawing/2014/main" id="{B704D34B-180C-684D-BF05-055664281F7B}"/>
              </a:ext>
            </a:extLst>
          </p:cNvPr>
          <p:cNvSpPr txBox="1"/>
          <p:nvPr/>
        </p:nvSpPr>
        <p:spPr>
          <a:xfrm>
            <a:off x="8894623" y="1316942"/>
            <a:ext cx="554639" cy="161583"/>
          </a:xfrm>
          <a:prstGeom prst="rect">
            <a:avLst/>
          </a:prstGeom>
          <a:noFill/>
        </p:spPr>
        <p:txBody>
          <a:bodyPr wrap="none" lIns="0" tIns="0" rIns="0" bIns="0" rtlCol="0">
            <a:spAutoFit/>
          </a:bodyPr>
          <a:lstStyle/>
          <a:p>
            <a:pPr algn="ctr"/>
            <a:r>
              <a:rPr lang="en-US" sz="1050" i="1" dirty="0">
                <a:solidFill>
                  <a:schemeClr val="bg1">
                    <a:lumMod val="50000"/>
                  </a:schemeClr>
                </a:solidFill>
              </a:rPr>
              <a:t>Drill down</a:t>
            </a:r>
          </a:p>
        </p:txBody>
      </p:sp>
      <p:sp>
        <p:nvSpPr>
          <p:cNvPr id="184" name="TextBox 183">
            <a:extLst>
              <a:ext uri="{FF2B5EF4-FFF2-40B4-BE49-F238E27FC236}">
                <a16:creationId xmlns:a16="http://schemas.microsoft.com/office/drawing/2014/main" id="{010BB5FD-1698-034A-B9AB-7E8190F4243F}"/>
              </a:ext>
            </a:extLst>
          </p:cNvPr>
          <p:cNvSpPr txBox="1"/>
          <p:nvPr/>
        </p:nvSpPr>
        <p:spPr>
          <a:xfrm>
            <a:off x="8518193" y="1913462"/>
            <a:ext cx="1243930" cy="161583"/>
          </a:xfrm>
          <a:prstGeom prst="rect">
            <a:avLst/>
          </a:prstGeom>
          <a:noFill/>
        </p:spPr>
        <p:txBody>
          <a:bodyPr wrap="none" lIns="0" tIns="0" rIns="0" bIns="0" rtlCol="0">
            <a:spAutoFit/>
          </a:bodyPr>
          <a:lstStyle/>
          <a:p>
            <a:pPr algn="ctr"/>
            <a:r>
              <a:rPr lang="en-US" sz="1050" i="1" dirty="0" err="1">
                <a:solidFill>
                  <a:schemeClr val="bg1">
                    <a:lumMod val="50000"/>
                  </a:schemeClr>
                </a:solidFill>
              </a:rPr>
              <a:t>Socket.io</a:t>
            </a:r>
            <a:r>
              <a:rPr lang="en-US" sz="1050" i="1" dirty="0">
                <a:solidFill>
                  <a:schemeClr val="bg1">
                    <a:lumMod val="50000"/>
                  </a:schemeClr>
                </a:solidFill>
              </a:rPr>
              <a:t> </a:t>
            </a:r>
            <a:r>
              <a:rPr lang="en-US" sz="1050" i="1" dirty="0" err="1">
                <a:solidFill>
                  <a:schemeClr val="bg1">
                    <a:lumMod val="50000"/>
                  </a:schemeClr>
                </a:solidFill>
              </a:rPr>
              <a:t>realtime</a:t>
            </a:r>
            <a:r>
              <a:rPr lang="en-US" sz="1050" i="1" dirty="0">
                <a:solidFill>
                  <a:schemeClr val="bg1">
                    <a:lumMod val="50000"/>
                  </a:schemeClr>
                </a:solidFill>
              </a:rPr>
              <a:t> feed</a:t>
            </a:r>
          </a:p>
        </p:txBody>
      </p:sp>
      <p:sp>
        <p:nvSpPr>
          <p:cNvPr id="185" name="Rectangle 184">
            <a:extLst>
              <a:ext uri="{FF2B5EF4-FFF2-40B4-BE49-F238E27FC236}">
                <a16:creationId xmlns:a16="http://schemas.microsoft.com/office/drawing/2014/main" id="{36274A46-12BD-9F4A-8CEC-CF5F641837BB}"/>
              </a:ext>
            </a:extLst>
          </p:cNvPr>
          <p:cNvSpPr/>
          <p:nvPr/>
        </p:nvSpPr>
        <p:spPr bwMode="auto">
          <a:xfrm>
            <a:off x="7200045" y="2220523"/>
            <a:ext cx="4613413" cy="1139626"/>
          </a:xfrm>
          <a:prstGeom prst="rect">
            <a:avLst/>
          </a:prstGeom>
          <a:solidFill>
            <a:schemeClr val="bg1">
              <a:lumMod val="50000"/>
              <a:alpha val="2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TextBox 185">
            <a:extLst>
              <a:ext uri="{FF2B5EF4-FFF2-40B4-BE49-F238E27FC236}">
                <a16:creationId xmlns:a16="http://schemas.microsoft.com/office/drawing/2014/main" id="{2A5E8709-C479-C64E-9C66-B17008E5B0C5}"/>
              </a:ext>
            </a:extLst>
          </p:cNvPr>
          <p:cNvSpPr txBox="1"/>
          <p:nvPr/>
        </p:nvSpPr>
        <p:spPr>
          <a:xfrm>
            <a:off x="10433954" y="3140412"/>
            <a:ext cx="1125308" cy="161583"/>
          </a:xfrm>
          <a:prstGeom prst="rect">
            <a:avLst/>
          </a:prstGeom>
          <a:noFill/>
        </p:spPr>
        <p:txBody>
          <a:bodyPr wrap="none" lIns="0" tIns="0" rIns="0" bIns="0" rtlCol="0">
            <a:spAutoFit/>
          </a:bodyPr>
          <a:lstStyle/>
          <a:p>
            <a:pPr algn="ctr"/>
            <a:r>
              <a:rPr lang="en-US" sz="1050" i="1" dirty="0">
                <a:solidFill>
                  <a:schemeClr val="bg1">
                    <a:lumMod val="50000"/>
                  </a:schemeClr>
                </a:solidFill>
              </a:rPr>
              <a:t>Probably not needed</a:t>
            </a:r>
          </a:p>
        </p:txBody>
      </p:sp>
      <p:sp>
        <p:nvSpPr>
          <p:cNvPr id="187" name="TextBox 186">
            <a:extLst>
              <a:ext uri="{FF2B5EF4-FFF2-40B4-BE49-F238E27FC236}">
                <a16:creationId xmlns:a16="http://schemas.microsoft.com/office/drawing/2014/main" id="{D99C21E0-3C77-0649-BBC6-555922085B13}"/>
              </a:ext>
            </a:extLst>
          </p:cNvPr>
          <p:cNvSpPr txBox="1"/>
          <p:nvPr/>
        </p:nvSpPr>
        <p:spPr>
          <a:xfrm>
            <a:off x="5587609" y="2718930"/>
            <a:ext cx="447237" cy="323165"/>
          </a:xfrm>
          <a:prstGeom prst="rect">
            <a:avLst/>
          </a:prstGeom>
          <a:noFill/>
        </p:spPr>
        <p:txBody>
          <a:bodyPr wrap="none" lIns="0" tIns="0" rIns="0" bIns="0" rtlCol="0">
            <a:spAutoFit/>
          </a:bodyPr>
          <a:lstStyle/>
          <a:p>
            <a:pPr algn="ctr"/>
            <a:r>
              <a:rPr lang="en-US" sz="1050" i="1" dirty="0">
                <a:solidFill>
                  <a:schemeClr val="bg1">
                    <a:lumMod val="50000"/>
                  </a:schemeClr>
                </a:solidFill>
              </a:rPr>
              <a:t>Retrieve</a:t>
            </a:r>
            <a:br>
              <a:rPr lang="en-US" sz="1050" i="1" dirty="0">
                <a:solidFill>
                  <a:schemeClr val="bg1">
                    <a:lumMod val="50000"/>
                  </a:schemeClr>
                </a:solidFill>
              </a:rPr>
            </a:br>
            <a:r>
              <a:rPr lang="en-US" sz="1050" i="1" dirty="0">
                <a:solidFill>
                  <a:schemeClr val="bg1">
                    <a:lumMod val="50000"/>
                  </a:schemeClr>
                </a:solidFill>
              </a:rPr>
              <a:t>model</a:t>
            </a:r>
          </a:p>
        </p:txBody>
      </p:sp>
      <p:sp>
        <p:nvSpPr>
          <p:cNvPr id="188" name="TextBox 187">
            <a:extLst>
              <a:ext uri="{FF2B5EF4-FFF2-40B4-BE49-F238E27FC236}">
                <a16:creationId xmlns:a16="http://schemas.microsoft.com/office/drawing/2014/main" id="{318C3889-1331-3F49-8442-9C35A80E519F}"/>
              </a:ext>
            </a:extLst>
          </p:cNvPr>
          <p:cNvSpPr txBox="1"/>
          <p:nvPr/>
        </p:nvSpPr>
        <p:spPr>
          <a:xfrm>
            <a:off x="4568033" y="2217224"/>
            <a:ext cx="149079" cy="161583"/>
          </a:xfrm>
          <a:prstGeom prst="rect">
            <a:avLst/>
          </a:prstGeom>
          <a:noFill/>
        </p:spPr>
        <p:txBody>
          <a:bodyPr wrap="none" lIns="0" tIns="0" rIns="0" bIns="0" rtlCol="0">
            <a:spAutoFit/>
          </a:bodyPr>
          <a:lstStyle/>
          <a:p>
            <a:pPr algn="ctr"/>
            <a:r>
              <a:rPr lang="en-US" sz="1050" i="1" dirty="0">
                <a:solidFill>
                  <a:schemeClr val="bg1">
                    <a:lumMod val="50000"/>
                  </a:schemeClr>
                </a:solidFill>
              </a:rPr>
              <a:t>(1)</a:t>
            </a:r>
          </a:p>
        </p:txBody>
      </p:sp>
      <p:sp>
        <p:nvSpPr>
          <p:cNvPr id="189" name="TextBox 188">
            <a:extLst>
              <a:ext uri="{FF2B5EF4-FFF2-40B4-BE49-F238E27FC236}">
                <a16:creationId xmlns:a16="http://schemas.microsoft.com/office/drawing/2014/main" id="{C0BEE124-480D-7248-B32E-BDA23F0279A3}"/>
              </a:ext>
            </a:extLst>
          </p:cNvPr>
          <p:cNvSpPr txBox="1"/>
          <p:nvPr/>
        </p:nvSpPr>
        <p:spPr>
          <a:xfrm>
            <a:off x="7559746" y="3945066"/>
            <a:ext cx="4253711" cy="2031325"/>
          </a:xfrm>
          <a:prstGeom prst="rect">
            <a:avLst/>
          </a:prstGeom>
          <a:noFill/>
        </p:spPr>
        <p:txBody>
          <a:bodyPr wrap="square" lIns="0" tIns="0" rIns="0" bIns="0" rtlCol="0">
            <a:spAutoFit/>
          </a:bodyPr>
          <a:lstStyle/>
          <a:p>
            <a:pPr marL="228600" indent="-228600">
              <a:buAutoNum type="arabicParenBoth"/>
            </a:pPr>
            <a:r>
              <a:rPr lang="en-US" sz="1200" dirty="0">
                <a:gradFill>
                  <a:gsLst>
                    <a:gs pos="2917">
                      <a:schemeClr val="tx1"/>
                    </a:gs>
                    <a:gs pos="30000">
                      <a:schemeClr val="tx1"/>
                    </a:gs>
                  </a:gsLst>
                  <a:lin ang="5400000" scaled="0"/>
                </a:gradFill>
              </a:rPr>
              <a:t>The AML SDK requires Reader access at subscription level to retrieve data from AML (access to the workspace is not enough). But we don’t want to grant the Function MSI privileges on the subscription, as that exceeds privileges given to a </a:t>
            </a:r>
            <a:r>
              <a:rPr lang="en-US" sz="1200" dirty="0" err="1">
                <a:gradFill>
                  <a:gsLst>
                    <a:gs pos="2917">
                      <a:schemeClr val="tx1"/>
                    </a:gs>
                    <a:gs pos="30000">
                      <a:schemeClr val="tx1"/>
                    </a:gs>
                  </a:gsLst>
                  <a:lin ang="5400000" scaled="0"/>
                </a:gradFill>
              </a:rPr>
              <a:t>devops</a:t>
            </a:r>
            <a:r>
              <a:rPr lang="en-US" sz="1200" dirty="0">
                <a:gradFill>
                  <a:gsLst>
                    <a:gs pos="2917">
                      <a:schemeClr val="tx1"/>
                    </a:gs>
                    <a:gs pos="30000">
                      <a:schemeClr val="tx1"/>
                    </a:gs>
                  </a:gsLst>
                  <a:lin ang="5400000" scaled="0"/>
                </a:gradFill>
              </a:rPr>
              <a:t> provisioning pipeline.</a:t>
            </a:r>
          </a:p>
          <a:p>
            <a:pPr marL="228600" indent="-228600">
              <a:buAutoNum type="arabicParenBoth"/>
            </a:pPr>
            <a:r>
              <a:rPr lang="en-US" sz="1200" dirty="0">
                <a:gradFill>
                  <a:gsLst>
                    <a:gs pos="2917">
                      <a:schemeClr val="tx1"/>
                    </a:gs>
                    <a:gs pos="30000">
                      <a:schemeClr val="tx1"/>
                    </a:gs>
                  </a:gsLst>
                  <a:lin ang="5400000" scaled="0"/>
                </a:gradFill>
              </a:rPr>
              <a:t>Since the function cannot retrieve models in AML, the ML training pipeline synchronizes models from AML to blob storage. This means the training pipeline runs synchronously, and cannot scale to &gt;1 h training time (using agent pools).</a:t>
            </a:r>
          </a:p>
          <a:p>
            <a:pPr marL="228600" indent="-228600" algn="l">
              <a:buAutoNum type="arabicParenBoth"/>
            </a:pPr>
            <a:r>
              <a:rPr lang="en-US" sz="1200" dirty="0">
                <a:gradFill>
                  <a:gsLst>
                    <a:gs pos="2917">
                      <a:schemeClr val="tx1"/>
                    </a:gs>
                    <a:gs pos="30000">
                      <a:schemeClr val="tx1"/>
                    </a:gs>
                  </a:gsLst>
                  <a:lin ang="5400000" scaled="0"/>
                </a:gradFill>
              </a:rPr>
              <a:t>There is currently no trigger in place to retrain the model periodically.</a:t>
            </a:r>
          </a:p>
        </p:txBody>
      </p:sp>
      <p:cxnSp>
        <p:nvCxnSpPr>
          <p:cNvPr id="190" name="Elbow Connector 189">
            <a:extLst>
              <a:ext uri="{FF2B5EF4-FFF2-40B4-BE49-F238E27FC236}">
                <a16:creationId xmlns:a16="http://schemas.microsoft.com/office/drawing/2014/main" id="{9E56DBAA-687B-324F-B30B-7D3ED1B09EE2}"/>
              </a:ext>
            </a:extLst>
          </p:cNvPr>
          <p:cNvCxnSpPr>
            <a:cxnSpLocks/>
            <a:stCxn id="150" idx="1"/>
            <a:endCxn id="18" idx="0"/>
          </p:cNvCxnSpPr>
          <p:nvPr/>
        </p:nvCxnSpPr>
        <p:spPr>
          <a:xfrm rot="10800000" flipV="1">
            <a:off x="4510176" y="1780844"/>
            <a:ext cx="1071228" cy="1350530"/>
          </a:xfrm>
          <a:prstGeom prst="bentConnector2">
            <a:avLst/>
          </a:prstGeom>
          <a:ln>
            <a:solidFill>
              <a:schemeClr val="bg1">
                <a:lumMod val="8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4" name="Graphic 193" descr="No sign">
            <a:extLst>
              <a:ext uri="{FF2B5EF4-FFF2-40B4-BE49-F238E27FC236}">
                <a16:creationId xmlns:a16="http://schemas.microsoft.com/office/drawing/2014/main" id="{82FB79EB-940D-2C4A-A616-0F6157B5673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00847" y="1731175"/>
            <a:ext cx="438597" cy="438597"/>
          </a:xfrm>
          <a:prstGeom prst="rect">
            <a:avLst/>
          </a:prstGeom>
        </p:spPr>
      </p:pic>
      <p:sp>
        <p:nvSpPr>
          <p:cNvPr id="195" name="TextBox 194">
            <a:extLst>
              <a:ext uri="{FF2B5EF4-FFF2-40B4-BE49-F238E27FC236}">
                <a16:creationId xmlns:a16="http://schemas.microsoft.com/office/drawing/2014/main" id="{5ABFE79B-8AA0-5440-B4B7-23E8324A72A4}"/>
              </a:ext>
            </a:extLst>
          </p:cNvPr>
          <p:cNvSpPr txBox="1"/>
          <p:nvPr/>
        </p:nvSpPr>
        <p:spPr>
          <a:xfrm>
            <a:off x="5664329" y="4124681"/>
            <a:ext cx="149079" cy="161583"/>
          </a:xfrm>
          <a:prstGeom prst="rect">
            <a:avLst/>
          </a:prstGeom>
          <a:noFill/>
        </p:spPr>
        <p:txBody>
          <a:bodyPr wrap="square" lIns="0" tIns="0" rIns="0" bIns="0" rtlCol="0">
            <a:spAutoFit/>
          </a:bodyPr>
          <a:lstStyle/>
          <a:p>
            <a:pPr algn="ctr"/>
            <a:r>
              <a:rPr lang="en-US" sz="1050" i="1" dirty="0">
                <a:solidFill>
                  <a:schemeClr val="bg1">
                    <a:lumMod val="50000"/>
                  </a:schemeClr>
                </a:solidFill>
              </a:rPr>
              <a:t>(2)</a:t>
            </a:r>
          </a:p>
        </p:txBody>
      </p:sp>
    </p:spTree>
    <p:extLst>
      <p:ext uri="{BB962C8B-B14F-4D97-AF65-F5344CB8AC3E}">
        <p14:creationId xmlns:p14="http://schemas.microsoft.com/office/powerpoint/2010/main" val="2872997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175</Words>
  <Application>Microsoft Macintosh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Alexandre Gattiker</dc:creator>
  <cp:lastModifiedBy>Alexandre Gattiker</cp:lastModifiedBy>
  <cp:revision>3</cp:revision>
  <dcterms:created xsi:type="dcterms:W3CDTF">2019-08-10T05:05:42Z</dcterms:created>
  <dcterms:modified xsi:type="dcterms:W3CDTF">2019-08-10T05:09:28Z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2019-08-10T05:05:43Z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9c0168ea-b6d7-436c-9795-00007aa75902</vt:lpwstr>
  </property>
  <property fmtid="{D5CDD505-2E9C-101B-9397-08002B2CF9AE}" pid="8" name="MSIP_Label_f42aa342-8706-4288-bd11-ebb85995028c_ContentBits">
    <vt:lpwstr>0</vt:lpwstr>
  </property>
</Properties>
</file>