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48D3-0499-4250-ACF6-34B31573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42FAA-C5EF-4FF8-85A1-439829134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FB59-6BFD-471A-8596-F2D7FC07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159A-9FAE-4627-A95B-53EEB5F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DB88-B822-4BB7-8AE4-40DD703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5DF9-68BC-4816-A090-EE52E8A6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8C58D-88A1-4407-ACD4-E71AC1D4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3FA7-88C0-41F1-9CD7-A0C471E7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B933-90BF-4E2B-87B1-2714BC1D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8369-B4F1-4B2F-A378-C4A76813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05FED-17D5-4B7A-87DB-E654ADCF2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8DCD5-AB43-4354-9D62-5E9D450C3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364B0-1E47-4031-AD9D-9CDDA8D3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A023-3D64-42B3-A26D-3FED53AA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8C2C-EF87-4918-BFA2-0AC64F6B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EB20-4E9C-483F-858F-2F57BC1F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2566-1FD8-486C-B2A0-C6125992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27A4-5191-4748-9A1E-77B09C63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1D5F-E349-4AD5-BD91-D8C09B10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1B5A-243C-478F-BB20-2782EF80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2C31-CA68-4905-90D8-69889C21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D6B1D-86D6-4A79-82E3-267AD4A04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CC1A-FC60-4426-B9BD-6034B755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1F08-9A27-43B9-9EAB-BD58285C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C0F1-C3C9-4D5C-881F-F953EA33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97DF-45CE-4090-A93E-6A127953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F2E7-CD23-4D31-BA2D-50EE5D8F1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1676-0E98-488D-9B85-916A3799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51189-F7B7-46F4-8BF2-F33B7943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47E22-B2FB-41A6-BD2D-A9FA1BE0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B4AD-EDAB-4781-99D9-BE6E2F67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12E-2EAB-4495-B6AF-D9FA7CD7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E78E-3E3B-4F37-A379-39CAB2FC4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B14C5-CD24-4084-900B-AE7B0599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5AD65-471C-43A4-92D5-A8EB764B6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4FBCA-0B53-4775-8B3E-06E7B0EB9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E6B8F-36B3-49BE-BC39-5DB911E3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7B925-5FAC-498D-9B6E-C8AED47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9BF09-2BA4-4FDE-AF1F-6E89385A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214E-B001-426E-9BE6-DC17CC1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B8937-9ADB-49DD-AE7C-2C189587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84856-B5D7-43F6-AF4D-E408670E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2274E-3836-4919-9B0D-7616571B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91664-405D-4E3E-A9F1-5926BB10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BDC31-419E-47E3-8DA0-264A5763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F9D4B-3B7E-4A2D-AD68-5BB80D08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2D29-11D9-4916-9D87-EAE87AF5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B220-17F2-4FF6-A734-9A8D9CCC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6879F-8A1E-4F9B-AE52-3C3E5656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3ED4E-D3B9-464E-821C-664A0407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2577-9FFA-4462-A5A2-6F393430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7F325-7160-492E-B019-C0E92AB6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DC17-0ADD-43D1-9782-5FE7BA47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4237B-26D2-41C7-B3FD-7D89E336E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B88D9-F76E-46BD-97C4-7FF2F74F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5138-4894-4A30-BBD1-DC695174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8AE9-AABC-4D32-9A18-5CDDCC9C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1AB06-E137-4DCA-8752-79966232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E202-A34B-48F9-894C-271AF5E8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49C9-958D-48CE-86B0-03C19B2E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E638-6ECE-44A2-BAB1-35B5FC689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22BA-98AD-42A3-B38D-20A11EB64FC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5039-EBF6-4591-BE9F-4CA9E38E8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D1FA-0AE4-4496-9F8F-9EFDA8761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C20C-815E-4BD3-A2F0-4398FF1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9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0.svg"/><Relationship Id="rId3" Type="http://schemas.openxmlformats.org/officeDocument/2006/relationships/image" Target="../media/image3.svg"/><Relationship Id="rId21" Type="http://schemas.openxmlformats.org/officeDocument/2006/relationships/image" Target="../media/image11.svg"/><Relationship Id="rId7" Type="http://schemas.openxmlformats.org/officeDocument/2006/relationships/image" Target="../media/image7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20" Type="http://schemas.openxmlformats.org/officeDocument/2006/relationships/image" Target="../media/image10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5.svg"/><Relationship Id="rId15" Type="http://schemas.openxmlformats.org/officeDocument/2006/relationships/image" Target="../media/image23.svg"/><Relationship Id="rId23" Type="http://schemas.openxmlformats.org/officeDocument/2006/relationships/image" Target="../media/image9.svg"/><Relationship Id="rId28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7.svg"/><Relationship Id="rId4" Type="http://schemas.openxmlformats.org/officeDocument/2006/relationships/image" Target="../media/image4.png"/><Relationship Id="rId9" Type="http://schemas.openxmlformats.org/officeDocument/2006/relationships/image" Target="../media/image13.svg"/><Relationship Id="rId14" Type="http://schemas.openxmlformats.org/officeDocument/2006/relationships/image" Target="../media/image22.png"/><Relationship Id="rId22" Type="http://schemas.openxmlformats.org/officeDocument/2006/relationships/image" Target="../media/image8.png"/><Relationship Id="rId27" Type="http://schemas.openxmlformats.org/officeDocument/2006/relationships/image" Target="../media/image16.png"/><Relationship Id="rId30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nufacturing">
            <a:extLst>
              <a:ext uri="{FF2B5EF4-FFF2-40B4-BE49-F238E27FC236}">
                <a16:creationId xmlns:a16="http://schemas.microsoft.com/office/drawing/2014/main" id="{6E314A93-B408-4E1F-A045-E878D09BF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7176" r="993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28697-745A-48B2-8629-5890CB06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327380"/>
          </a:xfrm>
        </p:spPr>
        <p:txBody>
          <a:bodyPr>
            <a:normAutofit/>
          </a:bodyPr>
          <a:lstStyle/>
          <a:p>
            <a:r>
              <a:rPr lang="en-US" sz="5600" dirty="0"/>
              <a:t>Machine Learning for Product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95E2F-0A48-480B-AAB5-A1BEADB8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688" y="5750937"/>
            <a:ext cx="10918056" cy="4688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2 - Design &amp; Architecture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2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3901-C8F1-4A95-9E4C-D91DF215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E0FA-FCA7-4BCE-AA57-A88CD76A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6" y="1808847"/>
            <a:ext cx="516831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/>
              <a:t>Auto-Off</a:t>
            </a:r>
          </a:p>
          <a:p>
            <a:pPr lvl="1"/>
            <a:r>
              <a:rPr lang="en-US" dirty="0"/>
              <a:t>“Elastic Charge”</a:t>
            </a:r>
          </a:p>
          <a:p>
            <a:pPr lvl="1"/>
            <a:r>
              <a:rPr lang="en-US" dirty="0"/>
              <a:t>Automation</a:t>
            </a:r>
          </a:p>
          <a:p>
            <a:r>
              <a:rPr lang="en-US" dirty="0"/>
              <a:t>Skills Required</a:t>
            </a:r>
          </a:p>
          <a:p>
            <a:pPr lvl="1"/>
            <a:r>
              <a:rPr lang="en-US" dirty="0"/>
              <a:t>Python &amp; Java Script Only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Everything dynamically scales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Key Vault, Env Vars &amp; RBAC</a:t>
            </a:r>
          </a:p>
        </p:txBody>
      </p:sp>
    </p:spTree>
    <p:extLst>
      <p:ext uri="{BB962C8B-B14F-4D97-AF65-F5344CB8AC3E}">
        <p14:creationId xmlns:p14="http://schemas.microsoft.com/office/powerpoint/2010/main" val="256795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14F0369-60E1-431E-84FF-EB0DA8D5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843" y="1569990"/>
            <a:ext cx="901959" cy="901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7E8BC-AE80-48DA-A8A1-CA336E4A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Architecture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69DE269-49F4-4C5D-873C-85B05A753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8797" y="1534573"/>
            <a:ext cx="821748" cy="88482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5D26F-5AC2-4EA1-BCCF-61A673B1AB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3926" y="1677988"/>
            <a:ext cx="780888" cy="8134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E9F993D-08C0-46A8-9A38-7ABC78D89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9994" y="1662441"/>
            <a:ext cx="919514" cy="91951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81F909D-8501-4009-B11A-84255EE249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9192" y="2940697"/>
            <a:ext cx="976604" cy="97660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540547A-3348-4E80-9113-908ED5FD2E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0582" y="3001633"/>
            <a:ext cx="854733" cy="85473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4F5E2A77-96DF-4DAF-AC69-4A1AF1F5FD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08640" y="5444341"/>
            <a:ext cx="1186332" cy="118633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4F34CF-108C-472F-9F69-58763713D9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34444" y="3698567"/>
            <a:ext cx="821748" cy="82174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5B01710-2E47-4FCD-B64F-B6A8F9A6BB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21764" y="4043158"/>
            <a:ext cx="754195" cy="75419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E0D78-A48F-4D6E-9779-7AD9C749F77D}"/>
              </a:ext>
            </a:extLst>
          </p:cNvPr>
          <p:cNvGrpSpPr/>
          <p:nvPr/>
        </p:nvGrpSpPr>
        <p:grpSpPr>
          <a:xfrm>
            <a:off x="4481936" y="5495631"/>
            <a:ext cx="976603" cy="976603"/>
            <a:chOff x="3964732" y="5671668"/>
            <a:chExt cx="976603" cy="976603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6A0E677-5FB4-4ED0-8C5E-290D6616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64732" y="5671668"/>
              <a:ext cx="976603" cy="976603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0A32CE0-B45E-417D-B5B0-95140D64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261602" y="5943599"/>
              <a:ext cx="419879" cy="419879"/>
            </a:xfrm>
            <a:prstGeom prst="rect">
              <a:avLst/>
            </a:prstGeom>
          </p:spPr>
        </p:pic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AC1FE8B3-D392-4B39-93A5-CEC63157DD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27994" y="5607412"/>
            <a:ext cx="768271" cy="76827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15E16EC-071C-42C0-8C0B-4E6C3EEF460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961554" y="5629601"/>
            <a:ext cx="742941" cy="742941"/>
          </a:xfrm>
          <a:prstGeom prst="rect">
            <a:avLst/>
          </a:prstGeom>
        </p:spPr>
      </p:pic>
      <p:pic>
        <p:nvPicPr>
          <p:cNvPr id="1026" name="Picture 2" descr="Image result for azure functions icon">
            <a:extLst>
              <a:ext uri="{FF2B5EF4-FFF2-40B4-BE49-F238E27FC236}">
                <a16:creationId xmlns:a16="http://schemas.microsoft.com/office/drawing/2014/main" id="{AB196A22-12F9-4B33-AF17-F53F5590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85" y="3827867"/>
            <a:ext cx="1244353" cy="8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2AD970-87A0-4801-8401-AA671C3D2AF3}"/>
              </a:ext>
            </a:extLst>
          </p:cNvPr>
          <p:cNvCxnSpPr>
            <a:cxnSpLocks/>
          </p:cNvCxnSpPr>
          <p:nvPr/>
        </p:nvCxnSpPr>
        <p:spPr>
          <a:xfrm>
            <a:off x="385894" y="5125673"/>
            <a:ext cx="11216080" cy="41638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DD8864-213F-4EB6-9FE8-21105890DAC8}"/>
              </a:ext>
            </a:extLst>
          </p:cNvPr>
          <p:cNvSpPr txBox="1"/>
          <p:nvPr/>
        </p:nvSpPr>
        <p:spPr>
          <a:xfrm>
            <a:off x="94699" y="3827867"/>
            <a:ext cx="114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Generator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937BE0-E49C-4C6D-9C77-382862520F94}"/>
              </a:ext>
            </a:extLst>
          </p:cNvPr>
          <p:cNvSpPr txBox="1"/>
          <p:nvPr/>
        </p:nvSpPr>
        <p:spPr>
          <a:xfrm>
            <a:off x="2061679" y="3870574"/>
            <a:ext cx="822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 Hub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141D51-5609-48F6-8861-1626C3E377F9}"/>
              </a:ext>
            </a:extLst>
          </p:cNvPr>
          <p:cNvSpPr txBox="1"/>
          <p:nvPr/>
        </p:nvSpPr>
        <p:spPr>
          <a:xfrm>
            <a:off x="3636653" y="2459083"/>
            <a:ext cx="1297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Stream Transform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861B35-49A1-4834-A713-EE65CDCFCB88}"/>
              </a:ext>
            </a:extLst>
          </p:cNvPr>
          <p:cNvSpPr txBox="1"/>
          <p:nvPr/>
        </p:nvSpPr>
        <p:spPr>
          <a:xfrm>
            <a:off x="5829424" y="2437979"/>
            <a:ext cx="1588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Big ML Explore &amp; Train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7DA8FF-6778-4B72-BAAA-E133AE202001}"/>
              </a:ext>
            </a:extLst>
          </p:cNvPr>
          <p:cNvSpPr txBox="1"/>
          <p:nvPr/>
        </p:nvSpPr>
        <p:spPr>
          <a:xfrm>
            <a:off x="8421644" y="2423287"/>
            <a:ext cx="858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Zoo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80E061-7CF3-4EC1-9746-5D79843F8F0F}"/>
              </a:ext>
            </a:extLst>
          </p:cNvPr>
          <p:cNvSpPr txBox="1"/>
          <p:nvPr/>
        </p:nvSpPr>
        <p:spPr>
          <a:xfrm>
            <a:off x="3813982" y="4580634"/>
            <a:ext cx="105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ML Prediction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B6C57C-55E6-49F1-828A-495FD5D7863F}"/>
              </a:ext>
            </a:extLst>
          </p:cNvPr>
          <p:cNvSpPr txBox="1"/>
          <p:nvPr/>
        </p:nvSpPr>
        <p:spPr>
          <a:xfrm>
            <a:off x="6123444" y="4553630"/>
            <a:ext cx="12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Application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D7D1B8-5AFB-447E-9CED-12FE08C7EB71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1085315" y="3428999"/>
            <a:ext cx="9338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320BC0-E1B0-42D7-8D94-DDC758D6E604}"/>
              </a:ext>
            </a:extLst>
          </p:cNvPr>
          <p:cNvCxnSpPr>
            <a:cxnSpLocks/>
          </p:cNvCxnSpPr>
          <p:nvPr/>
        </p:nvCxnSpPr>
        <p:spPr>
          <a:xfrm flipV="1">
            <a:off x="2898034" y="2294873"/>
            <a:ext cx="738619" cy="554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6DA56C-C55C-4997-8A59-9D1D2F1C7F3A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2995796" y="4000992"/>
            <a:ext cx="730089" cy="24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E7799C-C03E-471A-BC7D-5E7244D75261}"/>
              </a:ext>
            </a:extLst>
          </p:cNvPr>
          <p:cNvCxnSpPr>
            <a:cxnSpLocks/>
          </p:cNvCxnSpPr>
          <p:nvPr/>
        </p:nvCxnSpPr>
        <p:spPr>
          <a:xfrm>
            <a:off x="4783893" y="2100731"/>
            <a:ext cx="887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9C59FA-48AB-4DD1-9107-522956FC5AD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496304" y="1976987"/>
            <a:ext cx="922493" cy="12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03932-7FC8-4130-BF6A-67E6092C9759}"/>
              </a:ext>
            </a:extLst>
          </p:cNvPr>
          <p:cNvCxnSpPr>
            <a:cxnSpLocks/>
          </p:cNvCxnSpPr>
          <p:nvPr/>
        </p:nvCxnSpPr>
        <p:spPr>
          <a:xfrm>
            <a:off x="5058561" y="4143023"/>
            <a:ext cx="1430525" cy="4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146BB65-6832-4ED8-B819-F5E6AD5F9162}"/>
              </a:ext>
            </a:extLst>
          </p:cNvPr>
          <p:cNvSpPr txBox="1"/>
          <p:nvPr/>
        </p:nvSpPr>
        <p:spPr>
          <a:xfrm>
            <a:off x="3177040" y="6415806"/>
            <a:ext cx="919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Private </a:t>
            </a:r>
            <a:r>
              <a:rPr lang="en-US" sz="1200" dirty="0" err="1"/>
              <a:t>PyPi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4B9ECC-789D-4AB7-8570-4D9CFD96B74D}"/>
              </a:ext>
            </a:extLst>
          </p:cNvPr>
          <p:cNvSpPr txBox="1"/>
          <p:nvPr/>
        </p:nvSpPr>
        <p:spPr>
          <a:xfrm>
            <a:off x="4617353" y="6415806"/>
            <a:ext cx="1095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Dev 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69465B-6AC1-424A-B937-40267424CBD5}"/>
              </a:ext>
            </a:extLst>
          </p:cNvPr>
          <p:cNvSpPr txBox="1"/>
          <p:nvPr/>
        </p:nvSpPr>
        <p:spPr>
          <a:xfrm>
            <a:off x="5844209" y="6434460"/>
            <a:ext cx="1153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Key Vault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3AEA31-6C4F-434C-BBDD-CCE32937A71C}"/>
              </a:ext>
            </a:extLst>
          </p:cNvPr>
          <p:cNvSpPr txBox="1"/>
          <p:nvPr/>
        </p:nvSpPr>
        <p:spPr>
          <a:xfrm>
            <a:off x="7304814" y="6415806"/>
            <a:ext cx="13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10374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14F0369-60E1-431E-84FF-EB0DA8D5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234" y="1963957"/>
            <a:ext cx="901959" cy="901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7E8BC-AE80-48DA-A8A1-CA336E4A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Architecture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69DE269-49F4-4C5D-873C-85B05A753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8188" y="1928540"/>
            <a:ext cx="821748" cy="88482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5D26F-5AC2-4EA1-BCCF-61A673B1AB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3317" y="2071955"/>
            <a:ext cx="780888" cy="81342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540547A-3348-4E80-9113-908ED5FD2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0582" y="3001633"/>
            <a:ext cx="854733" cy="85473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4F5E2A77-96DF-4DAF-AC69-4A1AF1F5FD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8640" y="5444341"/>
            <a:ext cx="1186332" cy="118633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E0D78-A48F-4D6E-9779-7AD9C749F77D}"/>
              </a:ext>
            </a:extLst>
          </p:cNvPr>
          <p:cNvGrpSpPr/>
          <p:nvPr/>
        </p:nvGrpSpPr>
        <p:grpSpPr>
          <a:xfrm>
            <a:off x="4481936" y="5495631"/>
            <a:ext cx="976603" cy="976603"/>
            <a:chOff x="3964732" y="5671668"/>
            <a:chExt cx="976603" cy="976603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6A0E677-5FB4-4ED0-8C5E-290D6616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64732" y="5671668"/>
              <a:ext cx="976603" cy="976603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0A32CE0-B45E-417D-B5B0-95140D64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61602" y="5943599"/>
              <a:ext cx="419879" cy="419879"/>
            </a:xfrm>
            <a:prstGeom prst="rect">
              <a:avLst/>
            </a:prstGeom>
          </p:spPr>
        </p:pic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AC1FE8B3-D392-4B39-93A5-CEC63157DD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27994" y="5607412"/>
            <a:ext cx="768271" cy="76827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15E16EC-071C-42C0-8C0B-4E6C3EEF46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61554" y="5629601"/>
            <a:ext cx="742941" cy="74294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2AD970-87A0-4801-8401-AA671C3D2AF3}"/>
              </a:ext>
            </a:extLst>
          </p:cNvPr>
          <p:cNvCxnSpPr>
            <a:cxnSpLocks/>
          </p:cNvCxnSpPr>
          <p:nvPr/>
        </p:nvCxnSpPr>
        <p:spPr>
          <a:xfrm>
            <a:off x="385894" y="5125673"/>
            <a:ext cx="11216080" cy="41638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DD8864-213F-4EB6-9FE8-21105890DAC8}"/>
              </a:ext>
            </a:extLst>
          </p:cNvPr>
          <p:cNvSpPr txBox="1"/>
          <p:nvPr/>
        </p:nvSpPr>
        <p:spPr>
          <a:xfrm>
            <a:off x="94699" y="3827867"/>
            <a:ext cx="114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Generator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A19B2B-18F4-4060-8082-AFA95FADEF84}"/>
              </a:ext>
            </a:extLst>
          </p:cNvPr>
          <p:cNvGrpSpPr/>
          <p:nvPr/>
        </p:nvGrpSpPr>
        <p:grpSpPr>
          <a:xfrm>
            <a:off x="1592211" y="2954377"/>
            <a:ext cx="976604" cy="1206876"/>
            <a:chOff x="1751443" y="2940698"/>
            <a:chExt cx="976604" cy="12068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481F909D-8501-4009-B11A-84255EE24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51443" y="2940698"/>
              <a:ext cx="976604" cy="97660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937BE0-E49C-4C6D-9C77-382862520F94}"/>
                </a:ext>
              </a:extLst>
            </p:cNvPr>
            <p:cNvSpPr txBox="1"/>
            <p:nvPr/>
          </p:nvSpPr>
          <p:spPr>
            <a:xfrm>
              <a:off x="1793930" y="3870575"/>
              <a:ext cx="822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 Hub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B183E-DAB3-4D38-9C6C-7D0BCBF8E6B3}"/>
              </a:ext>
            </a:extLst>
          </p:cNvPr>
          <p:cNvGrpSpPr/>
          <p:nvPr/>
        </p:nvGrpSpPr>
        <p:grpSpPr>
          <a:xfrm>
            <a:off x="3334568" y="2626706"/>
            <a:ext cx="1297022" cy="1073641"/>
            <a:chOff x="3267240" y="2702507"/>
            <a:chExt cx="1297022" cy="1073641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E9F993D-08C0-46A8-9A38-7ABC78D89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70581" y="2702507"/>
              <a:ext cx="919514" cy="9195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141D51-5609-48F6-8861-1626C3E377F9}"/>
                </a:ext>
              </a:extLst>
            </p:cNvPr>
            <p:cNvSpPr txBox="1"/>
            <p:nvPr/>
          </p:nvSpPr>
          <p:spPr>
            <a:xfrm>
              <a:off x="3267240" y="3499149"/>
              <a:ext cx="129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Transform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2861B35-49A1-4834-A713-EE65CDCFCB88}"/>
              </a:ext>
            </a:extLst>
          </p:cNvPr>
          <p:cNvSpPr txBox="1"/>
          <p:nvPr/>
        </p:nvSpPr>
        <p:spPr>
          <a:xfrm>
            <a:off x="6298815" y="2831946"/>
            <a:ext cx="1588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ML Explore &amp; Train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7DA8FF-6778-4B72-BAAA-E133AE202001}"/>
              </a:ext>
            </a:extLst>
          </p:cNvPr>
          <p:cNvSpPr txBox="1"/>
          <p:nvPr/>
        </p:nvSpPr>
        <p:spPr>
          <a:xfrm>
            <a:off x="8891035" y="2817254"/>
            <a:ext cx="858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Zoo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8CA1D3-6914-4A0A-A473-04F385C76D74}"/>
              </a:ext>
            </a:extLst>
          </p:cNvPr>
          <p:cNvGrpSpPr/>
          <p:nvPr/>
        </p:nvGrpSpPr>
        <p:grpSpPr>
          <a:xfrm>
            <a:off x="3430263" y="3782553"/>
            <a:ext cx="1053045" cy="715789"/>
            <a:chOff x="3813982" y="4141844"/>
            <a:chExt cx="1053045" cy="715789"/>
          </a:xfrm>
        </p:grpSpPr>
        <p:pic>
          <p:nvPicPr>
            <p:cNvPr id="1026" name="Picture 2" descr="Image result for azure functions icon">
              <a:extLst>
                <a:ext uri="{FF2B5EF4-FFF2-40B4-BE49-F238E27FC236}">
                  <a16:creationId xmlns:a16="http://schemas.microsoft.com/office/drawing/2014/main" id="{AB196A22-12F9-4B33-AF17-F53F5590F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639" y="4141844"/>
              <a:ext cx="754195" cy="506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80E061-7CF3-4EC1-9746-5D79843F8F0F}"/>
                </a:ext>
              </a:extLst>
            </p:cNvPr>
            <p:cNvSpPr txBox="1"/>
            <p:nvPr/>
          </p:nvSpPr>
          <p:spPr>
            <a:xfrm>
              <a:off x="3813982" y="4580634"/>
              <a:ext cx="1053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 Prediction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70057C-FA4A-44F0-93A1-F3F87F27472B}"/>
              </a:ext>
            </a:extLst>
          </p:cNvPr>
          <p:cNvGrpSpPr/>
          <p:nvPr/>
        </p:nvGrpSpPr>
        <p:grpSpPr>
          <a:xfrm>
            <a:off x="6298815" y="3518270"/>
            <a:ext cx="1783234" cy="1323304"/>
            <a:chOff x="7291996" y="3647765"/>
            <a:chExt cx="1783234" cy="132330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36E6939-37F9-4287-9E71-549A7A059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304814" y="4307427"/>
              <a:ext cx="611160" cy="61116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B7BC9BA-FB4D-45B6-8464-B02900C9C615}"/>
                </a:ext>
              </a:extLst>
            </p:cNvPr>
            <p:cNvGrpSpPr/>
            <p:nvPr/>
          </p:nvGrpSpPr>
          <p:grpSpPr>
            <a:xfrm>
              <a:off x="7291996" y="3647765"/>
              <a:ext cx="1783234" cy="1323304"/>
              <a:chOff x="7291996" y="3647765"/>
              <a:chExt cx="1783234" cy="1323304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654F34CF-108C-472F-9F69-58763713D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7291996" y="3647765"/>
                <a:ext cx="821748" cy="821748"/>
              </a:xfrm>
              <a:prstGeom prst="rect">
                <a:avLst/>
              </a:prstGeom>
            </p:spPr>
          </p:pic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45B01710-2E47-4FCD-B64F-B6A8F9A6B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7879316" y="3992356"/>
                <a:ext cx="754195" cy="754195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B6C57C-55E6-49F1-828A-495FD5D7863F}"/>
                  </a:ext>
                </a:extLst>
              </p:cNvPr>
              <p:cNvSpPr txBox="1"/>
              <p:nvPr/>
            </p:nvSpPr>
            <p:spPr>
              <a:xfrm>
                <a:off x="7861756" y="4694070"/>
                <a:ext cx="1213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Web Application</a:t>
                </a:r>
              </a:p>
            </p:txBody>
          </p:sp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D7D1B8-5AFB-447E-9CED-12FE08C7EB7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5315" y="3429000"/>
            <a:ext cx="4079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320BC0-E1B0-42D7-8D94-DDC758D6E60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568815" y="3442679"/>
            <a:ext cx="4931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E7799C-C03E-471A-BC7D-5E7244D75261}"/>
              </a:ext>
            </a:extLst>
          </p:cNvPr>
          <p:cNvCxnSpPr>
            <a:cxnSpLocks/>
          </p:cNvCxnSpPr>
          <p:nvPr/>
        </p:nvCxnSpPr>
        <p:spPr>
          <a:xfrm flipV="1">
            <a:off x="4532646" y="2467245"/>
            <a:ext cx="1619800" cy="328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9C59FA-48AB-4DD1-9107-522956FC5AD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965695" y="2370954"/>
            <a:ext cx="922493" cy="12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03932-7FC8-4130-BF6A-67E6092C9759}"/>
              </a:ext>
            </a:extLst>
          </p:cNvPr>
          <p:cNvCxnSpPr>
            <a:cxnSpLocks/>
          </p:cNvCxnSpPr>
          <p:nvPr/>
        </p:nvCxnSpPr>
        <p:spPr>
          <a:xfrm>
            <a:off x="4729207" y="3329953"/>
            <a:ext cx="1461868" cy="497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146BB65-6832-4ED8-B819-F5E6AD5F9162}"/>
              </a:ext>
            </a:extLst>
          </p:cNvPr>
          <p:cNvSpPr txBox="1"/>
          <p:nvPr/>
        </p:nvSpPr>
        <p:spPr>
          <a:xfrm>
            <a:off x="3177040" y="6415806"/>
            <a:ext cx="919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PyPi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4B9ECC-789D-4AB7-8570-4D9CFD96B74D}"/>
              </a:ext>
            </a:extLst>
          </p:cNvPr>
          <p:cNvSpPr txBox="1"/>
          <p:nvPr/>
        </p:nvSpPr>
        <p:spPr>
          <a:xfrm>
            <a:off x="4617353" y="6415806"/>
            <a:ext cx="1095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Dev 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69465B-6AC1-424A-B937-40267424CBD5}"/>
              </a:ext>
            </a:extLst>
          </p:cNvPr>
          <p:cNvSpPr txBox="1"/>
          <p:nvPr/>
        </p:nvSpPr>
        <p:spPr>
          <a:xfrm>
            <a:off x="5844209" y="6434460"/>
            <a:ext cx="1153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Key Vault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3AEA31-6C4F-434C-BBDD-CCE32937A71C}"/>
              </a:ext>
            </a:extLst>
          </p:cNvPr>
          <p:cNvSpPr txBox="1"/>
          <p:nvPr/>
        </p:nvSpPr>
        <p:spPr>
          <a:xfrm>
            <a:off x="7304814" y="6415806"/>
            <a:ext cx="13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Registry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B41D9C-FFB3-4482-BFC3-9754E93CFC88}"/>
              </a:ext>
            </a:extLst>
          </p:cNvPr>
          <p:cNvCxnSpPr>
            <a:cxnSpLocks/>
          </p:cNvCxnSpPr>
          <p:nvPr/>
        </p:nvCxnSpPr>
        <p:spPr>
          <a:xfrm>
            <a:off x="4534531" y="4139137"/>
            <a:ext cx="1561469" cy="346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9455C46-BA98-42C2-9BD9-BFFFE9109236}"/>
              </a:ext>
            </a:extLst>
          </p:cNvPr>
          <p:cNvCxnSpPr>
            <a:cxnSpLocks/>
            <a:stCxn id="17" idx="1"/>
            <a:endCxn id="1026" idx="1"/>
          </p:cNvCxnSpPr>
          <p:nvPr/>
        </p:nvCxnSpPr>
        <p:spPr>
          <a:xfrm rot="10800000" flipH="1" flipV="1">
            <a:off x="3437908" y="3086463"/>
            <a:ext cx="116011" cy="949324"/>
          </a:xfrm>
          <a:prstGeom prst="curvedConnector3">
            <a:avLst>
              <a:gd name="adj1" fmla="val -197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E91A81E-7FE4-4890-8A9A-0503FD168723}"/>
              </a:ext>
            </a:extLst>
          </p:cNvPr>
          <p:cNvCxnSpPr>
            <a:cxnSpLocks/>
            <a:stCxn id="1026" idx="3"/>
            <a:endCxn id="17" idx="3"/>
          </p:cNvCxnSpPr>
          <p:nvPr/>
        </p:nvCxnSpPr>
        <p:spPr>
          <a:xfrm flipV="1">
            <a:off x="4308115" y="3086463"/>
            <a:ext cx="49308" cy="949324"/>
          </a:xfrm>
          <a:prstGeom prst="curvedConnector3">
            <a:avLst>
              <a:gd name="adj1" fmla="val 563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 for Product Quality</vt:lpstr>
      <vt:lpstr>Key Design Considerations</vt:lpstr>
      <vt:lpstr>Current Architecture</vt:lpstr>
      <vt:lpstr>Better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Product Quality</dc:title>
  <dc:creator>David Crook</dc:creator>
  <cp:lastModifiedBy>David Crook</cp:lastModifiedBy>
  <cp:revision>9</cp:revision>
  <dcterms:created xsi:type="dcterms:W3CDTF">2019-09-11T13:03:10Z</dcterms:created>
  <dcterms:modified xsi:type="dcterms:W3CDTF">2019-09-11T18:55:57Z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dacrook@microsoft.com</vt:lpwstr>
  </property>
  <property fmtid="{D5CDD505-2E9C-101B-9397-08002B2CF9AE}" pid="5" name="MSIP_Label_f42aa342-8706-4288-bd11-ebb85995028c_SetDate">
    <vt:lpwstr>2019-09-11T13:59:46.4248003Z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cd9caa2e-6464-4648-b579-8462895cb00b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