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5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1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8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7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2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9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2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8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5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4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680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osturl/api/v1/ml/models/metri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osturl/api/v1/capturedat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osturl/api/v1/data/captureddata/stag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osturl/api/v1/ml/models/param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osturl/api/v1/ml/tra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EC8BF-5B3C-46EF-BD38-69B648591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" b="14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86B27-2E7E-4454-A5F7-AE8965FE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OiAIP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iPack</a:t>
            </a:r>
            <a:r>
              <a:rPr lang="en-US" dirty="0">
                <a:solidFill>
                  <a:schemeClr val="tx1"/>
                </a:solidFill>
              </a:rPr>
              <a:t> ML Design Doc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7E6C2-2CE8-4AC3-833A-F6B9930CE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/>
              <a:t>David Crook | Sr. SDE</a:t>
            </a:r>
          </a:p>
          <a:p>
            <a:r>
              <a:rPr lang="en-US" dirty="0"/>
              <a:t>DaCrook@Microsoft.com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62702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BCBA-FF18-4234-9738-D4533BAE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193"/>
          </a:xfrm>
        </p:spPr>
        <p:txBody>
          <a:bodyPr>
            <a:normAutofit fontScale="90000"/>
          </a:bodyPr>
          <a:lstStyle/>
          <a:p>
            <a:r>
              <a:rPr lang="en-US" dirty="0"/>
              <a:t>API Definitions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351E-DB24-42C8-9BF2-D1DB8E8D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4807"/>
            <a:ext cx="11029615" cy="51611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Train Specific Model for </a:t>
            </a:r>
            <a:r>
              <a:rPr lang="en-US" sz="2000" dirty="0" err="1"/>
              <a:t>iPack</a:t>
            </a:r>
            <a:endParaRPr lang="en-US" sz="2000" dirty="0"/>
          </a:p>
          <a:p>
            <a:pPr lvl="1"/>
            <a:r>
              <a:rPr lang="en-US" sz="1800" dirty="0"/>
              <a:t>POST: </a:t>
            </a:r>
            <a:r>
              <a:rPr lang="en-US" sz="1800" dirty="0">
                <a:hlinkClick r:id="rId2"/>
              </a:rPr>
              <a:t>https://hosturl/api/v1/ml/models/metrics/</a:t>
            </a:r>
            <a:r>
              <a:rPr lang="en-US" sz="1800" dirty="0"/>
              <a:t> - body = application/json</a:t>
            </a:r>
          </a:p>
          <a:p>
            <a:pPr lvl="1"/>
            <a:r>
              <a:rPr lang="en-US" sz="1800" dirty="0"/>
              <a:t>Properties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PackId</a:t>
            </a:r>
            <a:r>
              <a:rPr lang="en-US" sz="1600" dirty="0"/>
              <a:t>” - String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ProjectAlias</a:t>
            </a:r>
            <a:r>
              <a:rPr lang="en-US" sz="1600" dirty="0"/>
              <a:t>” – String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ModelDefinitionName</a:t>
            </a:r>
            <a:r>
              <a:rPr lang="en-US" sz="1600" dirty="0"/>
              <a:t>” – String</a:t>
            </a:r>
          </a:p>
          <a:p>
            <a:pPr lvl="2"/>
            <a:r>
              <a:rPr lang="en-US" sz="1600" dirty="0"/>
              <a:t>OPTIONAL:</a:t>
            </a:r>
          </a:p>
          <a:p>
            <a:pPr lvl="3"/>
            <a:r>
              <a:rPr lang="en-US" sz="1400" dirty="0"/>
              <a:t>“limit” – Int (limits number returned to this value; grabbing just the latest)  If not provided, returns ALL</a:t>
            </a:r>
          </a:p>
          <a:p>
            <a:pPr lvl="1"/>
            <a:r>
              <a:rPr lang="en-US" sz="2000" dirty="0"/>
              <a:t>What it does:</a:t>
            </a:r>
          </a:p>
          <a:p>
            <a:pPr lvl="2"/>
            <a:r>
              <a:rPr lang="en-US" sz="1600" dirty="0"/>
              <a:t>For each run of the specified model, retrieves:</a:t>
            </a:r>
          </a:p>
          <a:p>
            <a:pPr lvl="3"/>
            <a:r>
              <a:rPr lang="en-US" sz="1200" dirty="0"/>
              <a:t>“</a:t>
            </a:r>
            <a:r>
              <a:rPr lang="en-US" sz="1200" dirty="0" err="1"/>
              <a:t>PackId</a:t>
            </a:r>
            <a:r>
              <a:rPr lang="en-US" sz="1200" dirty="0"/>
              <a:t>”, “</a:t>
            </a:r>
            <a:r>
              <a:rPr lang="en-US" sz="1200" dirty="0" err="1"/>
              <a:t>ProjectAlias</a:t>
            </a:r>
            <a:r>
              <a:rPr lang="en-US" sz="1200" dirty="0"/>
              <a:t>”, “</a:t>
            </a:r>
            <a:r>
              <a:rPr lang="en-US" sz="1200" dirty="0" err="1"/>
              <a:t>ModelDefinitionName</a:t>
            </a:r>
            <a:r>
              <a:rPr lang="en-US" sz="1200" dirty="0"/>
              <a:t>”, “</a:t>
            </a:r>
            <a:r>
              <a:rPr lang="en-US" sz="1200" dirty="0" err="1"/>
              <a:t>RunIteration</a:t>
            </a:r>
            <a:r>
              <a:rPr lang="en-US" sz="1200" dirty="0"/>
              <a:t>#”, “</a:t>
            </a:r>
            <a:r>
              <a:rPr lang="en-US" sz="1200" dirty="0" err="1"/>
              <a:t>RunStartTimeUTC</a:t>
            </a:r>
            <a:r>
              <a:rPr lang="en-US" sz="1200" dirty="0"/>
              <a:t>”, “</a:t>
            </a:r>
            <a:r>
              <a:rPr lang="en-US" sz="1200" dirty="0" err="1"/>
              <a:t>RunEndTimeUTC</a:t>
            </a:r>
            <a:r>
              <a:rPr lang="en-US" sz="1200" dirty="0"/>
              <a:t>”, “</a:t>
            </a:r>
            <a:r>
              <a:rPr lang="en-US" sz="1200" dirty="0" err="1"/>
              <a:t>RunStatus</a:t>
            </a:r>
            <a:r>
              <a:rPr lang="en-US" sz="1200" dirty="0"/>
              <a:t>”, “Metrics”</a:t>
            </a:r>
          </a:p>
          <a:p>
            <a:pPr lvl="3"/>
            <a:r>
              <a:rPr lang="en-US" sz="1200" dirty="0"/>
              <a:t>Metrics: Dictionary Key Value, key is the parameter name and value is the value of that key/metric.</a:t>
            </a:r>
          </a:p>
        </p:txBody>
      </p:sp>
    </p:spTree>
    <p:extLst>
      <p:ext uri="{BB962C8B-B14F-4D97-AF65-F5344CB8AC3E}">
        <p14:creationId xmlns:p14="http://schemas.microsoft.com/office/powerpoint/2010/main" val="58921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1D62-D139-4293-97AF-B1C5C68D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7932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A485-25AA-4EF5-AB0A-A5413F503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433" y="2010417"/>
            <a:ext cx="5173656" cy="3634486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Define ML Models Required</a:t>
            </a:r>
          </a:p>
          <a:p>
            <a:r>
              <a:rPr lang="en-US" dirty="0"/>
              <a:t>Define Workloads requiring models &amp; expected model drop location.</a:t>
            </a:r>
          </a:p>
          <a:p>
            <a:r>
              <a:rPr lang="en-US" dirty="0"/>
              <a:t>Creating Interface Leveraging Resources &amp; Endpoints provisioned by Platform</a:t>
            </a:r>
          </a:p>
          <a:p>
            <a:pPr lvl="1"/>
            <a:r>
              <a:rPr lang="en-US" dirty="0"/>
              <a:t>Implemented as part of admin app</a:t>
            </a:r>
          </a:p>
          <a:p>
            <a:r>
              <a:rPr lang="en-US" dirty="0"/>
              <a:t>Custom Models</a:t>
            </a:r>
          </a:p>
          <a:p>
            <a:pPr lvl="1"/>
            <a:r>
              <a:rPr lang="en-US" dirty="0"/>
              <a:t>Define Pipeline Package Location</a:t>
            </a:r>
          </a:p>
          <a:p>
            <a:pPr lvl="1"/>
            <a:r>
              <a:rPr lang="en-US" dirty="0"/>
              <a:t>Define class of pipeline (AML Pipes for example)</a:t>
            </a:r>
          </a:p>
          <a:p>
            <a:pPr lvl="1"/>
            <a:r>
              <a:rPr lang="en-US" dirty="0"/>
              <a:t>Labelling Tool as Docker Container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3155A5-D261-4106-BCB4-CD519001D711}"/>
              </a:ext>
            </a:extLst>
          </p:cNvPr>
          <p:cNvCxnSpPr>
            <a:cxnSpLocks/>
          </p:cNvCxnSpPr>
          <p:nvPr/>
        </p:nvCxnSpPr>
        <p:spPr>
          <a:xfrm>
            <a:off x="6095999" y="1484851"/>
            <a:ext cx="1" cy="5083729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9DA2F9-039D-407E-8BCE-0940847A6C88}"/>
              </a:ext>
            </a:extLst>
          </p:cNvPr>
          <p:cNvCxnSpPr>
            <a:cxnSpLocks/>
          </p:cNvCxnSpPr>
          <p:nvPr/>
        </p:nvCxnSpPr>
        <p:spPr>
          <a:xfrm>
            <a:off x="461394" y="1747634"/>
            <a:ext cx="11224470" cy="56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AFD760-E9A6-44C9-BF35-61E5223E073C}"/>
              </a:ext>
            </a:extLst>
          </p:cNvPr>
          <p:cNvSpPr txBox="1"/>
          <p:nvPr/>
        </p:nvSpPr>
        <p:spPr>
          <a:xfrm>
            <a:off x="2830497" y="1305742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OIAIP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2D01B-1EC2-401E-8FA5-A0359AF55F89}"/>
              </a:ext>
            </a:extLst>
          </p:cNvPr>
          <p:cNvSpPr txBox="1"/>
          <p:nvPr/>
        </p:nvSpPr>
        <p:spPr>
          <a:xfrm>
            <a:off x="8544741" y="1285969"/>
            <a:ext cx="8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iPack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9253CB-1E0A-4567-8B9D-C9BC41B9B5C8}"/>
              </a:ext>
            </a:extLst>
          </p:cNvPr>
          <p:cNvSpPr txBox="1">
            <a:spLocks/>
          </p:cNvSpPr>
          <p:nvPr/>
        </p:nvSpPr>
        <p:spPr>
          <a:xfrm>
            <a:off x="647127" y="2007747"/>
            <a:ext cx="5173656" cy="36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OOB Models</a:t>
            </a:r>
          </a:p>
          <a:p>
            <a:pPr lvl="1"/>
            <a:r>
              <a:rPr lang="en-US" dirty="0"/>
              <a:t>Define Set of OOB Model Classes</a:t>
            </a:r>
          </a:p>
          <a:p>
            <a:pPr lvl="1"/>
            <a:r>
              <a:rPr lang="en-US" dirty="0"/>
              <a:t>Provision Required Resources &amp; Provide Endpoints for</a:t>
            </a:r>
          </a:p>
          <a:p>
            <a:pPr lvl="2"/>
            <a:r>
              <a:rPr lang="en-US" dirty="0"/>
              <a:t>Upload data, get labelling tool </a:t>
            </a:r>
            <a:r>
              <a:rPr lang="en-US" dirty="0" err="1"/>
              <a:t>url</a:t>
            </a:r>
            <a:r>
              <a:rPr lang="en-US" dirty="0"/>
              <a:t>, train, get train runs &amp; metrics, export &amp; register model for target</a:t>
            </a:r>
          </a:p>
          <a:p>
            <a:r>
              <a:rPr lang="en-US" dirty="0"/>
              <a:t>Custom Models</a:t>
            </a:r>
          </a:p>
          <a:p>
            <a:pPr lvl="1"/>
            <a:r>
              <a:rPr lang="en-US" dirty="0"/>
              <a:t>Define specification for package format &amp; config</a:t>
            </a:r>
          </a:p>
          <a:p>
            <a:pPr lvl="1"/>
            <a:r>
              <a:rPr lang="en-US" dirty="0"/>
              <a:t>Provision Resources &amp; Provide Endpoints for</a:t>
            </a:r>
          </a:p>
          <a:p>
            <a:pPr lvl="2"/>
            <a:r>
              <a:rPr lang="en-US" dirty="0"/>
              <a:t>Upload data, get labelling tool </a:t>
            </a:r>
            <a:r>
              <a:rPr lang="en-US" dirty="0" err="1"/>
              <a:t>url</a:t>
            </a:r>
            <a:r>
              <a:rPr lang="en-US" dirty="0"/>
              <a:t>, train, get train runs &amp; metrics, export &amp; register model for target</a:t>
            </a:r>
          </a:p>
        </p:txBody>
      </p:sp>
    </p:spTree>
    <p:extLst>
      <p:ext uri="{BB962C8B-B14F-4D97-AF65-F5344CB8AC3E}">
        <p14:creationId xmlns:p14="http://schemas.microsoft.com/office/powerpoint/2010/main" val="327898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F43C-320F-4306-B166-C258ABD8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2303"/>
          </a:xfrm>
        </p:spPr>
        <p:txBody>
          <a:bodyPr>
            <a:normAutofit fontScale="90000"/>
          </a:bodyPr>
          <a:lstStyle/>
          <a:p>
            <a:r>
              <a:rPr lang="en-US" dirty="0"/>
              <a:t>OOB Model Flow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989E45-4A6F-4FB1-BAFC-565FC8FD0831}"/>
              </a:ext>
            </a:extLst>
          </p:cNvPr>
          <p:cNvSpPr/>
          <p:nvPr/>
        </p:nvSpPr>
        <p:spPr>
          <a:xfrm>
            <a:off x="369116" y="5981350"/>
            <a:ext cx="1308682" cy="645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</a:t>
            </a:r>
            <a:r>
              <a:rPr lang="en-US" dirty="0" err="1"/>
              <a:t>iPack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DCCADF-6DB8-4866-B5B0-BD09A49CAA64}"/>
              </a:ext>
            </a:extLst>
          </p:cNvPr>
          <p:cNvSpPr/>
          <p:nvPr/>
        </p:nvSpPr>
        <p:spPr>
          <a:xfrm>
            <a:off x="5128557" y="2657386"/>
            <a:ext cx="4024968" cy="3799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ML APIS in OIAIP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Capture New Data for </a:t>
            </a:r>
            <a:r>
              <a:rPr lang="en-US" sz="1600" dirty="0" err="1"/>
              <a:t>iPack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# Currently Staged Captured data for </a:t>
            </a:r>
            <a:r>
              <a:rPr lang="en-US" sz="1600" dirty="0" err="1"/>
              <a:t>iPack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specific model in specific </a:t>
            </a:r>
            <a:r>
              <a:rPr lang="en-US" sz="1600" dirty="0" err="1"/>
              <a:t>iPack</a:t>
            </a:r>
            <a:r>
              <a:rPr lang="en-US" sz="1600" dirty="0"/>
              <a:t> with specific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available parameters for model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specific model’s train runs &amp; metrics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export &amp; register specific train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telemetry access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captured data staging access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Clear captured data staging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E0A102-43AA-4526-8ACB-2F594496473D}"/>
              </a:ext>
            </a:extLst>
          </p:cNvPr>
          <p:cNvSpPr/>
          <p:nvPr/>
        </p:nvSpPr>
        <p:spPr>
          <a:xfrm>
            <a:off x="369116" y="4876450"/>
            <a:ext cx="1308682" cy="645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OiAIp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4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059056-8985-42C8-B832-F68E4FF2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OIAIP Admin - iPack Registration Mock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9A0C4-06D3-49C8-9AE3-575D65B8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914146"/>
            <a:ext cx="6764864" cy="50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5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555D88-505F-40F5-9DEA-D996CD06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Initial </a:t>
            </a:r>
            <a:r>
              <a:rPr lang="en-US" sz="3600" dirty="0" err="1">
                <a:solidFill>
                  <a:srgbClr val="FFFFFF"/>
                </a:solidFill>
              </a:rPr>
              <a:t>iPack</a:t>
            </a:r>
            <a:r>
              <a:rPr lang="en-US" sz="3600" dirty="0">
                <a:solidFill>
                  <a:srgbClr val="FFFFFF"/>
                </a:solidFill>
              </a:rPr>
              <a:t> Mock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5A6DA-9911-48D7-9456-9258D5E14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77" y="434087"/>
            <a:ext cx="7516274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2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BCBA-FF18-4234-9738-D4533BAE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193"/>
          </a:xfrm>
        </p:spPr>
        <p:txBody>
          <a:bodyPr>
            <a:normAutofit fontScale="90000"/>
          </a:bodyPr>
          <a:lstStyle/>
          <a:p>
            <a:r>
              <a:rPr lang="en-US" dirty="0"/>
              <a:t>API Definitions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351E-DB24-42C8-9BF2-D1DB8E8D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4807"/>
            <a:ext cx="11029615" cy="516115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Capture New Data for </a:t>
            </a:r>
            <a:r>
              <a:rPr lang="en-US" sz="2000" dirty="0" err="1"/>
              <a:t>iPack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POST: </a:t>
            </a:r>
            <a:r>
              <a:rPr lang="en-US" sz="1800" dirty="0">
                <a:hlinkClick r:id="rId2"/>
              </a:rPr>
              <a:t>https://hosturl/api/v1/data/capture/</a:t>
            </a:r>
            <a:r>
              <a:rPr lang="en-US" sz="1800" dirty="0"/>
              <a:t> - body = application/json</a:t>
            </a:r>
          </a:p>
          <a:p>
            <a:pPr lvl="1"/>
            <a:r>
              <a:rPr lang="en-US" sz="1800" dirty="0"/>
              <a:t>Properties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PackId</a:t>
            </a:r>
            <a:r>
              <a:rPr lang="en-US" sz="1600" dirty="0"/>
              <a:t>” - String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ProjectAlias</a:t>
            </a:r>
            <a:r>
              <a:rPr lang="en-US" sz="1600" dirty="0"/>
              <a:t>” - String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StartCollectTime</a:t>
            </a:r>
            <a:r>
              <a:rPr lang="en-US" sz="1600" dirty="0"/>
              <a:t>” – </a:t>
            </a:r>
            <a:r>
              <a:rPr lang="en-US" sz="1600" dirty="0" err="1"/>
              <a:t>DateTime</a:t>
            </a:r>
            <a:r>
              <a:rPr lang="en-US" sz="1600" dirty="0"/>
              <a:t> as UTC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CollectDuration</a:t>
            </a:r>
            <a:r>
              <a:rPr lang="en-US" sz="1600" dirty="0"/>
              <a:t>” - </a:t>
            </a:r>
            <a:r>
              <a:rPr lang="en-US" sz="1600" dirty="0" err="1"/>
              <a:t>TimeDelta</a:t>
            </a:r>
            <a:endParaRPr lang="en-US" sz="1600" dirty="0"/>
          </a:p>
          <a:p>
            <a:pPr lvl="2"/>
            <a:r>
              <a:rPr lang="en-US" sz="1600" dirty="0"/>
              <a:t>OPTIONAL: </a:t>
            </a:r>
          </a:p>
          <a:p>
            <a:pPr lvl="3"/>
            <a:r>
              <a:rPr lang="en-US" sz="1400" dirty="0"/>
              <a:t>“Tags” – List&lt;String&gt;</a:t>
            </a:r>
          </a:p>
          <a:p>
            <a:pPr lvl="3"/>
            <a:r>
              <a:rPr lang="en-US" sz="1400" dirty="0"/>
              <a:t>“</a:t>
            </a:r>
            <a:r>
              <a:rPr lang="en-US" sz="1400" dirty="0" err="1"/>
              <a:t>TimeOut</a:t>
            </a:r>
            <a:r>
              <a:rPr lang="en-US" sz="1400" dirty="0"/>
              <a:t>” – </a:t>
            </a:r>
            <a:r>
              <a:rPr lang="en-US" sz="1400" dirty="0" err="1"/>
              <a:t>TimeDelta</a:t>
            </a:r>
            <a:r>
              <a:rPr lang="en-US" sz="1400" dirty="0"/>
              <a:t> (Default 12 hours)</a:t>
            </a:r>
          </a:p>
          <a:p>
            <a:pPr lvl="1"/>
            <a:r>
              <a:rPr lang="en-US" sz="2000" dirty="0"/>
              <a:t>What it does:</a:t>
            </a:r>
          </a:p>
          <a:p>
            <a:pPr lvl="2"/>
            <a:r>
              <a:rPr lang="en-US" sz="1600" dirty="0"/>
              <a:t>Put Message on Azure Queue</a:t>
            </a:r>
          </a:p>
          <a:p>
            <a:pPr lvl="3"/>
            <a:r>
              <a:rPr lang="en-US" sz="1400" dirty="0"/>
              <a:t>If IOT: Send Cloud to Device Message</a:t>
            </a:r>
          </a:p>
          <a:p>
            <a:pPr lvl="3"/>
            <a:r>
              <a:rPr lang="en-US" sz="1400" dirty="0"/>
              <a:t>If Cloud:</a:t>
            </a:r>
          </a:p>
          <a:p>
            <a:pPr lvl="3"/>
            <a:r>
              <a:rPr lang="en-US" sz="1400" dirty="0"/>
              <a:t>Open Question: Who dequeues the message? The Device Capture Module(s) or the cloud service?  How is this done?</a:t>
            </a:r>
          </a:p>
        </p:txBody>
      </p:sp>
    </p:spTree>
    <p:extLst>
      <p:ext uri="{BB962C8B-B14F-4D97-AF65-F5344CB8AC3E}">
        <p14:creationId xmlns:p14="http://schemas.microsoft.com/office/powerpoint/2010/main" val="357768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BCBA-FF18-4234-9738-D4533BAE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193"/>
          </a:xfrm>
        </p:spPr>
        <p:txBody>
          <a:bodyPr>
            <a:normAutofit fontScale="90000"/>
          </a:bodyPr>
          <a:lstStyle/>
          <a:p>
            <a:r>
              <a:rPr lang="en-US" dirty="0"/>
              <a:t>API Definitions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351E-DB24-42C8-9BF2-D1DB8E8D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4807"/>
            <a:ext cx="11029615" cy="51611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 # Currently Staged Captured data for </a:t>
            </a:r>
            <a:r>
              <a:rPr lang="en-US" sz="2000" dirty="0" err="1"/>
              <a:t>iPack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POST: </a:t>
            </a:r>
            <a:r>
              <a:rPr lang="en-US" sz="1800" dirty="0">
                <a:hlinkClick r:id="rId2"/>
              </a:rPr>
              <a:t>https://hosturl/api/v1/data/captureddata/staged/</a:t>
            </a:r>
            <a:r>
              <a:rPr lang="en-US" sz="1800" dirty="0"/>
              <a:t> - body = application/json</a:t>
            </a:r>
          </a:p>
          <a:p>
            <a:pPr lvl="1"/>
            <a:r>
              <a:rPr lang="en-US" sz="1800" dirty="0"/>
              <a:t>Properties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PackId</a:t>
            </a:r>
            <a:r>
              <a:rPr lang="en-US" sz="1600" dirty="0"/>
              <a:t>” - String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ProjectAlias</a:t>
            </a:r>
            <a:r>
              <a:rPr lang="en-US" sz="1600" dirty="0"/>
              <a:t>” - String</a:t>
            </a:r>
          </a:p>
          <a:p>
            <a:pPr lvl="1"/>
            <a:r>
              <a:rPr lang="en-US" sz="2000" dirty="0"/>
              <a:t>What it does:</a:t>
            </a:r>
          </a:p>
          <a:p>
            <a:pPr lvl="2"/>
            <a:r>
              <a:rPr lang="en-US" sz="1600" dirty="0"/>
              <a:t>Retrieves the quantity of data currently staged (collected, but not transferred) in the </a:t>
            </a:r>
            <a:r>
              <a:rPr lang="en-US" sz="1600" dirty="0" err="1"/>
              <a:t>iPack’s</a:t>
            </a:r>
            <a:r>
              <a:rPr lang="en-US" sz="1600" dirty="0"/>
              <a:t> staging blob waiting to be transferred to the labelling tool’s storage location.</a:t>
            </a:r>
          </a:p>
          <a:p>
            <a:pPr lvl="2"/>
            <a:r>
              <a:rPr lang="en-US" sz="1600" dirty="0"/>
              <a:t>This is counted as a discrete number of blobs in the blob storage.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599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BCBA-FF18-4234-9738-D4533BAE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193"/>
          </a:xfrm>
        </p:spPr>
        <p:txBody>
          <a:bodyPr>
            <a:normAutofit fontScale="90000"/>
          </a:bodyPr>
          <a:lstStyle/>
          <a:p>
            <a:r>
              <a:rPr lang="en-US" dirty="0"/>
              <a:t>API Definitions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351E-DB24-42C8-9BF2-D1DB8E8D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4807"/>
            <a:ext cx="11029615" cy="51611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 Model Parameters &amp; Default Values</a:t>
            </a:r>
          </a:p>
          <a:p>
            <a:pPr lvl="1"/>
            <a:r>
              <a:rPr lang="en-US" sz="1800" dirty="0"/>
              <a:t>POST: </a:t>
            </a:r>
            <a:r>
              <a:rPr lang="en-US" sz="1800" dirty="0">
                <a:hlinkClick r:id="rId2"/>
              </a:rPr>
              <a:t>https://hosturl/api/v1/ml/models/params/</a:t>
            </a:r>
            <a:r>
              <a:rPr lang="en-US" sz="1800" dirty="0"/>
              <a:t> - body = application/json</a:t>
            </a:r>
          </a:p>
          <a:p>
            <a:pPr lvl="1"/>
            <a:r>
              <a:rPr lang="en-US" sz="1800" dirty="0"/>
              <a:t>Properties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PackId</a:t>
            </a:r>
            <a:r>
              <a:rPr lang="en-US" sz="1600" dirty="0"/>
              <a:t>” - String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ProjectAlias</a:t>
            </a:r>
            <a:r>
              <a:rPr lang="en-US" sz="1600" dirty="0"/>
              <a:t>” – String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ModelDefinitionName</a:t>
            </a:r>
            <a:r>
              <a:rPr lang="en-US" sz="1600" dirty="0"/>
              <a:t>” – String</a:t>
            </a:r>
          </a:p>
          <a:p>
            <a:pPr lvl="1"/>
            <a:r>
              <a:rPr lang="en-US" sz="2000" dirty="0"/>
              <a:t>What it does:</a:t>
            </a:r>
          </a:p>
          <a:p>
            <a:pPr lvl="2"/>
            <a:r>
              <a:rPr lang="en-US" sz="1600" dirty="0"/>
              <a:t>Returns a JSON with following values</a:t>
            </a:r>
          </a:p>
          <a:p>
            <a:pPr lvl="3"/>
            <a:r>
              <a:rPr lang="en-US" sz="1400" dirty="0"/>
              <a:t>“</a:t>
            </a:r>
            <a:r>
              <a:rPr lang="en-US" sz="1400" dirty="0" err="1"/>
              <a:t>PackId</a:t>
            </a:r>
            <a:r>
              <a:rPr lang="en-US" sz="1400" dirty="0"/>
              <a:t>”,”</a:t>
            </a:r>
            <a:r>
              <a:rPr lang="en-US" sz="1400" dirty="0" err="1"/>
              <a:t>ProjectAlias</a:t>
            </a:r>
            <a:r>
              <a:rPr lang="en-US" sz="1400" dirty="0"/>
              <a:t>”,”</a:t>
            </a:r>
            <a:r>
              <a:rPr lang="en-US" sz="1400" dirty="0" err="1"/>
              <a:t>ModelDefinitionName</a:t>
            </a:r>
            <a:r>
              <a:rPr lang="en-US" sz="1400" dirty="0"/>
              <a:t>”,”Params”</a:t>
            </a:r>
          </a:p>
          <a:p>
            <a:pPr lvl="3"/>
            <a:r>
              <a:rPr lang="en-US" sz="1400" dirty="0"/>
              <a:t>“Params” : Dictionary – key value pair where the value is the default for each param.</a:t>
            </a:r>
          </a:p>
        </p:txBody>
      </p:sp>
    </p:spTree>
    <p:extLst>
      <p:ext uri="{BB962C8B-B14F-4D97-AF65-F5344CB8AC3E}">
        <p14:creationId xmlns:p14="http://schemas.microsoft.com/office/powerpoint/2010/main" val="138712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BCBA-FF18-4234-9738-D4533BAE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193"/>
          </a:xfrm>
        </p:spPr>
        <p:txBody>
          <a:bodyPr>
            <a:normAutofit fontScale="90000"/>
          </a:bodyPr>
          <a:lstStyle/>
          <a:p>
            <a:r>
              <a:rPr lang="en-US" dirty="0"/>
              <a:t>API Definitions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351E-DB24-42C8-9BF2-D1DB8E8D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4807"/>
            <a:ext cx="11029615" cy="51611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Train Specific Model for </a:t>
            </a:r>
            <a:r>
              <a:rPr lang="en-US" sz="2000" dirty="0" err="1"/>
              <a:t>iPack</a:t>
            </a:r>
            <a:endParaRPr lang="en-US" sz="2000" dirty="0"/>
          </a:p>
          <a:p>
            <a:pPr lvl="1"/>
            <a:r>
              <a:rPr lang="en-US" sz="1800" dirty="0"/>
              <a:t>POST: </a:t>
            </a:r>
            <a:r>
              <a:rPr lang="en-US" sz="1800" dirty="0">
                <a:hlinkClick r:id="rId2"/>
              </a:rPr>
              <a:t>https://hosturl/api/v1/ml/models/train/</a:t>
            </a:r>
            <a:r>
              <a:rPr lang="en-US" sz="1800" dirty="0"/>
              <a:t> - body = application/json</a:t>
            </a:r>
          </a:p>
          <a:p>
            <a:pPr lvl="1"/>
            <a:r>
              <a:rPr lang="en-US" sz="1800" dirty="0"/>
              <a:t>Properties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PackId</a:t>
            </a:r>
            <a:r>
              <a:rPr lang="en-US" sz="1600" dirty="0"/>
              <a:t>” - String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ProjectAlias</a:t>
            </a:r>
            <a:r>
              <a:rPr lang="en-US" sz="1600" dirty="0"/>
              <a:t>” – String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ModelDefinitionName</a:t>
            </a:r>
            <a:r>
              <a:rPr lang="en-US" sz="1600" dirty="0"/>
              <a:t>” – String</a:t>
            </a:r>
          </a:p>
          <a:p>
            <a:pPr lvl="2"/>
            <a:r>
              <a:rPr lang="en-US" sz="1600" dirty="0"/>
              <a:t>OPTIONAL:</a:t>
            </a:r>
          </a:p>
          <a:p>
            <a:pPr lvl="3"/>
            <a:r>
              <a:rPr lang="en-US" sz="1400" dirty="0"/>
              <a:t>“params” : Dictionary&lt;&lt;</a:t>
            </a:r>
            <a:r>
              <a:rPr lang="en-US" sz="1400" dirty="0" err="1"/>
              <a:t>param_name</a:t>
            </a:r>
            <a:r>
              <a:rPr lang="en-US" sz="1400" dirty="0"/>
              <a:t>&gt;,&lt;</a:t>
            </a:r>
            <a:r>
              <a:rPr lang="en-US" sz="1400" dirty="0" err="1"/>
              <a:t>param_value</a:t>
            </a:r>
            <a:r>
              <a:rPr lang="en-US" sz="1400" dirty="0"/>
              <a:t>&gt;&gt;</a:t>
            </a:r>
          </a:p>
          <a:p>
            <a:pPr lvl="4"/>
            <a:r>
              <a:rPr lang="en-US" sz="1400" dirty="0"/>
              <a:t>Defaults to defined defaults</a:t>
            </a:r>
          </a:p>
          <a:p>
            <a:pPr lvl="1"/>
            <a:r>
              <a:rPr lang="en-US" sz="2000" dirty="0"/>
              <a:t>What it does:</a:t>
            </a:r>
          </a:p>
          <a:p>
            <a:pPr lvl="2"/>
            <a:r>
              <a:rPr lang="en-US" sz="1600" dirty="0"/>
              <a:t>Retrieves the quantity of data currently staged (collected, but not transferred) in the </a:t>
            </a:r>
            <a:r>
              <a:rPr lang="en-US" sz="1600" dirty="0" err="1"/>
              <a:t>iPack’s</a:t>
            </a:r>
            <a:r>
              <a:rPr lang="en-US" sz="1600" dirty="0"/>
              <a:t> staging blob waiting to be transferred to the labelling tool’s storage location.</a:t>
            </a:r>
          </a:p>
          <a:p>
            <a:pPr lvl="2"/>
            <a:r>
              <a:rPr lang="en-US" sz="1600" dirty="0"/>
              <a:t>This is counted as a discrete number of blobs in the blob storage.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07011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768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 2</vt:lpstr>
      <vt:lpstr>DividendVTI</vt:lpstr>
      <vt:lpstr>OiAIP &amp; iPack ML Design Doc</vt:lpstr>
      <vt:lpstr>Responsibilities</vt:lpstr>
      <vt:lpstr>OOB Model Flow</vt:lpstr>
      <vt:lpstr>OIAIP Admin - iPack Registration Mock Up</vt:lpstr>
      <vt:lpstr>Initial iPack Mock Up</vt:lpstr>
      <vt:lpstr>API Definitions &amp; Data</vt:lpstr>
      <vt:lpstr>API Definitions &amp; Data</vt:lpstr>
      <vt:lpstr>API Definitions &amp; Data</vt:lpstr>
      <vt:lpstr>API Definitions &amp; Data</vt:lpstr>
      <vt:lpstr>API Definitions &amp;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OiAIP &amp; iPack ML Design Doc</dc:title>
  <dc:creator>David Crook</dc:creator>
  <cp:lastModifiedBy>David Crook</cp:lastModifiedBy>
  <cp:revision>10</cp:revision>
  <dcterms:created xsi:type="dcterms:W3CDTF">2019-11-20T20:42:19Z</dcterms:created>
  <dcterms:modified xsi:type="dcterms:W3CDTF">2019-11-25T21:56:41Z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dacrook@microsoft.com</vt:lpwstr>
  </property>
  <property fmtid="{D5CDD505-2E9C-101B-9397-08002B2CF9AE}" pid="5" name="MSIP_Label_f42aa342-8706-4288-bd11-ebb85995028c_SetDate">
    <vt:lpwstr>2019-11-20T20:42:48.9305171Z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169685b3-63fe-4e76-97a3-33ba0fd69991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