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Arimo"/>
      <p:regular r:id="rId26"/>
      <p:bold r:id="rId27"/>
      <p:italic r:id="rId28"/>
      <p:boldItalic r:id="rId29"/>
    </p:embeddedFont>
    <p:embeddedFont>
      <p:font typeface="Fira Mon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6EEEDAF-2F11-4836-ADED-4623F792B3E0}">
  <a:tblStyle styleId="{C6EEEDAF-2F11-4836-ADED-4623F792B3E0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mo-regular.fntdata"/><Relationship Id="rId25" Type="http://schemas.openxmlformats.org/officeDocument/2006/relationships/slide" Target="slides/slide20.xml"/><Relationship Id="rId28" Type="http://schemas.openxmlformats.org/officeDocument/2006/relationships/font" Target="fonts/Arimo-italic.fntdata"/><Relationship Id="rId27" Type="http://schemas.openxmlformats.org/officeDocument/2006/relationships/font" Target="fonts/Arim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im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Mono-bold.fntdata"/><Relationship Id="rId30" Type="http://schemas.openxmlformats.org/officeDocument/2006/relationships/font" Target="fonts/FiraMon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Shape 3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Shape 3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Титульный слайд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Заголовок и вертикальный текст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0" y="-1256504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Вертикальный заголовок и текст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0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0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Заголовок и объект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Заголовок раздела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Два объекта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Сравнение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Только заголовок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Пустой слай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Объект с подписью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77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270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Рисунок с подписью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http://www.php.su/learnphp/datatypes/?integer" TargetMode="External"/><Relationship Id="rId6" Type="http://schemas.openxmlformats.org/officeDocument/2006/relationships/hyperlink" Target="http://www.php.su/learnphp/datatypes/?floa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hyperlink" Target="http://ua2.php.net/manual/ru/language.types.string.php" TargetMode="External"/><Relationship Id="rId10" Type="http://schemas.openxmlformats.org/officeDocument/2006/relationships/hyperlink" Target="http://ua2.php.net/manual/ru/language.operators.comparison.php" TargetMode="External"/><Relationship Id="rId13" Type="http://schemas.openxmlformats.org/officeDocument/2006/relationships/hyperlink" Target="http://ua2.php.net/manual/ru/language.types.string.php" TargetMode="External"/><Relationship Id="rId12" Type="http://schemas.openxmlformats.org/officeDocument/2006/relationships/hyperlink" Target="http://ua2.php.net/manual/ru/language.types.integer.php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hyperlink" Target="http://ua2.php.net/manual/ru/language.pseudo-types.php#language.types.mixed" TargetMode="External"/><Relationship Id="rId5" Type="http://schemas.openxmlformats.org/officeDocument/2006/relationships/hyperlink" Target="http://ua2.php.net/manual/ru/language.pseudo-types.php#language.types.mixed" TargetMode="External"/><Relationship Id="rId6" Type="http://schemas.openxmlformats.org/officeDocument/2006/relationships/hyperlink" Target="http://ua2.php.net/manual/ru/language.pseudo-types.php#language.types.mixed" TargetMode="External"/><Relationship Id="rId7" Type="http://schemas.openxmlformats.org/officeDocument/2006/relationships/hyperlink" Target="http://ua2.php.net/manual/ru/language.pseudo-types.php#language.types.mixed" TargetMode="External"/><Relationship Id="rId8" Type="http://schemas.openxmlformats.org/officeDocument/2006/relationships/hyperlink" Target="http://ua2.php.net/manual/ru/language.pseudo-types.php#language.types.mixed" TargetMode="Externa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hyperlink" Target="http://ua2.php.net/manual/ru/language.types.string.php" TargetMode="External"/><Relationship Id="rId10" Type="http://schemas.openxmlformats.org/officeDocument/2006/relationships/hyperlink" Target="http://ua2.php.net/manual/ru/language.operators.comparison.php" TargetMode="External"/><Relationship Id="rId13" Type="http://schemas.openxmlformats.org/officeDocument/2006/relationships/hyperlink" Target="http://ua2.php.net/manual/ru/language.types.string.php" TargetMode="External"/><Relationship Id="rId12" Type="http://schemas.openxmlformats.org/officeDocument/2006/relationships/hyperlink" Target="http://ua2.php.net/manual/ru/language.types.integer.php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hyperlink" Target="http://ua2.php.net/manual/ru/language.pseudo-types.php#language.types.mixed" TargetMode="External"/><Relationship Id="rId5" Type="http://schemas.openxmlformats.org/officeDocument/2006/relationships/hyperlink" Target="http://ua2.php.net/manual/ru/language.pseudo-types.php#language.types.mixed" TargetMode="External"/><Relationship Id="rId6" Type="http://schemas.openxmlformats.org/officeDocument/2006/relationships/hyperlink" Target="http://ua2.php.net/manual/ru/language.pseudo-types.php#language.types.mixed" TargetMode="External"/><Relationship Id="rId7" Type="http://schemas.openxmlformats.org/officeDocument/2006/relationships/hyperlink" Target="http://ua2.php.net/manual/ru/language.pseudo-types.php#language.types.mixed" TargetMode="External"/><Relationship Id="rId8" Type="http://schemas.openxmlformats.org/officeDocument/2006/relationships/hyperlink" Target="http://ua2.php.net/manual/ru/language.pseudo-types.php#language.types.mixed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809750" y="323077"/>
            <a:ext cx="9915525" cy="534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b="0" i="0" lang="ru-RU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Основы  PHP                  </a:t>
            </a:r>
            <a:r>
              <a:rPr b="1" i="1" lang="ru-RU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Урок №4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3314698" y="1011237"/>
            <a:ext cx="5286375" cy="446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Поговорим о: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3770355" y="2900097"/>
            <a:ext cx="5011180" cy="187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Математические функции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 для работы с массивами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123825" y="104775"/>
            <a:ext cx="11928389" cy="523873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385778"/>
              </a:gs>
              <a:gs pos="35000">
                <a:srgbClr val="3E5B82"/>
              </a:gs>
              <a:gs pos="64000">
                <a:srgbClr val="3C5678"/>
              </a:gs>
              <a:gs pos="100000">
                <a:srgbClr val="38526D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376237" y="117184"/>
            <a:ext cx="3462338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О</a:t>
            </a:r>
            <a:r>
              <a:rPr b="0" i="0" lang="ru-RU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СНОВЫ</a:t>
            </a: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9942489" y="128485"/>
            <a:ext cx="198280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№10</a:t>
            </a: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204828"/>
            <a:ext cx="2466974" cy="499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5575" y="6206037"/>
            <a:ext cx="1876424" cy="49797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11241428" y="6268866"/>
            <a:ext cx="7524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ru-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ctrTitle"/>
          </p:nvPr>
        </p:nvSpPr>
        <p:spPr>
          <a:xfrm>
            <a:off x="1809750" y="323077"/>
            <a:ext cx="9915525" cy="534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b="0" i="0" lang="ru-RU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Основы  PHP                  </a:t>
            </a:r>
            <a:r>
              <a:rPr b="1" i="1" lang="ru-RU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Урок №4</a:t>
            </a:r>
          </a:p>
        </p:txBody>
      </p:sp>
      <p:sp>
        <p:nvSpPr>
          <p:cNvPr id="218" name="Shape 218"/>
          <p:cNvSpPr txBox="1"/>
          <p:nvPr>
            <p:ph idx="1" type="subTitle"/>
          </p:nvPr>
        </p:nvSpPr>
        <p:spPr>
          <a:xfrm>
            <a:off x="3314698" y="887666"/>
            <a:ext cx="5286375" cy="446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RSORT – сортировка по убыванию</a:t>
            </a:r>
          </a:p>
        </p:txBody>
      </p:sp>
      <p:sp>
        <p:nvSpPr>
          <p:cNvPr id="219" name="Shape 219"/>
          <p:cNvSpPr/>
          <p:nvPr/>
        </p:nvSpPr>
        <p:spPr>
          <a:xfrm>
            <a:off x="123825" y="104775"/>
            <a:ext cx="11928389" cy="523873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385778"/>
              </a:gs>
              <a:gs pos="35000">
                <a:srgbClr val="3E5B82"/>
              </a:gs>
              <a:gs pos="64000">
                <a:srgbClr val="3C5678"/>
              </a:gs>
              <a:gs pos="100000">
                <a:srgbClr val="38526D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376237" y="117184"/>
            <a:ext cx="3462338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О</a:t>
            </a:r>
            <a:r>
              <a:rPr b="0" i="0" lang="ru-RU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СНОВЫ</a:t>
            </a: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</a:p>
        </p:txBody>
      </p:sp>
      <p:pic>
        <p:nvPicPr>
          <p:cNvPr id="221" name="Shape 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204828"/>
            <a:ext cx="2466974" cy="499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5575" y="6206037"/>
            <a:ext cx="1876424" cy="49797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11241428" y="6268866"/>
            <a:ext cx="7524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ru-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2485635" y="2255726"/>
            <a:ext cx="694449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 rsort ( array &amp;$array [, int $sort_flags = SORT_REGULAR ] )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Эта функция сортирует массив в обратном порядке (от большего к меньшему). Флаги и возвращаемое значение такие же как и у sort(). 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463114" y="3760919"/>
            <a:ext cx="476970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$fruits = array("lemon", "orange", "banana", "apple");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rsort($fruits);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foreach ($fruits as $key =&gt; $val) {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echo "$key = $val\n";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8460260" y="3760919"/>
            <a:ext cx="1202722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РЕЗУЛЬТАТ: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= orange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= lemon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banana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apple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9942489" y="128485"/>
            <a:ext cx="198280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№10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ctrTitle"/>
          </p:nvPr>
        </p:nvSpPr>
        <p:spPr>
          <a:xfrm>
            <a:off x="1809750" y="323077"/>
            <a:ext cx="9915525" cy="534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b="0" i="0" lang="ru-RU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Основы  PHP                  </a:t>
            </a:r>
            <a:r>
              <a:rPr b="1" i="1" lang="ru-RU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Урок №4</a:t>
            </a:r>
          </a:p>
        </p:txBody>
      </p:sp>
      <p:sp>
        <p:nvSpPr>
          <p:cNvPr id="233" name="Shape 233"/>
          <p:cNvSpPr txBox="1"/>
          <p:nvPr>
            <p:ph idx="1" type="subTitle"/>
          </p:nvPr>
        </p:nvSpPr>
        <p:spPr>
          <a:xfrm>
            <a:off x="3314698" y="887666"/>
            <a:ext cx="5286375" cy="446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ASORT и ARSORT</a:t>
            </a:r>
          </a:p>
        </p:txBody>
      </p:sp>
      <p:sp>
        <p:nvSpPr>
          <p:cNvPr id="234" name="Shape 234"/>
          <p:cNvSpPr/>
          <p:nvPr/>
        </p:nvSpPr>
        <p:spPr>
          <a:xfrm>
            <a:off x="123825" y="104775"/>
            <a:ext cx="11928389" cy="523873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385778"/>
              </a:gs>
              <a:gs pos="35000">
                <a:srgbClr val="3E5B82"/>
              </a:gs>
              <a:gs pos="64000">
                <a:srgbClr val="3C5678"/>
              </a:gs>
              <a:gs pos="100000">
                <a:srgbClr val="38526D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376237" y="117184"/>
            <a:ext cx="3462338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О</a:t>
            </a:r>
            <a:r>
              <a:rPr b="0" i="0" lang="ru-RU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СНОВЫ</a:t>
            </a: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</a:p>
        </p:txBody>
      </p:sp>
      <p:pic>
        <p:nvPicPr>
          <p:cNvPr id="236" name="Shape 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204828"/>
            <a:ext cx="2466974" cy="499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5575" y="6206037"/>
            <a:ext cx="1876424" cy="49797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11241428" y="6268866"/>
            <a:ext cx="7524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ru-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442654" y="1599795"/>
            <a:ext cx="11205646" cy="984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 asort ( array &amp;$array [, int $sort_flags = SORT_REGULAR ] )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Эта функция сортирует массив таким образом, что сохраняются отношения между ключами и значениями. Она полезна, в основном, при сортировке ассоциативных массивов, когда важно сохранить отношение ключ =&gt; значение.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Флаги и возвращаемое значение такие же как и у sort(). 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442654" y="2680358"/>
            <a:ext cx="1120564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 arsort ( array &amp;$array [, int $sort_flags = SORT_REGULAR ] 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Эта функция сортирует массив в обратном порядке таким образом, что сохраняются отношения между ключами и значениями. Флаги и возвращаемое значение такие же как и у sort(). 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788643" y="4088782"/>
            <a:ext cx="720205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$fruits = array("d" =&gt; "lemon", "a" =&gt; "orange", "b" =&gt; "banana", "c" =&gt; "apple");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asort($fruits);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foreach ($fruits as $key =&gt; $val) {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echo "$key = $val\n";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8773296" y="4165726"/>
            <a:ext cx="1202722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РЕЗУЛЬТАТ: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apple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banana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= lemon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orange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9942489" y="128485"/>
            <a:ext cx="198280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№10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ctrTitle"/>
          </p:nvPr>
        </p:nvSpPr>
        <p:spPr>
          <a:xfrm>
            <a:off x="1809750" y="323077"/>
            <a:ext cx="9915525" cy="534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b="0" i="0" lang="ru-RU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Основы  PHP                  </a:t>
            </a:r>
            <a:r>
              <a:rPr b="1" i="1" lang="ru-RU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Урок №4</a:t>
            </a:r>
          </a:p>
        </p:txBody>
      </p:sp>
      <p:sp>
        <p:nvSpPr>
          <p:cNvPr id="249" name="Shape 249"/>
          <p:cNvSpPr txBox="1"/>
          <p:nvPr>
            <p:ph idx="1" type="subTitle"/>
          </p:nvPr>
        </p:nvSpPr>
        <p:spPr>
          <a:xfrm>
            <a:off x="3314698" y="887666"/>
            <a:ext cx="5286375" cy="446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KSORT и KRSORT</a:t>
            </a:r>
          </a:p>
        </p:txBody>
      </p:sp>
      <p:sp>
        <p:nvSpPr>
          <p:cNvPr id="250" name="Shape 250"/>
          <p:cNvSpPr/>
          <p:nvPr/>
        </p:nvSpPr>
        <p:spPr>
          <a:xfrm>
            <a:off x="123825" y="104775"/>
            <a:ext cx="11928389" cy="523873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385778"/>
              </a:gs>
              <a:gs pos="35000">
                <a:srgbClr val="3E5B82"/>
              </a:gs>
              <a:gs pos="64000">
                <a:srgbClr val="3C5678"/>
              </a:gs>
              <a:gs pos="100000">
                <a:srgbClr val="38526D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376237" y="117184"/>
            <a:ext cx="3462338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О</a:t>
            </a:r>
            <a:r>
              <a:rPr b="0" i="0" lang="ru-RU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СНОВЫ</a:t>
            </a: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204828"/>
            <a:ext cx="2466974" cy="499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5575" y="6206037"/>
            <a:ext cx="1876424" cy="49797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>
            <a:off x="11241428" y="6268866"/>
            <a:ext cx="7524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ru-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648599" y="1578390"/>
            <a:ext cx="1081023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 ksort ( array &amp;$array [, int $sort_flags = SORT_REGULAR ] 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Сортирует массив по ключам, сохраняя отношения между ключами и значениями. Эта функция полезна, в основном, для работы с ассоциативными массивами. Флаги и возвращаемое значение такие же как и у sort(). 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1447670" y="2382742"/>
            <a:ext cx="670559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$fruits = array("d"=&gt;"lemon", "a"=&gt;"orange", "b"=&gt;"banana", "c"=&gt;"apple");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ksort($fruits);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foreach ($fruits as $key =&gt; $val) {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echo "$key = $val\n";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8995721" y="2390982"/>
            <a:ext cx="1202722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РЕЗУЛЬТАТ: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orange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banana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apple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= lemon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648597" y="3862426"/>
            <a:ext cx="1081023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 krsort ( array &amp;$array [, int $sort_flags = SORT_REGULAR ] 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Сортирует массив по ключам в обратном порядке, сохраняя отношения между ключами и значениями.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Флаги и возвращаемое значение такие же как и у sort(). 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447670" y="4695319"/>
            <a:ext cx="670559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$fruits = array("d"=&gt;"lemon", "a"=&gt;"orange", "b"=&gt;"banana", "c"=&gt;"apple");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krsort($fruits);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foreach ($fruits as $key =&gt; $val) {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echo "$key = $val\n";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8995721" y="4623630"/>
            <a:ext cx="1202722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РЕЗУЛЬТАТ: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= lemon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apple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banana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orange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9942489" y="128485"/>
            <a:ext cx="198280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№10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ctrTitle"/>
          </p:nvPr>
        </p:nvSpPr>
        <p:spPr>
          <a:xfrm>
            <a:off x="1809750" y="323077"/>
            <a:ext cx="9915525" cy="534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b="0" i="0" lang="ru-RU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Основы  PHP                  </a:t>
            </a:r>
            <a:r>
              <a:rPr b="1" i="1" lang="ru-RU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Урок №4</a:t>
            </a:r>
          </a:p>
        </p:txBody>
      </p:sp>
      <p:sp>
        <p:nvSpPr>
          <p:cNvPr id="267" name="Shape 267"/>
          <p:cNvSpPr txBox="1"/>
          <p:nvPr>
            <p:ph idx="1" type="subTitle"/>
          </p:nvPr>
        </p:nvSpPr>
        <p:spPr>
          <a:xfrm>
            <a:off x="3141700" y="887666"/>
            <a:ext cx="5664542" cy="446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USORT – пользовательская сортировка</a:t>
            </a:r>
          </a:p>
        </p:txBody>
      </p:sp>
      <p:sp>
        <p:nvSpPr>
          <p:cNvPr id="268" name="Shape 268"/>
          <p:cNvSpPr/>
          <p:nvPr/>
        </p:nvSpPr>
        <p:spPr>
          <a:xfrm>
            <a:off x="123825" y="104775"/>
            <a:ext cx="11928389" cy="523873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385778"/>
              </a:gs>
              <a:gs pos="35000">
                <a:srgbClr val="3E5B82"/>
              </a:gs>
              <a:gs pos="64000">
                <a:srgbClr val="3C5678"/>
              </a:gs>
              <a:gs pos="100000">
                <a:srgbClr val="38526D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376237" y="117184"/>
            <a:ext cx="3462338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О</a:t>
            </a:r>
            <a:r>
              <a:rPr b="0" i="0" lang="ru-RU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СНОВЫ</a:t>
            </a: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</a:p>
        </p:txBody>
      </p:sp>
      <p:pic>
        <p:nvPicPr>
          <p:cNvPr id="270" name="Shape 2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204828"/>
            <a:ext cx="2466974" cy="499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5575" y="6206037"/>
            <a:ext cx="1876424" cy="49797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 txBox="1"/>
          <p:nvPr/>
        </p:nvSpPr>
        <p:spPr>
          <a:xfrm>
            <a:off x="11241428" y="6268866"/>
            <a:ext cx="7524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ru-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648599" y="1536045"/>
            <a:ext cx="4705996" cy="3170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 usort ( array &amp;$array , callback $cmp_function )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usort использует функцию с именем $cmp_function для сравнения элементов и сортировки массива $array. Если есть какие-то определённые требования к сортировке массива, то это как раз то, что нужно. Пользовательская функция имеет два аргумента — передававемые для сравнения элементы массива.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Вернуть функция должна целое число: 0 (ноль), если элементы равны, целое больше ноля, если первый аргумент больше, целое меньше ноля, если второй элемент меньше. usort возвращает true, если массив удачно отсортирован, иначе — false. </a:t>
            </a: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274" name="Shape 274"/>
          <p:cNvSpPr txBox="1"/>
          <p:nvPr/>
        </p:nvSpPr>
        <p:spPr>
          <a:xfrm>
            <a:off x="5579848" y="1536045"/>
            <a:ext cx="6145427" cy="4616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Пусть в массиве хранится информация о пользователях </a:t>
            </a: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$users=array( </a:t>
            </a: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array( 'id'=&gt;10, 'name'=&gt;'Фёдор' ), </a:t>
            </a: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array( 'id'=&gt;2, 'name'=&gt;'Иван' ), </a:t>
            </a: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array( 'id'=&gt;4, 'name'=&gt;'Александр' ), </a:t>
            </a: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array( 'id'=&gt;3, 'name'=&gt;'Пётр', ), </a:t>
            </a: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array( 'id'=&gt;7, 'name'=&gt;'Александр' ) </a:t>
            </a: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 </a:t>
            </a: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Пользовательская функция для сортировки по именам пользователей в обратном порядке </a:t>
            </a: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 mysortfunc($a, $b) </a:t>
            </a: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 </a:t>
            </a: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 ($a['name']==$b['name']) return 0; </a:t>
            </a: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return ($a['name']&gt;$b['name']) ? -1 : 1; </a:t>
            </a: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 </a:t>
            </a: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Отсортируем </a:t>
            </a: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usort($users, 'mysortfunc'); 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print_r($users);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9942489" y="128485"/>
            <a:ext cx="198280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№10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ctrTitle"/>
          </p:nvPr>
        </p:nvSpPr>
        <p:spPr>
          <a:xfrm>
            <a:off x="1809750" y="323077"/>
            <a:ext cx="9915525" cy="534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b="0" i="0" lang="ru-RU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Основы  PHP                  </a:t>
            </a:r>
            <a:r>
              <a:rPr b="1" i="1" lang="ru-RU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Урок №4</a:t>
            </a:r>
          </a:p>
        </p:txBody>
      </p:sp>
      <p:sp>
        <p:nvSpPr>
          <p:cNvPr id="281" name="Shape 281"/>
          <p:cNvSpPr txBox="1"/>
          <p:nvPr>
            <p:ph idx="1" type="subTitle"/>
          </p:nvPr>
        </p:nvSpPr>
        <p:spPr>
          <a:xfrm>
            <a:off x="3314698" y="887666"/>
            <a:ext cx="5286375" cy="446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USORT – с многомерным массивом</a:t>
            </a:r>
          </a:p>
        </p:txBody>
      </p:sp>
      <p:sp>
        <p:nvSpPr>
          <p:cNvPr id="282" name="Shape 282"/>
          <p:cNvSpPr/>
          <p:nvPr/>
        </p:nvSpPr>
        <p:spPr>
          <a:xfrm>
            <a:off x="123825" y="104775"/>
            <a:ext cx="11928389" cy="523873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385778"/>
              </a:gs>
              <a:gs pos="35000">
                <a:srgbClr val="3E5B82"/>
              </a:gs>
              <a:gs pos="64000">
                <a:srgbClr val="3C5678"/>
              </a:gs>
              <a:gs pos="100000">
                <a:srgbClr val="38526D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376237" y="117184"/>
            <a:ext cx="3462338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О</a:t>
            </a:r>
            <a:r>
              <a:rPr b="0" i="0" lang="ru-RU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СНОВЫ</a:t>
            </a: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</a:p>
        </p:txBody>
      </p:sp>
      <p:pic>
        <p:nvPicPr>
          <p:cNvPr id="284" name="Shape 2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204828"/>
            <a:ext cx="2466974" cy="499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5575" y="6206037"/>
            <a:ext cx="1876424" cy="497974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 txBox="1"/>
          <p:nvPr/>
        </p:nvSpPr>
        <p:spPr>
          <a:xfrm>
            <a:off x="11241428" y="6268866"/>
            <a:ext cx="7524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ru-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851329" y="1977081"/>
            <a:ext cx="3794811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cmp($a,$b){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strcmp($a["fruit"],$b["fruit"]);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$fruits[0]["fruit"]="lemons";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$fruits[1]["fruit"]="apples";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$fruits[2]["fruit"]="grapes";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usort($fruits,"cmp");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 '&lt;pre&gt;';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print_r($fruits);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 '&lt;/pre&gt;';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4810896" y="1977081"/>
            <a:ext cx="6914377" cy="4031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сортировке многомерного массива переменные $a и $b содержат ссылки на первые два индекса массива.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Результат выполнения данного примера: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$fruits[0]: apples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$fruits[1]: grapes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$fruits[2]: lemons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Функция </a:t>
            </a: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strcmp: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strcmp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 string str1, string str2 )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Возвращает отрицательное число, если </a:t>
            </a:r>
            <a:r>
              <a:rPr b="0" i="1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str1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меньше, чем </a:t>
            </a:r>
            <a:r>
              <a:rPr b="0" i="1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str2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положительное число, если </a:t>
            </a:r>
            <a:r>
              <a:rPr b="0" i="1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str1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больше, чем </a:t>
            </a:r>
            <a:r>
              <a:rPr b="0" i="1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str2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и 0 если строки равны.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Эта функция учитывает регистр символов.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9942489" y="128485"/>
            <a:ext cx="198280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№10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ctrTitle"/>
          </p:nvPr>
        </p:nvSpPr>
        <p:spPr>
          <a:xfrm>
            <a:off x="1809750" y="323077"/>
            <a:ext cx="9915525" cy="534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b="0" i="0" lang="ru-RU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Основы  PHP                  </a:t>
            </a:r>
            <a:r>
              <a:rPr b="1" i="1" lang="ru-RU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Урок №4</a:t>
            </a:r>
          </a:p>
        </p:txBody>
      </p:sp>
      <p:sp>
        <p:nvSpPr>
          <p:cNvPr id="295" name="Shape 295"/>
          <p:cNvSpPr txBox="1"/>
          <p:nvPr>
            <p:ph idx="1" type="subTitle"/>
          </p:nvPr>
        </p:nvSpPr>
        <p:spPr>
          <a:xfrm>
            <a:off x="2669058" y="887666"/>
            <a:ext cx="5932013" cy="446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ru-RU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Извлечение последнего/первого элемента массива</a:t>
            </a:r>
          </a:p>
        </p:txBody>
      </p:sp>
      <p:sp>
        <p:nvSpPr>
          <p:cNvPr id="296" name="Shape 296"/>
          <p:cNvSpPr/>
          <p:nvPr/>
        </p:nvSpPr>
        <p:spPr>
          <a:xfrm>
            <a:off x="123825" y="104775"/>
            <a:ext cx="11928389" cy="523873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385778"/>
              </a:gs>
              <a:gs pos="35000">
                <a:srgbClr val="3E5B82"/>
              </a:gs>
              <a:gs pos="64000">
                <a:srgbClr val="3C5678"/>
              </a:gs>
              <a:gs pos="100000">
                <a:srgbClr val="38526D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376237" y="117184"/>
            <a:ext cx="3462338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О</a:t>
            </a:r>
            <a:r>
              <a:rPr b="0" i="0" lang="ru-RU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СНОВЫ</a:t>
            </a: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</a:p>
        </p:txBody>
      </p:sp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204828"/>
            <a:ext cx="2466974" cy="499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5575" y="6206037"/>
            <a:ext cx="1876424" cy="497974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 txBox="1"/>
          <p:nvPr/>
        </p:nvSpPr>
        <p:spPr>
          <a:xfrm>
            <a:off x="11241428" y="6268866"/>
            <a:ext cx="7524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ru-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843091" y="1582894"/>
            <a:ext cx="10253273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array_pop() 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извлекает и возвращает последнее значение параметра array, уменьшая размер array на один элемент. Если array пуст (или не является массивом), будет возвращён NULL.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843091" y="2276241"/>
            <a:ext cx="5236689" cy="3816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&lt;?php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$stack = array("orange", "banana", "apple", "raspberry");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$fruit = array_pop($stack);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print_r($stack);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 этого, в </a:t>
            </a:r>
            <a:r>
              <a:rPr b="0" i="1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$stack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будет только 3 элемента: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[0] =&gt; orange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[1] =&gt; banana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[2] =&gt; apple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и </a:t>
            </a:r>
            <a:r>
              <a:rPr b="0" i="1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raspberry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будет присвоено переменной </a:t>
            </a:r>
            <a:r>
              <a:rPr b="0" i="1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$fruit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6634292" y="3660721"/>
            <a:ext cx="5090981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array_shift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 Извлечь первый элемент массива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Весь процесс аналогичен функции array_pop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9942489" y="128485"/>
            <a:ext cx="198280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№10</a:t>
            </a: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ctrTitle"/>
          </p:nvPr>
        </p:nvSpPr>
        <p:spPr>
          <a:xfrm>
            <a:off x="1809750" y="323077"/>
            <a:ext cx="9915525" cy="534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b="0" i="0" lang="ru-RU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Основы  PHP                  </a:t>
            </a:r>
            <a:r>
              <a:rPr b="1" i="1" lang="ru-RU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Урок №4</a:t>
            </a:r>
          </a:p>
        </p:txBody>
      </p:sp>
      <p:sp>
        <p:nvSpPr>
          <p:cNvPr id="310" name="Shape 310"/>
          <p:cNvSpPr txBox="1"/>
          <p:nvPr>
            <p:ph idx="1" type="subTitle"/>
          </p:nvPr>
        </p:nvSpPr>
        <p:spPr>
          <a:xfrm>
            <a:off x="2199501" y="887666"/>
            <a:ext cx="6705599" cy="446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Добавление элементов в конец/начало массива</a:t>
            </a:r>
          </a:p>
        </p:txBody>
      </p:sp>
      <p:sp>
        <p:nvSpPr>
          <p:cNvPr id="311" name="Shape 311"/>
          <p:cNvSpPr/>
          <p:nvPr/>
        </p:nvSpPr>
        <p:spPr>
          <a:xfrm>
            <a:off x="123825" y="104775"/>
            <a:ext cx="11928389" cy="523873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385778"/>
              </a:gs>
              <a:gs pos="35000">
                <a:srgbClr val="3E5B82"/>
              </a:gs>
              <a:gs pos="64000">
                <a:srgbClr val="3C5678"/>
              </a:gs>
              <a:gs pos="100000">
                <a:srgbClr val="38526D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376237" y="117184"/>
            <a:ext cx="3462338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О</a:t>
            </a:r>
            <a:r>
              <a:rPr b="0" i="0" lang="ru-RU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СНОВЫ</a:t>
            </a: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</a:p>
        </p:txBody>
      </p:sp>
      <p:pic>
        <p:nvPicPr>
          <p:cNvPr id="313" name="Shape 3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204828"/>
            <a:ext cx="2466974" cy="499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5575" y="6206037"/>
            <a:ext cx="1876424" cy="497974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 txBox="1"/>
          <p:nvPr/>
        </p:nvSpPr>
        <p:spPr>
          <a:xfrm>
            <a:off x="11241428" y="6268866"/>
            <a:ext cx="7524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ru-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843091" y="1582894"/>
            <a:ext cx="10253273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array_push()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использует </a:t>
            </a:r>
            <a:r>
              <a:rPr b="0" i="1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как стэк, и добавляет переданные значения в конец массива </a:t>
            </a:r>
            <a:r>
              <a:rPr b="0" i="1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Длина </a:t>
            </a:r>
            <a:r>
              <a:rPr b="0" i="1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увеличивается на количество переданных значений. Имеет тот же эффект, что и выражение: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$array[] = $var;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повторенное для каждой </a:t>
            </a:r>
            <a:r>
              <a:rPr b="0" i="1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317" name="Shape 317"/>
          <p:cNvSpPr txBox="1"/>
          <p:nvPr/>
        </p:nvSpPr>
        <p:spPr>
          <a:xfrm>
            <a:off x="843091" y="2899863"/>
            <a:ext cx="5236689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$stack = array("orange", "banana");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array_push($stack, "apple", "raspberry");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print_r($stack);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 этого, в </a:t>
            </a:r>
            <a:r>
              <a:rPr b="0" i="1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$stack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будет: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[0] =&gt; orange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[1] =&gt; banana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[2] =&gt; apple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[3] =&gt; raspberry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5246473" y="2462425"/>
            <a:ext cx="506910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Вместо использования 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array_push()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для добавления в массив одного элемента, лучше использовать </a:t>
            </a:r>
            <a:r>
              <a:rPr b="0" i="1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$array[] = 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потому что в этом случае не происходит вызова функции.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4886839" y="4736755"/>
            <a:ext cx="54287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array_unshift  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 Добавить один или несколько элементов в начало массива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9942489" y="128485"/>
            <a:ext cx="198280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№10</a:t>
            </a: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ctrTitle"/>
          </p:nvPr>
        </p:nvSpPr>
        <p:spPr>
          <a:xfrm>
            <a:off x="1809750" y="323077"/>
            <a:ext cx="9915525" cy="534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b="0" i="0" lang="ru-RU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Основы  PHP                  </a:t>
            </a:r>
            <a:r>
              <a:rPr b="1" i="1" lang="ru-RU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Урок №4</a:t>
            </a:r>
          </a:p>
        </p:txBody>
      </p:sp>
      <p:sp>
        <p:nvSpPr>
          <p:cNvPr id="326" name="Shape 326"/>
          <p:cNvSpPr txBox="1"/>
          <p:nvPr>
            <p:ph idx="1" type="subTitle"/>
          </p:nvPr>
        </p:nvSpPr>
        <p:spPr>
          <a:xfrm>
            <a:off x="3314698" y="887666"/>
            <a:ext cx="5286375" cy="446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Слияние массивов</a:t>
            </a:r>
          </a:p>
        </p:txBody>
      </p:sp>
      <p:sp>
        <p:nvSpPr>
          <p:cNvPr id="327" name="Shape 327"/>
          <p:cNvSpPr/>
          <p:nvPr/>
        </p:nvSpPr>
        <p:spPr>
          <a:xfrm>
            <a:off x="123825" y="104775"/>
            <a:ext cx="11928389" cy="523873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385778"/>
              </a:gs>
              <a:gs pos="35000">
                <a:srgbClr val="3E5B82"/>
              </a:gs>
              <a:gs pos="64000">
                <a:srgbClr val="3C5678"/>
              </a:gs>
              <a:gs pos="100000">
                <a:srgbClr val="38526D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 txBox="1"/>
          <p:nvPr/>
        </p:nvSpPr>
        <p:spPr>
          <a:xfrm>
            <a:off x="376237" y="117184"/>
            <a:ext cx="3462338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О</a:t>
            </a:r>
            <a:r>
              <a:rPr b="0" i="0" lang="ru-RU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СНОВЫ</a:t>
            </a: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</a:p>
        </p:txBody>
      </p:sp>
      <p:pic>
        <p:nvPicPr>
          <p:cNvPr id="329" name="Shape 3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204828"/>
            <a:ext cx="2466974" cy="499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Shape 3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5575" y="6206037"/>
            <a:ext cx="1876424" cy="497974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 txBox="1"/>
          <p:nvPr/>
        </p:nvSpPr>
        <p:spPr>
          <a:xfrm>
            <a:off x="11241428" y="6268866"/>
            <a:ext cx="7524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ru-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683741" y="1511699"/>
            <a:ext cx="5544064" cy="4616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 array_merge ( array array1, array array2 [, array ...] ) - </a:t>
            </a: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сливает элементы двух или большего количества массивов таким образом, что значения одного массива присоединяются к значениям предыдущего. Результатом работы функции является новый массив.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$array1 = array ("color" =&gt; "red", 2, 4);</a:t>
            </a: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$array2 = array ("a", "b", "color" =&gt; "green", "shape" =&gt; "trapezoid", 4);</a:t>
            </a: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$result = array_merge ($array1, $array2);</a:t>
            </a: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print_r($result);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Результат: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[color] =&gt; green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[0] =&gt;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[1] =&gt; 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[2] =&gt; 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[3] =&gt; 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[shape] =&gt; trapezoid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[4] =&gt; 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Не забывайте, что числовые ключи будут перенумерованы!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6334896" y="1511699"/>
            <a:ext cx="5390377" cy="5047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 array_merge_recursive ( array array1, array array2 [, array ...] )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$ar1 = array ("color" =&gt; array ("favorite" =&gt; "red"), 5);</a:t>
            </a: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$ar2 = array (10, "color" =&gt; array ("favorite" =&gt; "green", "blue"));</a:t>
            </a: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$result = array_merge_recursive ($ar1, $ar2);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Результат: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[color] =&gt; Array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(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[favorite] =&gt; Array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(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[0] =&gt; red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[1] =&gt; green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[0] =&gt; blue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[0] =&gt;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[1] =&gt; 10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9942489" y="128485"/>
            <a:ext cx="198280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№10</a:t>
            </a: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ctrTitle"/>
          </p:nvPr>
        </p:nvSpPr>
        <p:spPr>
          <a:xfrm>
            <a:off x="1809750" y="323077"/>
            <a:ext cx="9915525" cy="534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b="0" i="0" lang="ru-RU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Основы  PHP                  </a:t>
            </a:r>
            <a:r>
              <a:rPr b="1" i="1" lang="ru-RU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Урок №4</a:t>
            </a:r>
          </a:p>
        </p:txBody>
      </p:sp>
      <p:sp>
        <p:nvSpPr>
          <p:cNvPr id="340" name="Shape 340"/>
          <p:cNvSpPr txBox="1"/>
          <p:nvPr>
            <p:ph idx="1" type="subTitle"/>
          </p:nvPr>
        </p:nvSpPr>
        <p:spPr>
          <a:xfrm>
            <a:off x="3314698" y="887666"/>
            <a:ext cx="5286375" cy="446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 для работы с массивами</a:t>
            </a:r>
          </a:p>
        </p:txBody>
      </p:sp>
      <p:sp>
        <p:nvSpPr>
          <p:cNvPr id="341" name="Shape 341"/>
          <p:cNvSpPr/>
          <p:nvPr/>
        </p:nvSpPr>
        <p:spPr>
          <a:xfrm>
            <a:off x="74140" y="128485"/>
            <a:ext cx="11928389" cy="523873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385778"/>
              </a:gs>
              <a:gs pos="35000">
                <a:srgbClr val="3E5B82"/>
              </a:gs>
              <a:gs pos="64000">
                <a:srgbClr val="3C5678"/>
              </a:gs>
              <a:gs pos="100000">
                <a:srgbClr val="38526D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376237" y="117184"/>
            <a:ext cx="3462338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О</a:t>
            </a:r>
            <a:r>
              <a:rPr b="0" i="0" lang="ru-RU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СНОВЫ</a:t>
            </a: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</a:p>
        </p:txBody>
      </p:sp>
      <p:pic>
        <p:nvPicPr>
          <p:cNvPr id="343" name="Shape 3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204828"/>
            <a:ext cx="2466974" cy="499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5575" y="6206037"/>
            <a:ext cx="1876424" cy="497974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 txBox="1"/>
          <p:nvPr/>
        </p:nvSpPr>
        <p:spPr>
          <a:xfrm>
            <a:off x="11241428" y="6268866"/>
            <a:ext cx="7524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ru-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648600" y="1446582"/>
            <a:ext cx="5389734" cy="4647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array_count_values( array $array ) - </a:t>
            </a: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возвращает массив, ключами которого являются значения массива </a:t>
            </a:r>
            <a:r>
              <a:rPr b="0" i="1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исходный_массив</a:t>
            </a: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а значениями - частота повторения этих значений.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$array = array (1, "hello", 1, "world", "hello");</a:t>
            </a: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print_r(array_count_values ($array));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Результат: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Array(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[1] =&gt;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[hello] =&gt;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[world] =&gt;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array_diff_assoc</a:t>
            </a: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 Вычислить расхождение в массивах с дополнительной проверкой индекса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array_diff_key  </a:t>
            </a: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Вычислить расхождение в массивах, сравнивая ключи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array_intersect_assoc</a:t>
            </a: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 Вычислить схождение массивов с дополнительной проверкой индекса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array_intersect_key</a:t>
            </a: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 Вычислить пересечение массивов, сравнивая ключи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6161903" y="1892858"/>
            <a:ext cx="5763395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array_key_exists  -  </a:t>
            </a: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Проверить, присутствует ли в массиве указанный ключ или индекс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in_array</a:t>
            </a: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-  Проверить, присутствует ли в массиве значение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array_rand</a:t>
            </a: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-   Выбрать одно или несколько случайных значений из массива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mixed array_search ( mixed needle, array haystack [, bool strict] 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Осуществляет поиск данного значения в массиве и возвращает соответствующий ключ в случае удачи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$array = array(0 =&gt; 'blue', 1 =&gt; 'red', 2 =&gt; ‘black', 3 =&gt; 'green', 4 =&gt; 'red');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$key = array_search('red', $array);                    // $key = 1;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$key = array_search('green', $array, true);      // $key = 3;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9942489" y="128485"/>
            <a:ext cx="198280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№10</a:t>
            </a: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ctrTitle"/>
          </p:nvPr>
        </p:nvSpPr>
        <p:spPr>
          <a:xfrm>
            <a:off x="1809750" y="323077"/>
            <a:ext cx="9915525" cy="534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b="0" i="0" lang="ru-RU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Основы  PHP                  </a:t>
            </a:r>
            <a:r>
              <a:rPr b="1" i="1" lang="ru-RU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Урок №4</a:t>
            </a:r>
          </a:p>
        </p:txBody>
      </p:sp>
      <p:sp>
        <p:nvSpPr>
          <p:cNvPr id="354" name="Shape 354"/>
          <p:cNvSpPr txBox="1"/>
          <p:nvPr>
            <p:ph idx="1" type="subTitle"/>
          </p:nvPr>
        </p:nvSpPr>
        <p:spPr>
          <a:xfrm>
            <a:off x="3314698" y="887666"/>
            <a:ext cx="5286375" cy="446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 для работы с массивами</a:t>
            </a:r>
          </a:p>
        </p:txBody>
      </p:sp>
      <p:sp>
        <p:nvSpPr>
          <p:cNvPr id="355" name="Shape 355"/>
          <p:cNvSpPr/>
          <p:nvPr/>
        </p:nvSpPr>
        <p:spPr>
          <a:xfrm>
            <a:off x="123825" y="104775"/>
            <a:ext cx="11928389" cy="523873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385778"/>
              </a:gs>
              <a:gs pos="35000">
                <a:srgbClr val="3E5B82"/>
              </a:gs>
              <a:gs pos="64000">
                <a:srgbClr val="3C5678"/>
              </a:gs>
              <a:gs pos="100000">
                <a:srgbClr val="38526D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376237" y="117184"/>
            <a:ext cx="3462338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О</a:t>
            </a:r>
            <a:r>
              <a:rPr b="0" i="0" lang="ru-RU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СНОВЫ</a:t>
            </a: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</a:p>
        </p:txBody>
      </p:sp>
      <p:pic>
        <p:nvPicPr>
          <p:cNvPr id="357" name="Shape 3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204828"/>
            <a:ext cx="2466974" cy="499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5575" y="6206037"/>
            <a:ext cx="1876424" cy="497974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Shape 359"/>
          <p:cNvSpPr txBox="1"/>
          <p:nvPr/>
        </p:nvSpPr>
        <p:spPr>
          <a:xfrm>
            <a:off x="11241428" y="6268866"/>
            <a:ext cx="7524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ru-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648600" y="1446582"/>
            <a:ext cx="538973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array_flip ( array $array ) - </a:t>
            </a: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возвращает array наоборот, то есть ключи массива array становятся значениями, а значения массива array становятся ключами.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648600" y="2328850"/>
            <a:ext cx="5381495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array_reverse ( array $array [, bool $preserve_keys = false ] ) - </a:t>
            </a: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Принимает массив array и возвращает новый массив, содержащем элементы исходного массива в обратном порядке.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preserve_keys - Если установлено в TRUE, то ключи будут сохранены. Нечисловые ключи не подвержены этой опции и всегда сохраняются.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648600" y="3888226"/>
            <a:ext cx="5389734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array_flip ( array $array ) - </a:t>
            </a: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возвращает array наоборот, то есть ключи массива array становятся значениями, а значения массива array становятся ключами.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 shuffle ( array &amp;$array ) - </a:t>
            </a: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перемешивает элементы массива в случайном порядке. Возвращает TRUE в случае успешного завершения или FALSE в случае возникновения ошибки.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6161901" y="1446582"/>
            <a:ext cx="5763395" cy="4124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array_values ( array $array ) - </a:t>
            </a: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возвращает массив со всеми элементами массива array. Она также заново индексирует возвращаемый массив числовыми индексами.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array_chunk ( array $array , int $size [, bool $preserve_keys = false ] ) - </a:t>
            </a: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Разбивает массив на несколько массивов размером в size элементов. Последний массив из полученных может содержать меньшее количество значений, чем указано в size. Если </a:t>
            </a:r>
            <a:r>
              <a:rPr b="1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$preserve_keys</a:t>
            </a: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установлен в TRUE, ключи оригинального массива будут сохранены. По умолчанию установлено в FALSE, что переиндексирует каждую часть с числовыми ключами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array_sum</a:t>
            </a: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-  Вычислить сумму значений массива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array_unique  </a:t>
            </a: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 Убрать повторяющиеся значения из массива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 так же целый ряд функций для перемещения внутри массива и получения текущего указателя.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9942489" y="128485"/>
            <a:ext cx="198280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№10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1809750" y="323077"/>
            <a:ext cx="9915525" cy="534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b="0" i="0" lang="ru-RU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Основы  PHP                  </a:t>
            </a:r>
            <a:r>
              <a:rPr b="1" i="1" lang="ru-RU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Урок №4</a:t>
            </a:r>
          </a:p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3314698" y="1011237"/>
            <a:ext cx="5286375" cy="446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ru-RU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Математические функции и константы</a:t>
            </a:r>
          </a:p>
        </p:txBody>
      </p:sp>
      <p:sp>
        <p:nvSpPr>
          <p:cNvPr id="99" name="Shape 99"/>
          <p:cNvSpPr/>
          <p:nvPr/>
        </p:nvSpPr>
        <p:spPr>
          <a:xfrm>
            <a:off x="123825" y="104775"/>
            <a:ext cx="11928389" cy="523873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385778"/>
              </a:gs>
              <a:gs pos="35000">
                <a:srgbClr val="3E5B82"/>
              </a:gs>
              <a:gs pos="64000">
                <a:srgbClr val="3C5678"/>
              </a:gs>
              <a:gs pos="100000">
                <a:srgbClr val="38526D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376237" y="117184"/>
            <a:ext cx="3462338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О</a:t>
            </a:r>
            <a:r>
              <a:rPr b="0" i="0" lang="ru-RU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СНОВЫ</a:t>
            </a: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204828"/>
            <a:ext cx="2466974" cy="499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5575" y="6206037"/>
            <a:ext cx="1876424" cy="497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11241428" y="6268866"/>
            <a:ext cx="7524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ru-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10395" y="1632240"/>
            <a:ext cx="3313156" cy="3570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Данные функции работают с числами в диапазонах типов </a:t>
            </a:r>
            <a:r>
              <a:rPr b="1" i="0" lang="ru-RU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integer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и </a:t>
            </a:r>
            <a:r>
              <a:rPr b="1" i="0" lang="ru-RU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float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нужно работать с большими числами, то следует обратиться к BCMath – математическим функциям повышенной точности.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Математические функции являются частью ядра PHP. Они прекрасно работают и с математическими предопределенными константами.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5" name="Shape 105"/>
          <p:cNvGraphicFramePr/>
          <p:nvPr/>
        </p:nvGraphicFramePr>
        <p:xfrm>
          <a:off x="4648716" y="16694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{C6EEEDAF-2F11-4836-ADED-4623F792B3E0}</a:tableStyleId>
              </a:tblPr>
              <a:tblGrid>
                <a:gridCol w="2433000"/>
                <a:gridCol w="2433000"/>
                <a:gridCol w="2210575"/>
              </a:tblGrid>
              <a:tr h="255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M_PI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3.14159265358979323846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число пи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55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M_E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2.7182818284590452354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число Эйлера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55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M_LOG2E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1.4426950408889634074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log_2 e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55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M_LOG10E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0.43429448190325182765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lg e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55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M_LN2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0.69314718055994530942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ln 2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55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M_LN10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2.30258509299404568402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ln 10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55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M_PI_2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1.57079632679489661923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пи/2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55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M_PI_4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0.78539816339744830962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пи/4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55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M_1_PI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0.31830988618379067154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1/пи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55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M_2_PI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0.63661977236758134308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2/пи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55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M_SQRTPI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1.77245385090551602729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sqrt(пи) [4.0.2]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55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M_2_SQRTPI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1.12837916709551257390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2/sqrt(пи)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55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M_SQRT2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1.41421356237309504880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sqrt(2)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55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M_SQRT3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1.73205080756887729352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sqrt(3) [4.0.2]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55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M_SQRT1_2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0.70710678118654752440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1/sqrt(2)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55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M_LNPI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1.14472988584940017414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ln пи [4.0.2]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55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M_EULER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0.57721566490153286061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ru-RU" sz="1400" u="none" cap="none" strike="noStrike"/>
                        <a:t>Постоянная эйлера [4.0.2]</a:t>
                      </a:r>
                    </a:p>
                  </a:txBody>
                  <a:tcPr marT="22075" marB="22075" marR="22075" marL="22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6" name="Shape 106"/>
          <p:cNvSpPr txBox="1"/>
          <p:nvPr/>
        </p:nvSpPr>
        <p:spPr>
          <a:xfrm>
            <a:off x="9942489" y="128485"/>
            <a:ext cx="198280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№10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ctrTitle"/>
          </p:nvPr>
        </p:nvSpPr>
        <p:spPr>
          <a:xfrm>
            <a:off x="1809750" y="323077"/>
            <a:ext cx="9915525" cy="534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b="0" i="0" lang="ru-RU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Основы  PHP                  </a:t>
            </a:r>
            <a:r>
              <a:rPr b="1" i="1" lang="ru-RU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Урок №4</a:t>
            </a:r>
          </a:p>
        </p:txBody>
      </p:sp>
      <p:sp>
        <p:nvSpPr>
          <p:cNvPr id="370" name="Shape 370"/>
          <p:cNvSpPr txBox="1"/>
          <p:nvPr>
            <p:ph idx="1" type="subTitle"/>
          </p:nvPr>
        </p:nvSpPr>
        <p:spPr>
          <a:xfrm>
            <a:off x="3314698" y="1011237"/>
            <a:ext cx="5286375" cy="446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ДЗ</a:t>
            </a:r>
          </a:p>
        </p:txBody>
      </p:sp>
      <p:sp>
        <p:nvSpPr>
          <p:cNvPr id="371" name="Shape 371"/>
          <p:cNvSpPr/>
          <p:nvPr/>
        </p:nvSpPr>
        <p:spPr>
          <a:xfrm>
            <a:off x="123825" y="104775"/>
            <a:ext cx="11928389" cy="523873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385778"/>
              </a:gs>
              <a:gs pos="35000">
                <a:srgbClr val="3E5B82"/>
              </a:gs>
              <a:gs pos="64000">
                <a:srgbClr val="3C5678"/>
              </a:gs>
              <a:gs pos="100000">
                <a:srgbClr val="38526D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Shape 372"/>
          <p:cNvSpPr txBox="1"/>
          <p:nvPr/>
        </p:nvSpPr>
        <p:spPr>
          <a:xfrm>
            <a:off x="376237" y="117184"/>
            <a:ext cx="3462338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О</a:t>
            </a:r>
            <a:r>
              <a:rPr b="0" i="0" lang="ru-RU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СНОВЫ</a:t>
            </a: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</a:p>
        </p:txBody>
      </p:sp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204828"/>
            <a:ext cx="2466974" cy="499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5575" y="6206037"/>
            <a:ext cx="1876424" cy="497974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Shape 375"/>
          <p:cNvSpPr txBox="1"/>
          <p:nvPr/>
        </p:nvSpPr>
        <p:spPr>
          <a:xfrm>
            <a:off x="11241428" y="6268866"/>
            <a:ext cx="7524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ru-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1123675" y="1854950"/>
            <a:ext cx="10442999" cy="3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Сгенерировать массив случайных чисел от 1 до 100. Рразмер массива на ваше усмотрение.</a:t>
            </a: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Вывести на экран</a:t>
            </a: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Отсортировать этот массив по значению и вывести на экран.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Снова перемешать этот массив</a:t>
            </a: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вывести на экран</a:t>
            </a: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Поделить каждый элемент массива на 10, что бы получились значения с десятичными.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Округлить каждый элемент массива до целого числа в меньшую сторону.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Выяснить сколько элементов массива = 0.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Удалить все значения массива = 0 и снова отсортировать массив.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Вывести сначала количество всех элементов массива, а потом сумму всех значений массива.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Снова перемешать массив.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Поменять местами ключи и значения массива.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Отсортировать массив по ключам.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Определить максимальное и минимальное значение элементов массива.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Удалить каждый второй элемент массива.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Добавить в конец массива 5 элементов (генерированных, числовых)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Удалить 5 самых маленьких элементов массива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Скопировать этот массив в другой и в другом массиве сначала возвести в квадрат каждый элемент, затем поделить на 10, затем округлить в большую сторону.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Слить два Ваших массива в один.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9942489" y="128485"/>
            <a:ext cx="198280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№10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1809750" y="323077"/>
            <a:ext cx="9915525" cy="534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b="0" i="0" lang="ru-RU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Основы  PHP                  </a:t>
            </a:r>
            <a:r>
              <a:rPr b="1" i="1" lang="ru-RU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Урок №4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3314698" y="1011237"/>
            <a:ext cx="5286375" cy="446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 округления</a:t>
            </a:r>
          </a:p>
        </p:txBody>
      </p:sp>
      <p:sp>
        <p:nvSpPr>
          <p:cNvPr id="113" name="Shape 113"/>
          <p:cNvSpPr/>
          <p:nvPr/>
        </p:nvSpPr>
        <p:spPr>
          <a:xfrm>
            <a:off x="123825" y="104775"/>
            <a:ext cx="11928389" cy="523873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385778"/>
              </a:gs>
              <a:gs pos="35000">
                <a:srgbClr val="3E5B82"/>
              </a:gs>
              <a:gs pos="64000">
                <a:srgbClr val="3C5678"/>
              </a:gs>
              <a:gs pos="100000">
                <a:srgbClr val="38526D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376237" y="117184"/>
            <a:ext cx="3462338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О</a:t>
            </a:r>
            <a:r>
              <a:rPr b="0" i="0" lang="ru-RU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СНОВЫ</a:t>
            </a: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204828"/>
            <a:ext cx="2466974" cy="499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5575" y="6206037"/>
            <a:ext cx="1876424" cy="497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11241428" y="6268866"/>
            <a:ext cx="7524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ru-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518983" y="1611312"/>
            <a:ext cx="5140411" cy="4031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abs($val)  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возвращает абсолютное число (</a:t>
            </a: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Модуль числа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 abs(-7.2); // 7.2 (double/float)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 abs(5);    // 5 (integer)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 abs(-4);   // 4 (integer)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round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( $val [, $precision] ) – округляет $val до ближайшего целого и возвращает результат: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 round(3.4);         // 3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 round(3.5);         // 4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 round(3.6, 0);      // 4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 round(1.95583, 2);  // 1.96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 round(1241757, -3); // 1242000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 round(5.045, 2);    // 5.05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 round(5.055, 2);    // 5.06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5807675" y="1611312"/>
            <a:ext cx="5980669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ceil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-- Округляет дробь в большую сторону: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 ceil(4.3);    // 5</a:t>
            </a: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 ceil(9.999);  // 10</a:t>
            </a: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 ceil(3.0);    // 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floor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-- Округляет дробь в меньшую сторону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 floor(4.3);   // 4</a:t>
            </a: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 floor(9.999); // 9</a:t>
            </a: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 floor(5.0); // 5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9942489" y="128485"/>
            <a:ext cx="198280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№10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ctrTitle"/>
          </p:nvPr>
        </p:nvSpPr>
        <p:spPr>
          <a:xfrm>
            <a:off x="1809750" y="323077"/>
            <a:ext cx="9915525" cy="534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b="0" i="0" lang="ru-RU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Основы  PHP                  </a:t>
            </a:r>
            <a:r>
              <a:rPr b="1" i="1" lang="ru-RU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Урок №4</a:t>
            </a:r>
          </a:p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3314698" y="1011237"/>
            <a:ext cx="5286375" cy="446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Генерация случайных чисел</a:t>
            </a:r>
          </a:p>
        </p:txBody>
      </p:sp>
      <p:sp>
        <p:nvSpPr>
          <p:cNvPr id="127" name="Shape 127"/>
          <p:cNvSpPr/>
          <p:nvPr/>
        </p:nvSpPr>
        <p:spPr>
          <a:xfrm>
            <a:off x="123825" y="104775"/>
            <a:ext cx="11928389" cy="523873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385778"/>
              </a:gs>
              <a:gs pos="35000">
                <a:srgbClr val="3E5B82"/>
              </a:gs>
              <a:gs pos="64000">
                <a:srgbClr val="3C5678"/>
              </a:gs>
              <a:gs pos="100000">
                <a:srgbClr val="38526D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376237" y="117184"/>
            <a:ext cx="3462338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О</a:t>
            </a:r>
            <a:r>
              <a:rPr b="0" i="0" lang="ru-RU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СНОВЫ</a:t>
            </a: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204828"/>
            <a:ext cx="2466974" cy="499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5575" y="6206037"/>
            <a:ext cx="1876424" cy="49797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11241428" y="6268866"/>
            <a:ext cx="7524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ru-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708454" y="1611312"/>
            <a:ext cx="9918356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rand() 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</a:t>
            </a: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srand() – 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забудьте сразу, так как качество их генерации не очень…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mt_rand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(int $min=0, int $max=RAND_MAX) – это все равно генерация псевдослучайных чисел, но качество генерации здесь получше.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равно генерация происходит по определенной последовательности, которую можно просчитать.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 мы можем постоянно подстраивать последовательность, тем самым меняя алгоритм генерации с помощью функции: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mt_srand(int $seed), 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где $seed – переменная идентификатор для настройки последовательности.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максимально случайной генерации: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mt_srand(time() + (double)microtime()*1000000 + getmypid());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mt_rand();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//в этом примере последовательность выбирается на основе времени запуска сценария в секундах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//для еще большей надежности приплюсованы микросекунды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//а так же идентификатор процесса, вызвавший сценарий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9942489" y="128485"/>
            <a:ext cx="198280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№10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ctrTitle"/>
          </p:nvPr>
        </p:nvSpPr>
        <p:spPr>
          <a:xfrm>
            <a:off x="1809750" y="323077"/>
            <a:ext cx="9915525" cy="534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b="0" i="0" lang="ru-RU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Основы  PHP                  </a:t>
            </a:r>
            <a:r>
              <a:rPr b="1" i="1" lang="ru-RU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Урок №4</a:t>
            </a:r>
          </a:p>
        </p:txBody>
      </p:sp>
      <p:sp>
        <p:nvSpPr>
          <p:cNvPr id="139" name="Shape 139"/>
          <p:cNvSpPr txBox="1"/>
          <p:nvPr>
            <p:ph idx="1" type="subTitle"/>
          </p:nvPr>
        </p:nvSpPr>
        <p:spPr>
          <a:xfrm>
            <a:off x="3314698" y="871191"/>
            <a:ext cx="5286375" cy="446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Минимум</a:t>
            </a:r>
          </a:p>
        </p:txBody>
      </p:sp>
      <p:sp>
        <p:nvSpPr>
          <p:cNvPr id="140" name="Shape 140"/>
          <p:cNvSpPr/>
          <p:nvPr/>
        </p:nvSpPr>
        <p:spPr>
          <a:xfrm>
            <a:off x="123825" y="104775"/>
            <a:ext cx="11928389" cy="523873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385778"/>
              </a:gs>
              <a:gs pos="35000">
                <a:srgbClr val="3E5B82"/>
              </a:gs>
              <a:gs pos="64000">
                <a:srgbClr val="3C5678"/>
              </a:gs>
              <a:gs pos="100000">
                <a:srgbClr val="38526D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376237" y="117184"/>
            <a:ext cx="3462338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О</a:t>
            </a:r>
            <a:r>
              <a:rPr b="0" i="0" lang="ru-RU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СНОВЫ</a:t>
            </a: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204828"/>
            <a:ext cx="2466974" cy="499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5575" y="6206037"/>
            <a:ext cx="1876424" cy="497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11241428" y="6268866"/>
            <a:ext cx="7524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ru-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626074" y="1434291"/>
            <a:ext cx="5115697" cy="4770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 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— Находит наименьшее значение: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Calibri"/>
              <a:buNone/>
            </a:pPr>
            <a:r>
              <a:rPr b="0" i="0" lang="ru-RU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mixed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( array $values 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Calibri"/>
              <a:buNone/>
            </a:pPr>
            <a:r>
              <a:rPr b="0" i="0" lang="ru-RU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mixed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( </a:t>
            </a:r>
            <a:r>
              <a:rPr b="0" i="0" lang="ru-RU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mixed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$value1 , </a:t>
            </a:r>
            <a:r>
              <a:rPr b="0" i="0" lang="ru-RU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mixed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$value2 [, </a:t>
            </a:r>
            <a:r>
              <a:rPr b="0" i="0" lang="ru-RU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mixed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$... ] 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в качестве аргументов передан только один - массив чисел, min() возвращает наименьшее из них. Если первый аргумент - integer или float, то обязательно должен быть хотя бы ещё один. В этом случае функция min() вернёт наименьшее из них.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Замечание: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Значения разных типов сравниваются с использованием </a:t>
            </a:r>
            <a:r>
              <a:rPr b="0" i="0" lang="ru-RU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стандартных правил сравнения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Например, не числовая строка (</a:t>
            </a:r>
            <a:r>
              <a:rPr b="0" i="0" lang="ru-RU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string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будет сравниваться с целым числом (</a:t>
            </a:r>
            <a:r>
              <a:rPr b="0" i="0" lang="ru-RU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integer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как будто она равна </a:t>
            </a:r>
            <a:r>
              <a:rPr b="0" i="1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но несколько строк (</a:t>
            </a:r>
            <a:r>
              <a:rPr b="0" i="0" lang="ru-RU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string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будут сравниваться по алфавиту. Возвращаемое значение сохранит первоначальный тип переменной, без преобразования.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0" y="-138497"/>
            <a:ext cx="65" cy="2769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5824151" y="1397124"/>
            <a:ext cx="5744605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 min(2, 3, 1, 6, 7);       // 1</a:t>
            </a: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 min(array(2, 4, 5));    // 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 Строка 'hello', при сравнении с int, рассматривается как 0</a:t>
            </a:r>
            <a:b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 Так как оба значения равны, то порядок параметров определяет результат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 min(0, 'hello');     // 0</a:t>
            </a: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 min('hello', 0);     // hello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 min('hello', -1);    // -1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 При сравнении массивов разной длины, min вернет менее длинный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$val = min(array(2, 2, 2), array(1, 1, 1, 1));        // array(2, 2, 2)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 Несколько массивов одинаковой длины сравниваются слева направо</a:t>
            </a:r>
            <a:b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 для этого примера: 2 == 2, но 4 &lt; 5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$val = min(array(2, 4, 8), array(2, 5, 1));            // array(2, 4, 8)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 Несколько массивов одинаковой длины сравниваются слева направо</a:t>
            </a:r>
            <a:b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 для этого примера: 2 == 2, но 4 &lt; 5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$val = min(array(2, 4, 8), array(2, 5, 1));            // array(2, 4, 8)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 Если сравниваются массив и не-массив, то массив никогда не будет возвращен</a:t>
            </a:r>
            <a:b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 так как массивы считаются большими чем все остальные значения</a:t>
            </a: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$val = min('string', array(2, 5, 7), 42);   // string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9942489" y="128485"/>
            <a:ext cx="198280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№10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ctrTitle"/>
          </p:nvPr>
        </p:nvSpPr>
        <p:spPr>
          <a:xfrm>
            <a:off x="1809750" y="323077"/>
            <a:ext cx="9915525" cy="534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b="0" i="0" lang="ru-RU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Основы  PHP                  </a:t>
            </a:r>
            <a:r>
              <a:rPr b="1" i="1" lang="ru-RU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Урок №4</a:t>
            </a:r>
          </a:p>
        </p:txBody>
      </p:sp>
      <p:sp>
        <p:nvSpPr>
          <p:cNvPr id="154" name="Shape 154"/>
          <p:cNvSpPr txBox="1"/>
          <p:nvPr>
            <p:ph idx="1" type="subTitle"/>
          </p:nvPr>
        </p:nvSpPr>
        <p:spPr>
          <a:xfrm>
            <a:off x="3314698" y="871191"/>
            <a:ext cx="5286375" cy="446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Максимум</a:t>
            </a:r>
          </a:p>
        </p:txBody>
      </p:sp>
      <p:sp>
        <p:nvSpPr>
          <p:cNvPr id="155" name="Shape 155"/>
          <p:cNvSpPr/>
          <p:nvPr/>
        </p:nvSpPr>
        <p:spPr>
          <a:xfrm>
            <a:off x="123825" y="104775"/>
            <a:ext cx="11928389" cy="523873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385778"/>
              </a:gs>
              <a:gs pos="35000">
                <a:srgbClr val="3E5B82"/>
              </a:gs>
              <a:gs pos="64000">
                <a:srgbClr val="3C5678"/>
              </a:gs>
              <a:gs pos="100000">
                <a:srgbClr val="38526D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376237" y="117184"/>
            <a:ext cx="3462338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О</a:t>
            </a:r>
            <a:r>
              <a:rPr b="0" i="0" lang="ru-RU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СНОВЫ</a:t>
            </a: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204828"/>
            <a:ext cx="2466974" cy="499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5575" y="6206037"/>
            <a:ext cx="1876424" cy="49797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11241428" y="6268866"/>
            <a:ext cx="7524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ru-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483331" y="1434291"/>
            <a:ext cx="5044257" cy="4770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— Возвращает наибольшее значение: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Fira Mono"/>
              <a:buNone/>
            </a:pPr>
            <a:r>
              <a:rPr b="0" i="0" lang="ru-RU" sz="1600" u="sng" cap="none" strike="noStrike">
                <a:solidFill>
                  <a:schemeClr val="hlink"/>
                </a:solidFill>
                <a:latin typeface="Fira Mono"/>
                <a:ea typeface="Fira Mono"/>
                <a:cs typeface="Fira Mono"/>
                <a:sym typeface="Fira Mono"/>
                <a:hlinkClick r:id="rId5"/>
              </a:rPr>
              <a:t>mixed</a:t>
            </a:r>
            <a:r>
              <a:rPr b="0" i="0" lang="ru-RU" sz="1600" u="none" cap="none" strike="noStrike">
                <a:solidFill>
                  <a:srgbClr val="737373"/>
                </a:solidFill>
                <a:latin typeface="Fira Mono"/>
                <a:ea typeface="Fira Mono"/>
                <a:cs typeface="Fira Mono"/>
                <a:sym typeface="Fira Mono"/>
              </a:rPr>
              <a:t> </a:t>
            </a: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b="0" i="0" lang="ru-RU" sz="1600" u="none" cap="none" strike="noStrike">
                <a:solidFill>
                  <a:srgbClr val="737373"/>
                </a:solidFill>
                <a:latin typeface="Fira Mono"/>
                <a:ea typeface="Fira Mono"/>
                <a:cs typeface="Fira Mono"/>
                <a:sym typeface="Fira Mono"/>
              </a:rPr>
              <a:t>( </a:t>
            </a:r>
            <a:r>
              <a:rPr b="0" i="0" lang="ru-RU" sz="1600" u="none" cap="none" strike="noStrike">
                <a:solidFill>
                  <a:srgbClr val="669933"/>
                </a:solidFill>
                <a:latin typeface="Fira Mono"/>
                <a:ea typeface="Fira Mono"/>
                <a:cs typeface="Fira Mono"/>
                <a:sym typeface="Fira Mono"/>
              </a:rPr>
              <a:t>array</a:t>
            </a:r>
            <a:r>
              <a:rPr b="0" i="0" lang="ru-RU" sz="1600" u="none" cap="none" strike="noStrike">
                <a:solidFill>
                  <a:srgbClr val="737373"/>
                </a:solidFill>
                <a:latin typeface="Fira Mono"/>
                <a:ea typeface="Fira Mono"/>
                <a:cs typeface="Fira Mono"/>
                <a:sym typeface="Fira Mono"/>
              </a:rPr>
              <a:t> </a:t>
            </a:r>
            <a:r>
              <a:rPr b="0" i="0" lang="ru-RU" sz="1600" u="none" cap="none" strike="noStrike">
                <a:solidFill>
                  <a:srgbClr val="336699"/>
                </a:solidFill>
                <a:latin typeface="Fira Mono"/>
                <a:ea typeface="Fira Mono"/>
                <a:cs typeface="Fira Mono"/>
                <a:sym typeface="Fira Mono"/>
              </a:rPr>
              <a:t>$values</a:t>
            </a:r>
            <a:r>
              <a:rPr b="0" i="0" lang="ru-RU" sz="1600" u="none" cap="none" strike="noStrike">
                <a:solidFill>
                  <a:srgbClr val="737373"/>
                </a:solidFill>
                <a:latin typeface="Fira Mono"/>
                <a:ea typeface="Fira Mono"/>
                <a:cs typeface="Fira Mono"/>
                <a:sym typeface="Fira Mono"/>
              </a:rPr>
              <a:t> 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Fira Mono"/>
              <a:buNone/>
            </a:pPr>
            <a:r>
              <a:rPr b="0" i="0" lang="ru-RU" sz="1600" u="sng" cap="none" strike="noStrike">
                <a:solidFill>
                  <a:schemeClr val="hlink"/>
                </a:solidFill>
                <a:latin typeface="Fira Mono"/>
                <a:ea typeface="Fira Mono"/>
                <a:cs typeface="Fira Mono"/>
                <a:sym typeface="Fira Mono"/>
                <a:hlinkClick r:id="rId6"/>
              </a:rPr>
              <a:t>mixed</a:t>
            </a:r>
            <a:r>
              <a:rPr b="0" i="0" lang="ru-RU" sz="1600" u="none" cap="none" strike="noStrike">
                <a:solidFill>
                  <a:srgbClr val="737373"/>
                </a:solidFill>
                <a:latin typeface="Fira Mono"/>
                <a:ea typeface="Fira Mono"/>
                <a:cs typeface="Fira Mono"/>
                <a:sym typeface="Fira Mono"/>
              </a:rPr>
              <a:t> </a:t>
            </a: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b="0" i="0" lang="ru-RU" sz="1600" u="none" cap="none" strike="noStrike">
                <a:solidFill>
                  <a:srgbClr val="737373"/>
                </a:solidFill>
                <a:latin typeface="Fira Mono"/>
                <a:ea typeface="Fira Mono"/>
                <a:cs typeface="Fira Mono"/>
                <a:sym typeface="Fira Mono"/>
              </a:rPr>
              <a:t>( </a:t>
            </a:r>
            <a:r>
              <a:rPr b="0" i="0" lang="ru-RU" sz="1600" u="sng" cap="none" strike="noStrike">
                <a:solidFill>
                  <a:schemeClr val="hlink"/>
                </a:solidFill>
                <a:latin typeface="Fira Mono"/>
                <a:ea typeface="Fira Mono"/>
                <a:cs typeface="Fira Mono"/>
                <a:sym typeface="Fira Mono"/>
                <a:hlinkClick r:id="rId7"/>
              </a:rPr>
              <a:t>mixed</a:t>
            </a:r>
            <a:r>
              <a:rPr b="0" i="0" lang="ru-RU" sz="1600" u="none" cap="none" strike="noStrike">
                <a:solidFill>
                  <a:srgbClr val="737373"/>
                </a:solidFill>
                <a:latin typeface="Fira Mono"/>
                <a:ea typeface="Fira Mono"/>
                <a:cs typeface="Fira Mono"/>
                <a:sym typeface="Fira Mono"/>
              </a:rPr>
              <a:t> </a:t>
            </a:r>
            <a:r>
              <a:rPr b="0" i="0" lang="ru-RU" sz="1600" u="none" cap="none" strike="noStrike">
                <a:solidFill>
                  <a:srgbClr val="336699"/>
                </a:solidFill>
                <a:latin typeface="Fira Mono"/>
                <a:ea typeface="Fira Mono"/>
                <a:cs typeface="Fira Mono"/>
                <a:sym typeface="Fira Mono"/>
              </a:rPr>
              <a:t>$val1</a:t>
            </a:r>
            <a:r>
              <a:rPr b="0" i="0" lang="ru-RU" sz="1600" u="none" cap="none" strike="noStrike">
                <a:solidFill>
                  <a:srgbClr val="737373"/>
                </a:solidFill>
                <a:latin typeface="Fira Mono"/>
                <a:ea typeface="Fira Mono"/>
                <a:cs typeface="Fira Mono"/>
                <a:sym typeface="Fira Mono"/>
              </a:rPr>
              <a:t> , </a:t>
            </a:r>
            <a:r>
              <a:rPr b="0" i="0" lang="ru-RU" sz="1600" u="sng" cap="none" strike="noStrike">
                <a:solidFill>
                  <a:schemeClr val="hlink"/>
                </a:solidFill>
                <a:latin typeface="Fira Mono"/>
                <a:ea typeface="Fira Mono"/>
                <a:cs typeface="Fira Mono"/>
                <a:sym typeface="Fira Mono"/>
                <a:hlinkClick r:id="rId8"/>
              </a:rPr>
              <a:t>mixed</a:t>
            </a:r>
            <a:r>
              <a:rPr b="0" i="0" lang="ru-RU" sz="1600" u="none" cap="none" strike="noStrike">
                <a:solidFill>
                  <a:srgbClr val="737373"/>
                </a:solidFill>
                <a:latin typeface="Fira Mono"/>
                <a:ea typeface="Fira Mono"/>
                <a:cs typeface="Fira Mono"/>
                <a:sym typeface="Fira Mono"/>
              </a:rPr>
              <a:t> </a:t>
            </a:r>
            <a:r>
              <a:rPr b="0" i="0" lang="ru-RU" sz="1600" u="none" cap="none" strike="noStrike">
                <a:solidFill>
                  <a:srgbClr val="336699"/>
                </a:solidFill>
                <a:latin typeface="Fira Mono"/>
                <a:ea typeface="Fira Mono"/>
                <a:cs typeface="Fira Mono"/>
                <a:sym typeface="Fira Mono"/>
              </a:rPr>
              <a:t>$val2</a:t>
            </a:r>
            <a:r>
              <a:rPr b="0" i="0" lang="ru-RU" sz="1600" u="none" cap="none" strike="noStrike">
                <a:solidFill>
                  <a:srgbClr val="737373"/>
                </a:solidFill>
                <a:latin typeface="Fira Mono"/>
                <a:ea typeface="Fira Mono"/>
                <a:cs typeface="Fira Mono"/>
                <a:sym typeface="Fira Mono"/>
              </a:rPr>
              <a:t> [, </a:t>
            </a:r>
            <a:r>
              <a:rPr b="0" i="0" lang="ru-RU" sz="1600" u="sng" cap="none" strike="noStrike">
                <a:solidFill>
                  <a:schemeClr val="hlink"/>
                </a:solidFill>
                <a:latin typeface="Fira Mono"/>
                <a:ea typeface="Fira Mono"/>
                <a:cs typeface="Fira Mono"/>
                <a:sym typeface="Fira Mono"/>
                <a:hlinkClick r:id="rId9"/>
              </a:rPr>
              <a:t>mixed</a:t>
            </a:r>
            <a:r>
              <a:rPr b="0" i="0" lang="ru-RU" sz="1600" u="none" cap="none" strike="noStrike">
                <a:solidFill>
                  <a:srgbClr val="737373"/>
                </a:solidFill>
                <a:latin typeface="Fira Mono"/>
                <a:ea typeface="Fira Mono"/>
                <a:cs typeface="Fira Mono"/>
                <a:sym typeface="Fira Mono"/>
              </a:rPr>
              <a:t> </a:t>
            </a:r>
            <a:r>
              <a:rPr b="0" i="0" lang="ru-RU" sz="1600" u="none" cap="none" strike="noStrike">
                <a:solidFill>
                  <a:srgbClr val="336699"/>
                </a:solidFill>
                <a:latin typeface="Fira Mono"/>
                <a:ea typeface="Fira Mono"/>
                <a:cs typeface="Fira Mono"/>
                <a:sym typeface="Fira Mono"/>
              </a:rPr>
              <a:t>$...</a:t>
            </a:r>
            <a:r>
              <a:rPr b="0" i="0" lang="ru-RU" sz="1600" u="none" cap="none" strike="noStrike">
                <a:solidFill>
                  <a:srgbClr val="737373"/>
                </a:solidFill>
                <a:latin typeface="Fira Mono"/>
                <a:ea typeface="Fira Mono"/>
                <a:cs typeface="Fira Mono"/>
                <a:sym typeface="Fira Mono"/>
              </a:rPr>
              <a:t> ] 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в качестве единственного аргумента передан массив, max() вернет значение наибольшее значение из этого массива. Если передано 2 или более аргумента, функция max() вернет наибольший из них.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Замечание: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Значения разных типов сравниваются с использованием </a:t>
            </a:r>
            <a:r>
              <a:rPr b="0" i="0" lang="ru-RU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стандартных правил сравнения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Например, не числовая строка (</a:t>
            </a:r>
            <a:r>
              <a:rPr b="0" i="0" lang="ru-RU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string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будет сравниваться с целым числом (</a:t>
            </a:r>
            <a:r>
              <a:rPr b="0" i="0" lang="ru-RU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integer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как будто она равна </a:t>
            </a:r>
            <a:r>
              <a:rPr b="0" i="1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но несколько строк (</a:t>
            </a:r>
            <a:r>
              <a:rPr b="0" i="0" lang="ru-RU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string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будут сравниваться по алфавиту. Возвращаемое значение сохранит первоначальный тип переменной, без преобразования.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0" y="-138497"/>
            <a:ext cx="65" cy="2769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5618205" y="1383275"/>
            <a:ext cx="6107070" cy="517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 max(2, 3, 1, 6, 7);  // 7</a:t>
            </a: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 max(array(2, 4, 5)); // 5</a:t>
            </a: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 Строка 'hello', при сравнении с int, рассматривается как 0</a:t>
            </a:r>
            <a:b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 Так как оба значения равны, то порядок параметров определяет результат</a:t>
            </a: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 max(0, 'hello');     // 0</a:t>
            </a: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 max('hello', 0);     // hello</a:t>
            </a: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 max('hello', -1);    // hello</a:t>
            </a: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 При сравнении массивов разной длины, max вернет более длинный</a:t>
            </a: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$val = max(array(2, 2, 2), array(1, 1, 1, 1));        // array(1, 1, 1, 1)</a:t>
            </a: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 Несколько массивов одинаковой длины сравниваются слева направо</a:t>
            </a:r>
            <a:b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 для этого примера: 2 == 2, но 5 &gt; 4</a:t>
            </a: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$val = max(array(2, 4, 8), array(2, 5, 1));             // array(2, 5, 1)</a:t>
            </a: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 Если сравниваются массив и не-массив, то массив всегда будет возвращен</a:t>
            </a:r>
            <a:b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 так как массивы считаются большими чем все остальные значения</a:t>
            </a: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$val = max('string', array(2, 5, 7), 42);                  // array(2, 5, 7)</a:t>
            </a: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 Если один аргумент является NULL или булевым, то он будет сравниваться с остальными</a:t>
            </a:r>
            <a:b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 с использованием правило FALSE &lt; TRUE, учитывая остальные типы аргументов</a:t>
            </a:r>
            <a:b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 В приведенном примере -10 рассматривается как TRUE</a:t>
            </a: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$val = max(-10, FALSE); // -10</a:t>
            </a: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$val = max(0, TRUE); // TRUE</a:t>
            </a:r>
          </a:p>
        </p:txBody>
      </p:sp>
      <p:sp>
        <p:nvSpPr>
          <p:cNvPr id="163" name="Shape 163"/>
          <p:cNvSpPr/>
          <p:nvPr/>
        </p:nvSpPr>
        <p:spPr>
          <a:xfrm>
            <a:off x="0" y="-138497"/>
            <a:ext cx="65" cy="2769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9942489" y="128485"/>
            <a:ext cx="198280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№10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ctrTitle"/>
          </p:nvPr>
        </p:nvSpPr>
        <p:spPr>
          <a:xfrm>
            <a:off x="1809750" y="323077"/>
            <a:ext cx="9915525" cy="534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b="0" i="0" lang="ru-RU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Основы  PHP                  </a:t>
            </a:r>
            <a:r>
              <a:rPr b="1" i="1" lang="ru-RU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Урок №4</a:t>
            </a:r>
          </a:p>
        </p:txBody>
      </p:sp>
      <p:sp>
        <p:nvSpPr>
          <p:cNvPr id="170" name="Shape 170"/>
          <p:cNvSpPr txBox="1"/>
          <p:nvPr>
            <p:ph idx="1" type="subTitle"/>
          </p:nvPr>
        </p:nvSpPr>
        <p:spPr>
          <a:xfrm>
            <a:off x="3314698" y="871191"/>
            <a:ext cx="5286375" cy="446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Степень и корень</a:t>
            </a:r>
          </a:p>
        </p:txBody>
      </p:sp>
      <p:sp>
        <p:nvSpPr>
          <p:cNvPr id="171" name="Shape 171"/>
          <p:cNvSpPr/>
          <p:nvPr/>
        </p:nvSpPr>
        <p:spPr>
          <a:xfrm>
            <a:off x="123825" y="104775"/>
            <a:ext cx="11928389" cy="523873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385778"/>
              </a:gs>
              <a:gs pos="35000">
                <a:srgbClr val="3E5B82"/>
              </a:gs>
              <a:gs pos="64000">
                <a:srgbClr val="3C5678"/>
              </a:gs>
              <a:gs pos="100000">
                <a:srgbClr val="38526D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376237" y="117184"/>
            <a:ext cx="3462338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О</a:t>
            </a:r>
            <a:r>
              <a:rPr b="0" i="0" lang="ru-RU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СНОВЫ</a:t>
            </a: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204828"/>
            <a:ext cx="2466974" cy="499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5575" y="6206037"/>
            <a:ext cx="1876424" cy="49797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11241428" y="6268866"/>
            <a:ext cx="7524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ru-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640237" y="1561269"/>
            <a:ext cx="4668148" cy="53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— Возведение в степень: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pow($base, $exp), где: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$base – основание, а $exp - показатель степени.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 pow(2, 8); 	// 256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 pow(-1, 20); 	// 1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 pow(0, 0); 	// 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Функция преобразует все входные значения, даже не-скалярные, к числовым, что может привести к </a:t>
            </a:r>
            <a:r>
              <a:rPr b="0" i="1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странным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results.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$a ** $b     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//Результат возведения </a:t>
            </a:r>
            <a:r>
              <a:rPr b="0" i="1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$a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в степень </a:t>
            </a:r>
            <a:r>
              <a:rPr b="0" i="1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$b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	//Добавлен в PHP 5.6.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0" y="-138497"/>
            <a:ext cx="65" cy="2769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6622960" y="2919322"/>
            <a:ext cx="49947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sqrt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($arg)  - Возвращает квадратный корень из $arg.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 Точность зависит от ваших настроек точности</a:t>
            </a: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 sqrt(9); 	// 3</a:t>
            </a: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 sqrt(10); 	// 3.16227766 ...</a:t>
            </a:r>
          </a:p>
        </p:txBody>
      </p:sp>
      <p:sp>
        <p:nvSpPr>
          <p:cNvPr id="179" name="Shape 179"/>
          <p:cNvSpPr/>
          <p:nvPr/>
        </p:nvSpPr>
        <p:spPr>
          <a:xfrm>
            <a:off x="0" y="-138497"/>
            <a:ext cx="65" cy="2769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9942489" y="128485"/>
            <a:ext cx="198280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№10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ctrTitle"/>
          </p:nvPr>
        </p:nvSpPr>
        <p:spPr>
          <a:xfrm>
            <a:off x="1809750" y="323077"/>
            <a:ext cx="9915525" cy="534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b="0" i="0" lang="ru-RU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Основы  PHP                  </a:t>
            </a:r>
            <a:r>
              <a:rPr b="1" i="1" lang="ru-RU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Урок №4</a:t>
            </a:r>
          </a:p>
        </p:txBody>
      </p:sp>
      <p:sp>
        <p:nvSpPr>
          <p:cNvPr id="186" name="Shape 186"/>
          <p:cNvSpPr txBox="1"/>
          <p:nvPr>
            <p:ph idx="1" type="subTitle"/>
          </p:nvPr>
        </p:nvSpPr>
        <p:spPr>
          <a:xfrm>
            <a:off x="3314698" y="1011237"/>
            <a:ext cx="5286375" cy="446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Напомним о массивах: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802158" y="1636274"/>
            <a:ext cx="4700716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 делятся на индексные и ассоциативные.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$massiv = array(); //объявление массива</a:t>
            </a:r>
          </a:p>
        </p:txBody>
      </p:sp>
      <p:sp>
        <p:nvSpPr>
          <p:cNvPr id="188" name="Shape 188"/>
          <p:cNvSpPr/>
          <p:nvPr/>
        </p:nvSpPr>
        <p:spPr>
          <a:xfrm>
            <a:off x="123825" y="104775"/>
            <a:ext cx="11928389" cy="523873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385778"/>
              </a:gs>
              <a:gs pos="35000">
                <a:srgbClr val="3E5B82"/>
              </a:gs>
              <a:gs pos="64000">
                <a:srgbClr val="3C5678"/>
              </a:gs>
              <a:gs pos="100000">
                <a:srgbClr val="38526D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376237" y="117184"/>
            <a:ext cx="3462338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О</a:t>
            </a:r>
            <a:r>
              <a:rPr b="0" i="0" lang="ru-RU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СНОВЫ</a:t>
            </a: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204828"/>
            <a:ext cx="2466974" cy="499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5575" y="6206037"/>
            <a:ext cx="1876424" cy="49797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x="11241428" y="6268866"/>
            <a:ext cx="7524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ru-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799070" y="2430159"/>
            <a:ext cx="4703806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$web=array('HTML','CSS','JavaScript','PHP','MySQL');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 $web[1]; // выведет 'CSS'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$web[]=“еще одно значение с след. индексом”;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7637632" y="1592191"/>
            <a:ext cx="3603797" cy="2000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$about=array(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‘name’=&gt;’Nickolay’,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’age’=&gt;‘34',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’gender’&gt;‘man’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 $about[‘name’];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781114" y="3567487"/>
            <a:ext cx="416010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$cars = array("Volvo", "BMW", "Toyota");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($x = 0; $x &lt; count($cars); $x++)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echo $cars[$x];		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800227" y="5163157"/>
            <a:ext cx="5582679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foreach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($cars  as $key =&gt; $value) {</a:t>
            </a: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echo "$value $key&lt;br&gt;";</a:t>
            </a: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5646394" y="3578660"/>
            <a:ext cx="5607391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$mass = array (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"Иванов" =&gt; array ("рост" =&gt; 174, "вес"  =&gt; 68),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"Петров" =&gt; array ("рост" =&gt; 181, "вес"  =&gt; 90),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"Сидоров" =&gt; array ("рост" =&gt; 166, "вес"  =&gt; 73)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foreach</a:t>
            </a: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($mass as $fam =&gt; $data)  {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foreach</a:t>
            </a: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($data as $param =&gt; $value_of_param) {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	echo  " $param = $value_of_param &lt;br&gt;";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9942489" y="128485"/>
            <a:ext cx="198280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№10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ctrTitle"/>
          </p:nvPr>
        </p:nvSpPr>
        <p:spPr>
          <a:xfrm>
            <a:off x="1809750" y="323077"/>
            <a:ext cx="9915525" cy="534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b="0" i="0" lang="ru-RU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Основы  PHP                  </a:t>
            </a:r>
            <a:r>
              <a:rPr b="1" i="1" lang="ru-RU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Урок №4</a:t>
            </a:r>
          </a:p>
        </p:txBody>
      </p:sp>
      <p:sp>
        <p:nvSpPr>
          <p:cNvPr id="204" name="Shape 204"/>
          <p:cNvSpPr txBox="1"/>
          <p:nvPr>
            <p:ph idx="1" type="subTitle"/>
          </p:nvPr>
        </p:nvSpPr>
        <p:spPr>
          <a:xfrm>
            <a:off x="3314698" y="887666"/>
            <a:ext cx="5286375" cy="446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ru-RU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 для сортировки массива - SORT</a:t>
            </a:r>
          </a:p>
        </p:txBody>
      </p:sp>
      <p:sp>
        <p:nvSpPr>
          <p:cNvPr id="205" name="Shape 205"/>
          <p:cNvSpPr/>
          <p:nvPr/>
        </p:nvSpPr>
        <p:spPr>
          <a:xfrm>
            <a:off x="123825" y="104775"/>
            <a:ext cx="11928389" cy="523873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385778"/>
              </a:gs>
              <a:gs pos="35000">
                <a:srgbClr val="3E5B82"/>
              </a:gs>
              <a:gs pos="64000">
                <a:srgbClr val="3C5678"/>
              </a:gs>
              <a:gs pos="100000">
                <a:srgbClr val="38526D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376237" y="117184"/>
            <a:ext cx="3462338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О</a:t>
            </a:r>
            <a:r>
              <a:rPr b="0" i="0" lang="ru-RU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СНОВЫ</a:t>
            </a: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204828"/>
            <a:ext cx="2466974" cy="499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5575" y="6206037"/>
            <a:ext cx="1876424" cy="497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11241428" y="6268866"/>
            <a:ext cx="7524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ru-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527222" y="1504216"/>
            <a:ext cx="5609967" cy="443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 sort ( array &amp;$array [, int $sort_flags = SORT_REGULAR ] ) 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Сортирует массив по возрастанию значений его элементов, при этом изменяя индекс после сортировки.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</a:t>
            </a: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Входной массив. </a:t>
            </a:r>
            <a:r>
              <a:rPr b="1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sort_flags</a:t>
            </a: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Дополнительный второй параметр sort_flags можно использовать для изменения поведения сортировки, используя следующие значения: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SORT_REGULAR - обычное сравнение элементов (без изменения типов)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SORT_NUMERIC - числовое сравнение элементов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SORT_STRING - строковое сравнение элементов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SORT_LOCALE_STRING - сравнивает элементы как строки с учетом текущей локали.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SORT_NATURAL - сравнение элементов как строк, используя естественное упорядочение, аналогичное упорядочению в natsort()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SORT_FLAG_CASE - может быть объединен (побитовое ИЛИ) с константами SORT_STRING или SORT_NATURAL для сортировки строк без учета регистра.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Функция возвращает TRUE в случае успешного завершения или FALSE в случае возникновения ошибки.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6400800" y="1622854"/>
            <a:ext cx="5524500" cy="4031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$fruits = array("lemon", "orange", "banana", "apple");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($fruits);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foreach ($fruits as $key =&gt; $val) {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echo "fruits[" . $key . "] = " . $val . "\n";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использования sort() с регистронезависимым естественным упорядочением: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$fruits = array(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"Orange1", "orange2", "Orange3", "orange20"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($fruits, SORT_NATURAL | SORT_FLAG_CASE);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foreach ($fruits as $key =&gt; $val) {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echo "fruits[" . $key . "] = " . $val . "\n";</a:t>
            </a:r>
            <a:b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9942489" y="128485"/>
            <a:ext cx="198280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i="0" lang="ru-RU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№10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