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Интеллектуальный анализ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Система анализа экономических показателей стран, выполнил Дементьев Е.В.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53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конкурентов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906705" cy="4023360"/>
          </a:xfrm>
        </p:spPr>
        <p:txBody>
          <a:bodyPr/>
          <a:lstStyle/>
          <a:p>
            <a:r>
              <a:rPr lang="ru-RU" dirty="0" smtClean="0"/>
              <a:t>Технически, любая программа, способная выполнять статистические вычисления является конкурентов. Это такие программы, как </a:t>
            </a:r>
            <a:r>
              <a:rPr lang="en-US" dirty="0" smtClean="0"/>
              <a:t>Excel, </a:t>
            </a:r>
            <a:r>
              <a:rPr lang="en-US" dirty="0" err="1" smtClean="0"/>
              <a:t>Matlab</a:t>
            </a:r>
            <a:r>
              <a:rPr lang="en-US" dirty="0" smtClean="0"/>
              <a:t>, Wolfram Mathematica, R </a:t>
            </a:r>
            <a:r>
              <a:rPr lang="ru-RU" dirty="0" smtClean="0"/>
              <a:t>и пр.</a:t>
            </a:r>
          </a:p>
          <a:p>
            <a:r>
              <a:rPr lang="ru-RU" dirty="0" smtClean="0"/>
              <a:t>Их отличает продвинутый интерфейс, богатый функционал, возможность ввода данных и изменения алгоритма расчетов. Как правило такие программы не являются веб-сервисами, но среди них есть исключения - такие как </a:t>
            </a:r>
            <a:r>
              <a:rPr lang="en-US" dirty="0" smtClean="0"/>
              <a:t>Google Spreadsheets.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76" y="1984076"/>
            <a:ext cx="4756704" cy="35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ИАД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Анализ экономических данных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88607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Часто экономическим аналитикам необходима система, которая может автоматически обработать набор экономических показателей и выявить в нем некие тенденции. Это помогает в планировании будущих действий.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4229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Экономические аналитики</a:t>
            </a:r>
          </a:p>
          <a:p>
            <a:r>
              <a:rPr lang="ru-RU" sz="3600" dirty="0" smtClean="0"/>
              <a:t>Студенты, изучающие экономику</a:t>
            </a:r>
          </a:p>
          <a:p>
            <a:r>
              <a:rPr lang="ru-RU" sz="3600" dirty="0" smtClean="0"/>
              <a:t>Люди, интересующиеся статистикой и экономикой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8644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Интенсионал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400" b="1" dirty="0" smtClean="0"/>
              <a:t>Экономический показатель </a:t>
            </a:r>
            <a:r>
              <a:rPr lang="ru-RU" sz="2400" dirty="0"/>
              <a:t>- обобщённая характеристика </a:t>
            </a:r>
            <a:r>
              <a:rPr lang="ru-RU" sz="2400" dirty="0" smtClean="0"/>
              <a:t>объекта экономики, </a:t>
            </a:r>
            <a:r>
              <a:rPr lang="ru-RU" sz="2400" dirty="0"/>
              <a:t>процесса или его результата, понятия или их свойств, обычно, выраженная в численной </a:t>
            </a:r>
            <a:r>
              <a:rPr lang="ru-RU" sz="2400" dirty="0" smtClean="0"/>
              <a:t>форме.</a:t>
            </a:r>
          </a:p>
          <a:p>
            <a:pPr lvl="0"/>
            <a:r>
              <a:rPr lang="ru-RU" sz="2400" b="1" dirty="0" err="1"/>
              <a:t>Wholesale</a:t>
            </a:r>
            <a:r>
              <a:rPr lang="ru-RU" sz="2400" b="1" dirty="0"/>
              <a:t> </a:t>
            </a:r>
            <a:r>
              <a:rPr lang="ru-RU" sz="2400" b="1" dirty="0" err="1"/>
              <a:t>Price</a:t>
            </a:r>
            <a:r>
              <a:rPr lang="ru-RU" sz="2400" b="1" dirty="0"/>
              <a:t> </a:t>
            </a:r>
            <a:r>
              <a:rPr lang="ru-RU" sz="2400" b="1" dirty="0" err="1"/>
              <a:t>Index</a:t>
            </a:r>
            <a:r>
              <a:rPr lang="ru-RU" sz="2400" b="1" dirty="0"/>
              <a:t> (</a:t>
            </a:r>
            <a:r>
              <a:rPr lang="en-US" sz="2400" b="1" dirty="0"/>
              <a:t>WPI</a:t>
            </a:r>
            <a:r>
              <a:rPr lang="ru-RU" sz="2400" b="1" dirty="0"/>
              <a:t>) – </a:t>
            </a:r>
            <a:r>
              <a:rPr lang="ru-RU" sz="2400" dirty="0"/>
              <a:t>индекс оптовых цен — показатель изменения уровня цен на корзину товаров, произведенных в промышленности; при расчете индекса не учитываются цены на импортные товары и услуги;</a:t>
            </a:r>
          </a:p>
          <a:p>
            <a:pPr lvl="0"/>
            <a:r>
              <a:rPr lang="en-US" sz="2400" b="1" dirty="0"/>
              <a:t>Consumer Price Index</a:t>
            </a:r>
            <a:r>
              <a:rPr lang="ru-RU" sz="2400" b="1" dirty="0"/>
              <a:t> (</a:t>
            </a:r>
            <a:r>
              <a:rPr lang="en-US" sz="2400" b="1" dirty="0"/>
              <a:t>CPI</a:t>
            </a:r>
            <a:r>
              <a:rPr lang="ru-RU" sz="2400" b="1" dirty="0"/>
              <a:t>) –</a:t>
            </a:r>
            <a:r>
              <a:rPr lang="ru-RU" sz="2400" dirty="0"/>
              <a:t> индекс потребительских цен, цена «обывательской» корзины покупок, дает возможность оценивать стоимость проживания в стране. На базе этого индекса подсчитан уровень инфляции, как процент изменения индекса за некий период времени (в данном объекте – годовой период).</a:t>
            </a:r>
          </a:p>
          <a:p>
            <a:pPr lvl="0"/>
            <a:r>
              <a:rPr lang="en-US" sz="2400" b="1" dirty="0"/>
              <a:t>Unemployment Rate</a:t>
            </a:r>
            <a:r>
              <a:rPr lang="ru-RU" sz="2400" b="1" dirty="0"/>
              <a:t> –</a:t>
            </a:r>
            <a:r>
              <a:rPr lang="ru-RU" sz="2400" dirty="0"/>
              <a:t> уровень безработицы, является отношением числа безработных к общей численности экономически активного населения, выражен в процентах.</a:t>
            </a:r>
          </a:p>
          <a:p>
            <a:pPr lvl="0"/>
            <a:r>
              <a:rPr lang="en-US" sz="2400" b="1" dirty="0"/>
              <a:t>GDP per capita</a:t>
            </a:r>
            <a:r>
              <a:rPr lang="ru-RU" sz="2400" b="1" dirty="0"/>
              <a:t>, </a:t>
            </a:r>
            <a:r>
              <a:rPr lang="en-US" sz="2400" b="1" dirty="0"/>
              <a:t>by PPP</a:t>
            </a:r>
            <a:r>
              <a:rPr lang="ru-RU" sz="2400" b="1" dirty="0"/>
              <a:t> –</a:t>
            </a:r>
            <a:r>
              <a:rPr lang="ru-RU" sz="2400" dirty="0"/>
              <a:t> Внутренний валовый продукт на душу населения по паритету покупательной способности</a:t>
            </a:r>
          </a:p>
          <a:p>
            <a:pPr lvl="0"/>
            <a:r>
              <a:rPr lang="en-US" sz="2400" b="1" dirty="0"/>
              <a:t>GNI per capita</a:t>
            </a:r>
            <a:r>
              <a:rPr lang="ru-RU" sz="2400" b="1" dirty="0"/>
              <a:t>, </a:t>
            </a:r>
            <a:r>
              <a:rPr lang="en-US" sz="2400" b="1" dirty="0"/>
              <a:t>by PPP</a:t>
            </a:r>
            <a:r>
              <a:rPr lang="ru-RU" sz="2400" b="1" dirty="0"/>
              <a:t> –</a:t>
            </a:r>
            <a:r>
              <a:rPr lang="ru-RU" sz="2400" dirty="0"/>
              <a:t> Внутренний национальный доход на душу население по паритету покупательной способности, ключевой показатель благосостояния экономики. </a:t>
            </a:r>
            <a:endParaRPr lang="en-US" sz="2400" dirty="0" smtClean="0"/>
          </a:p>
          <a:p>
            <a:pPr lvl="0"/>
            <a:r>
              <a:rPr lang="en-US" sz="2400" b="1" dirty="0" smtClean="0"/>
              <a:t>Net </a:t>
            </a:r>
            <a:r>
              <a:rPr lang="en-US" sz="2400" b="1" dirty="0"/>
              <a:t>Lending</a:t>
            </a:r>
            <a:r>
              <a:rPr lang="ru-RU" sz="2400" b="1" dirty="0"/>
              <a:t>/</a:t>
            </a:r>
            <a:r>
              <a:rPr lang="en-US" sz="2400" b="1" dirty="0"/>
              <a:t>Borrowing</a:t>
            </a:r>
            <a:r>
              <a:rPr lang="ru-RU" sz="2400" b="1" dirty="0"/>
              <a:t> – </a:t>
            </a:r>
            <a:r>
              <a:rPr lang="ru-RU" sz="2400" dirty="0"/>
              <a:t>Сальдо </a:t>
            </a:r>
            <a:r>
              <a:rPr lang="ru-RU" sz="2400" dirty="0" err="1"/>
              <a:t>заемов</a:t>
            </a:r>
            <a:r>
              <a:rPr lang="ru-RU" sz="2400" dirty="0"/>
              <a:t> госсектора, разница между приобретенными финансовыми активами и необходимыми тратами.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Экстенсионал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Экономический показатель -</a:t>
            </a:r>
            <a:r>
              <a:rPr lang="en-US" dirty="0" smtClean="0"/>
              <a:t> </a:t>
            </a:r>
            <a:r>
              <a:rPr lang="ru-RU" b="1" dirty="0" err="1"/>
              <a:t>Wholesale</a:t>
            </a:r>
            <a:r>
              <a:rPr lang="ru-RU" b="1" dirty="0"/>
              <a:t> </a:t>
            </a:r>
            <a:r>
              <a:rPr lang="ru-RU" b="1" dirty="0" err="1"/>
              <a:t>Price</a:t>
            </a:r>
            <a:r>
              <a:rPr lang="ru-RU" b="1" dirty="0"/>
              <a:t> </a:t>
            </a:r>
            <a:r>
              <a:rPr lang="ru-RU" b="1" dirty="0" err="1" smtClean="0"/>
              <a:t>Index</a:t>
            </a:r>
            <a:r>
              <a:rPr lang="en-US" b="1" dirty="0" smtClean="0"/>
              <a:t>, </a:t>
            </a:r>
            <a:r>
              <a:rPr lang="en-US" b="1" dirty="0"/>
              <a:t>Consumer Price </a:t>
            </a:r>
            <a:r>
              <a:rPr lang="en-US" b="1" dirty="0" smtClean="0"/>
              <a:t>Index, </a:t>
            </a:r>
            <a:r>
              <a:rPr lang="en-US" b="1" dirty="0"/>
              <a:t>Unemployment </a:t>
            </a:r>
            <a:r>
              <a:rPr lang="en-US" b="1" dirty="0" smtClean="0"/>
              <a:t>Rate, </a:t>
            </a:r>
            <a:r>
              <a:rPr lang="en-US" b="1" dirty="0"/>
              <a:t>GDP per </a:t>
            </a:r>
            <a:r>
              <a:rPr lang="en-US" b="1" dirty="0" smtClean="0"/>
              <a:t>capita</a:t>
            </a:r>
            <a:r>
              <a:rPr lang="ru-RU" b="1" dirty="0" smtClean="0"/>
              <a:t> </a:t>
            </a:r>
            <a:r>
              <a:rPr lang="en-US" b="1" dirty="0"/>
              <a:t>by </a:t>
            </a:r>
            <a:r>
              <a:rPr lang="en-US" b="1" dirty="0" smtClean="0"/>
              <a:t>PPP, </a:t>
            </a:r>
            <a:r>
              <a:rPr lang="en-US" b="1" dirty="0"/>
              <a:t>GNI per </a:t>
            </a:r>
            <a:r>
              <a:rPr lang="en-US" b="1" dirty="0" smtClean="0"/>
              <a:t>capita</a:t>
            </a:r>
            <a:r>
              <a:rPr lang="ru-RU" b="1" dirty="0" smtClean="0"/>
              <a:t> </a:t>
            </a:r>
            <a:r>
              <a:rPr lang="en-US" b="1" dirty="0"/>
              <a:t>by </a:t>
            </a:r>
            <a:r>
              <a:rPr lang="en-US" b="1" dirty="0" smtClean="0"/>
              <a:t>PPP</a:t>
            </a:r>
            <a:r>
              <a:rPr lang="en-US" dirty="0" smtClean="0"/>
              <a:t>, </a:t>
            </a:r>
            <a:r>
              <a:rPr lang="en-US" b="1" dirty="0"/>
              <a:t>Net Lending</a:t>
            </a:r>
            <a:r>
              <a:rPr lang="ru-RU" b="1" dirty="0"/>
              <a:t>/</a:t>
            </a:r>
            <a:r>
              <a:rPr lang="en-US" b="1" dirty="0"/>
              <a:t>Borrowing</a:t>
            </a:r>
            <a:r>
              <a:rPr lang="ru-RU" b="1" dirty="0"/>
              <a:t> </a:t>
            </a:r>
            <a:r>
              <a:rPr lang="ru-RU" b="1" dirty="0" smtClean="0"/>
              <a:t>и др.</a:t>
            </a:r>
          </a:p>
          <a:p>
            <a:r>
              <a:rPr lang="en-US" dirty="0" smtClean="0"/>
              <a:t>WPI, CPI, </a:t>
            </a:r>
            <a:r>
              <a:rPr lang="en-US" dirty="0" err="1" smtClean="0"/>
              <a:t>Unempl</a:t>
            </a:r>
            <a:r>
              <a:rPr lang="en-US" dirty="0" smtClean="0"/>
              <a:t>. Rate, GDP, GNI, Net Lend./Bor. </a:t>
            </a:r>
            <a:r>
              <a:rPr lang="en-US" b="1" dirty="0" smtClean="0"/>
              <a:t>– </a:t>
            </a:r>
            <a:r>
              <a:rPr lang="ru-RU" b="1" dirty="0" smtClean="0"/>
              <a:t>конкретные показатели различных стран мира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4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Решаемые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Кластеризация данных,</a:t>
            </a:r>
          </a:p>
          <a:p>
            <a:r>
              <a:rPr lang="ru-RU" sz="4000" dirty="0" smtClean="0"/>
              <a:t>Прогнозирование,</a:t>
            </a:r>
          </a:p>
          <a:p>
            <a:r>
              <a:rPr lang="ru-RU" sz="4000" dirty="0" err="1" smtClean="0"/>
              <a:t>Резюмирование</a:t>
            </a:r>
            <a:r>
              <a:rPr lang="ru-RU" sz="4000" dirty="0" smtClean="0"/>
              <a:t>.</a:t>
            </a:r>
          </a:p>
          <a:p>
            <a:r>
              <a:rPr lang="ru-RU" sz="3200" dirty="0" smtClean="0"/>
              <a:t>Математическое обоснование и описание используемых методов приведено в техническом задании.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40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209294" cy="4023360"/>
          </a:xfrm>
        </p:spPr>
        <p:txBody>
          <a:bodyPr>
            <a:normAutofit fontScale="92500"/>
          </a:bodyPr>
          <a:lstStyle/>
          <a:p>
            <a:r>
              <a:rPr lang="ru-RU" sz="3600" dirty="0" smtClean="0"/>
              <a:t>Всемирный банк предоставляет удобную возможность выгрузить все необходимые показатели по странам: США, Россия, Германия, Украина, Греция и др.</a:t>
            </a:r>
          </a:p>
          <a:p>
            <a:r>
              <a:rPr lang="ru-RU" sz="3600" dirty="0" smtClean="0"/>
              <a:t>В исследовании используются данные 5-ти вышеописанных стран.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73" y="1984076"/>
            <a:ext cx="3852307" cy="34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данных по стране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701167" y="1830169"/>
          <a:ext cx="8849992" cy="4054914"/>
        </p:xfrm>
        <a:graphic>
          <a:graphicData uri="http://schemas.openxmlformats.org/drawingml/2006/table">
            <a:tbl>
              <a:tblPr/>
              <a:tblGrid>
                <a:gridCol w="1106249"/>
                <a:gridCol w="1106249"/>
                <a:gridCol w="1106249"/>
                <a:gridCol w="1106249"/>
                <a:gridCol w="1106249"/>
                <a:gridCol w="1106249"/>
                <a:gridCol w="1106249"/>
                <a:gridCol w="1106249"/>
              </a:tblGrid>
              <a:tr h="804545">
                <a:tc>
                  <a:txBody>
                    <a:bodyPr/>
                    <a:lstStyle/>
                    <a:p>
                      <a:r>
                        <a:rPr lang="ru-RU" sz="1600"/>
                        <a:t>#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Date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WPI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CPI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Unemployment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Net lending/borrowing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GDP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GNI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2003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41.4581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49.1798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8.2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2.2076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9253.39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8970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2004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51.1419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54.5212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7.8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5.2809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10249.2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10030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61.6606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61.4363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7.1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9.8831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11855.8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11570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4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69.313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67.3826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7.1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8.0261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14976.3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14540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2007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79.0764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73.4519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6.186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16729.7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16360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96.0123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83.8143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6.2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5.6199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20275.2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19710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7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89.1083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93.5821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8.3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-4.2093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19486.2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18850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2010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100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100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7.3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-1.8658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20541.3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19910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2011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117.707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108.435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6.5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3.2872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22570.5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21860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10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2012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125.66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113.93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5.5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2.6677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23504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22710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524</Words>
  <Application>Microsoft Office PowerPoint</Application>
  <PresentationFormat>Широкоэкранный</PresentationFormat>
  <Paragraphs>121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Ретро</vt:lpstr>
      <vt:lpstr>Интеллектуальный анализ данных</vt:lpstr>
      <vt:lpstr>Область ИАД</vt:lpstr>
      <vt:lpstr>Описание проблемы</vt:lpstr>
      <vt:lpstr>Целевая аудитория</vt:lpstr>
      <vt:lpstr>Интенсионал задачи</vt:lpstr>
      <vt:lpstr>Экстенсионал задачи</vt:lpstr>
      <vt:lpstr>Решаемые задачи</vt:lpstr>
      <vt:lpstr>Источник данных</vt:lpstr>
      <vt:lpstr>Пример данных по стране</vt:lpstr>
      <vt:lpstr>Обзор конкурентов</vt:lpstr>
    </vt:vector>
  </TitlesOfParts>
  <Company>eXcite Studios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Интеллектуальный анализ данных</dc:title>
  <dc:creator>Евгений Дементьев</dc:creator>
  <cp:lastModifiedBy>Евгений Дементьев</cp:lastModifiedBy>
  <cp:revision>3</cp:revision>
  <dcterms:created xsi:type="dcterms:W3CDTF">2015-01-23T03:47:36Z</dcterms:created>
  <dcterms:modified xsi:type="dcterms:W3CDTF">2015-01-23T04:11:26Z</dcterms:modified>
</cp:coreProperties>
</file>