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/>
    <p:restoredTop sz="94708"/>
  </p:normalViewPr>
  <p:slideViewPr>
    <p:cSldViewPr snapToGrid="0" snapToObjects="1">
      <p:cViewPr varScale="1">
        <p:scale>
          <a:sx n="96" d="100"/>
          <a:sy n="96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DFDE1-0426-D940-B5B4-31C34E05D94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67DA8-1518-2E4F-B1E3-4CF32F3F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CB9F1E-7B8E-1243-8BFB-1905F93A0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A9AA1D-C3C3-294A-8822-610BA113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81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1D18-FB1B-D54C-89E2-BCC39A61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F6991-E68D-E445-BC6F-F4A3D2AC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4"/>
            <a:ext cx="10515600" cy="4117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18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74BD-D6F5-CC42-B747-470339CC3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78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8A6E7-70DC-924A-BE5C-16A4063F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78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07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9C30-EB4B-CC42-AE7E-31900989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0619-A774-C94E-A0A6-CE54D89FB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17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851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4D61-3416-DF4D-8A68-67E1D449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FDF57-8458-164E-B616-A6D5DFDF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541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89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F2C-633D-3B4D-A98F-241D1A3D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636C-1316-E74F-84B1-7ED0864A3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7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F43EC-017A-7747-944C-9CD5EEABD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7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99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48A0-5CBF-4443-BA2B-36832F80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12907-B659-1F4D-A33F-A0D895B9F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19E1E-820E-1240-8854-E72405EB6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8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D1052-1259-7D49-A85E-9779404FE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22E49-63FB-AB4D-BDF5-213641A24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8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59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365A-A90C-2640-8988-A4805F83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5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3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1AD2-86C9-9C4D-962C-507BA97C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94DF-D9AD-EE4A-AD07-CFF067C4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56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8B5C0-9B94-7F4C-A5E8-2A874D16A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5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CEFE-FFB2-1142-828A-8867BFF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52292-83CB-CF48-A5A1-4A17F864B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956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7BCD0-02CE-194A-BF46-371E88AC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586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C25A5-87EB-1349-AC77-E749FE61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5B07-6945-334B-93D4-AE02B12D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8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20956-8ACD-6440-9395-7F6CD2E1C92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045200"/>
            <a:ext cx="12192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8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ringfireball.net/projects/markdown/" TargetMode="External"/><Relationship Id="rId2" Type="http://schemas.openxmlformats.org/officeDocument/2006/relationships/hyperlink" Target="https://rmarkdown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liviergimenez.github.io/intro_rmarkdown/#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-project.org/" TargetMode="External"/><Relationship Id="rId2" Type="http://schemas.openxmlformats.org/officeDocument/2006/relationships/hyperlink" Target="https://pando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ny.rstudio.com/" TargetMode="External"/><Relationship Id="rId5" Type="http://schemas.openxmlformats.org/officeDocument/2006/relationships/hyperlink" Target="https://pkgs.rstudio.com/flexdashboard/" TargetMode="External"/><Relationship Id="rId4" Type="http://schemas.openxmlformats.org/officeDocument/2006/relationships/hyperlink" Target="https://plotly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nyproxy.io/" TargetMode="External"/><Relationship Id="rId2" Type="http://schemas.openxmlformats.org/officeDocument/2006/relationships/hyperlink" Target="https://www.rstudio.com/products/conne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79A9-73A3-B04B-AE45-5311AFF8E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Why Use R and What Kinds of Apps Can I Make?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50B7-4842-984B-9150-2D0582358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Dr. Dan Holmes, MD</a:t>
            </a:r>
          </a:p>
          <a:p>
            <a:pPr algn="l"/>
            <a:r>
              <a:rPr lang="en-US" dirty="0"/>
              <a:t>Department of Pathology and Laboratory Medicine</a:t>
            </a:r>
          </a:p>
          <a:p>
            <a:pPr algn="l"/>
            <a:r>
              <a:rPr lang="en-US" dirty="0"/>
              <a:t>University of British Columbia</a:t>
            </a:r>
          </a:p>
          <a:p>
            <a:pPr algn="l"/>
            <a:r>
              <a:rPr lang="en-US" dirty="0"/>
              <a:t>AACC Atlanta, 30-Sep-2021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7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2FCF-1D63-4B80-A806-F3FE9785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Gander at 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D377-C483-4F34-91B5-E1C3E34C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Inhouse COVID Dashboard – made in March 2020 in two evenings</a:t>
            </a:r>
          </a:p>
          <a:p>
            <a:r>
              <a:rPr lang="en-US" dirty="0"/>
              <a:t>More complex example:</a:t>
            </a:r>
          </a:p>
          <a:p>
            <a:pPr marL="0" indent="0">
              <a:buNone/>
            </a:pPr>
            <a:r>
              <a:rPr lang="en-US" dirty="0"/>
              <a:t>https://beta.rstudioconnect.com/jjallaire/htmlwidgets-ggplotly-examples/htmlwidgets-ggplotly-examples.html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7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64E7-8C2E-4344-8F33-9A7C1EAB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examples</a:t>
            </a:r>
          </a:p>
        </p:txBody>
      </p:sp>
      <p:pic>
        <p:nvPicPr>
          <p:cNvPr id="2050" name="Picture 2" descr="Let&amp;#39;s Do This - YouTube">
            <a:extLst>
              <a:ext uri="{FF2B5EF4-FFF2-40B4-BE49-F238E27FC236}">
                <a16:creationId xmlns:a16="http://schemas.microsoft.com/office/drawing/2014/main" id="{1FEDA46C-813A-459B-BCCC-4765CBCA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095" y="1809957"/>
            <a:ext cx="4041913" cy="40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2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3A0-A480-477B-ABE5-7F33581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C0B0-5CA4-4BDF-8057-112E9A6B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source code and output can be downloaded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https://github.com/drdanholmes/AACC2021</a:t>
            </a:r>
          </a:p>
        </p:txBody>
      </p:sp>
    </p:spTree>
    <p:extLst>
      <p:ext uri="{BB962C8B-B14F-4D97-AF65-F5344CB8AC3E}">
        <p14:creationId xmlns:p14="http://schemas.microsoft.com/office/powerpoint/2010/main" val="298379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1E7D-AE66-EE45-8EB3-6E4A91C4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9563-E7E7-B646-987A-D5642AFC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2765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D0F0-8961-43DF-875B-9D695972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E3A4-5749-40BA-8EAC-23D67A1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language is an open-source computational and statistical computing language originally developed as an answer to the S language.</a:t>
            </a:r>
          </a:p>
          <a:p>
            <a:pPr lvl="1"/>
            <a:r>
              <a:rPr lang="en-US" dirty="0"/>
              <a:t>R language highly adapted to analyzing spreadsheet-like data as would be seen in statistical analyses.</a:t>
            </a:r>
          </a:p>
          <a:p>
            <a:r>
              <a:rPr lang="en-US" dirty="0"/>
              <a:t>Extremely rapid development of R began in 2012 as “Data Science” entered the common vernacular.</a:t>
            </a:r>
          </a:p>
          <a:p>
            <a:pPr lvl="1"/>
            <a:r>
              <a:rPr lang="en-US" dirty="0"/>
              <a:t>RStudio IDE</a:t>
            </a:r>
          </a:p>
          <a:p>
            <a:pPr lvl="1"/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New modes of visualization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0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4395-B991-4270-8817-9B4BA205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1CB1-9673-4691-BCF2-55659CF75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  <a:p>
            <a:pPr lvl="1"/>
            <a:r>
              <a:rPr lang="en-US" dirty="0"/>
              <a:t>The open-source and commercial integrated development environment designed for R by the company of the same name.</a:t>
            </a:r>
          </a:p>
          <a:p>
            <a:pPr lvl="1"/>
            <a:r>
              <a:rPr lang="en-US" dirty="0"/>
              <a:t>Permits the authorship of R code in a very R-centric workflow with lots of “helps” to make the coding easier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Quick Demo</a:t>
            </a:r>
          </a:p>
        </p:txBody>
      </p:sp>
    </p:spTree>
    <p:extLst>
      <p:ext uri="{BB962C8B-B14F-4D97-AF65-F5344CB8AC3E}">
        <p14:creationId xmlns:p14="http://schemas.microsoft.com/office/powerpoint/2010/main" val="378651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A610-8583-4D72-8145-C329477A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A766-5E7E-4A1F-AD06-341609D4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R Markdown</a:t>
            </a:r>
            <a:r>
              <a:rPr lang="en-US" dirty="0"/>
              <a:t> is an adaptation of the </a:t>
            </a:r>
            <a:r>
              <a:rPr lang="en-US" dirty="0">
                <a:hlinkClick r:id="rId3"/>
              </a:rPr>
              <a:t>Markdown</a:t>
            </a:r>
            <a:r>
              <a:rPr lang="en-US" dirty="0"/>
              <a:t> “markup” language that permits a very simple syntax to generate:</a:t>
            </a:r>
          </a:p>
          <a:p>
            <a:pPr lvl="1"/>
            <a:r>
              <a:rPr lang="en-US" dirty="0"/>
              <a:t>Free text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Embedded images created with “chunks” of R</a:t>
            </a:r>
          </a:p>
          <a:p>
            <a:pPr lvl="1"/>
            <a:r>
              <a:rPr lang="en-US" dirty="0"/>
              <a:t>Inline (i.e. within-sentence) calculations</a:t>
            </a:r>
          </a:p>
          <a:p>
            <a:r>
              <a:rPr lang="en-US" dirty="0"/>
              <a:t>Output can be “knit” to be Word, PDF, HTML (Slides, Posters)</a:t>
            </a:r>
          </a:p>
          <a:p>
            <a:pPr lvl="1"/>
            <a:r>
              <a:rPr lang="en-US" dirty="0"/>
              <a:t>Excellent overview: </a:t>
            </a:r>
            <a:r>
              <a:rPr lang="en-US" sz="1800" dirty="0">
                <a:hlinkClick r:id="rId4"/>
              </a:rPr>
              <a:t>https://oliviergimenez.github.io/intro_rmarkdown/#1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Quick Demo</a:t>
            </a:r>
          </a:p>
        </p:txBody>
      </p:sp>
    </p:spTree>
    <p:extLst>
      <p:ext uri="{BB962C8B-B14F-4D97-AF65-F5344CB8AC3E}">
        <p14:creationId xmlns:p14="http://schemas.microsoft.com/office/powerpoint/2010/main" val="220165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E28D-7C1C-40B5-9986-EB057989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Vocabulary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0CE74-3BF0-4CFA-B062-C4C98100F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298507"/>
            <a:ext cx="813435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59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E390-63DC-44DD-8EAA-0B7D1275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E10E-CAFD-4E96-815D-AF5F5EF9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hlinkClick r:id="rId2"/>
              </a:rPr>
              <a:t>Pandoc</a:t>
            </a:r>
            <a:r>
              <a:rPr lang="en-US" dirty="0"/>
              <a:t> – a universal document converter leveraged by R Markdown to produce the variety of outputs</a:t>
            </a:r>
          </a:p>
          <a:p>
            <a:r>
              <a:rPr lang="en-US" dirty="0">
                <a:hlinkClick r:id="rId3"/>
              </a:rPr>
              <a:t>LaTeX</a:t>
            </a:r>
            <a:r>
              <a:rPr lang="en-US" dirty="0"/>
              <a:t> – a scientific markup language used by R Markdown to produce PDF output.</a:t>
            </a:r>
          </a:p>
          <a:p>
            <a:r>
              <a:rPr lang="en-US" dirty="0" err="1">
                <a:hlinkClick r:id="rId4"/>
              </a:rPr>
              <a:t>Plotly</a:t>
            </a:r>
            <a:r>
              <a:rPr lang="en-US" dirty="0"/>
              <a:t> – a visualization library we can use to easily create interactive HTML from </a:t>
            </a:r>
            <a:r>
              <a:rPr lang="en-US" dirty="0" err="1"/>
              <a:t>Rmarkdown</a:t>
            </a:r>
            <a:r>
              <a:rPr lang="en-US" dirty="0"/>
              <a:t>.</a:t>
            </a:r>
          </a:p>
          <a:p>
            <a:r>
              <a:rPr lang="en-US" dirty="0" err="1">
                <a:hlinkClick r:id="rId5"/>
              </a:rPr>
              <a:t>Flexdashboard</a:t>
            </a:r>
            <a:r>
              <a:rPr lang="en-US" dirty="0"/>
              <a:t> – an easy-to-use library for making static dashboards in R</a:t>
            </a:r>
          </a:p>
          <a:p>
            <a:r>
              <a:rPr lang="en-US" dirty="0">
                <a:hlinkClick r:id="rId6"/>
              </a:rPr>
              <a:t>Shiny</a:t>
            </a:r>
            <a:r>
              <a:rPr lang="en-US" dirty="0"/>
              <a:t> – a slightly harder to use tool for making fully interactive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8907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6AD3-37B4-462E-AE5F-91FD854D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 Earth would I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127D-CAB0-4A27-B0EA-4C6E4E80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All analysis is exposed and clear in the code</a:t>
            </a:r>
          </a:p>
          <a:p>
            <a:pPr lvl="1"/>
            <a:r>
              <a:rPr lang="en-US" dirty="0"/>
              <a:t>If you change the data, the document rewrites itself upon “knitting”</a:t>
            </a:r>
          </a:p>
          <a:p>
            <a:pPr lvl="1"/>
            <a:r>
              <a:rPr lang="en-US" dirty="0"/>
              <a:t>You will not forget what you did, because you have a record</a:t>
            </a:r>
          </a:p>
          <a:p>
            <a:pPr lvl="1"/>
            <a:r>
              <a:rPr lang="en-US" dirty="0"/>
              <a:t>Version control – to be discussed by Dr. </a:t>
            </a:r>
            <a:r>
              <a:rPr lang="en-US" dirty="0" err="1"/>
              <a:t>Kadauke</a:t>
            </a:r>
            <a:r>
              <a:rPr lang="en-US" dirty="0"/>
              <a:t>.</a:t>
            </a:r>
          </a:p>
          <a:p>
            <a:r>
              <a:rPr lang="en-US" dirty="0"/>
              <a:t>Automation</a:t>
            </a:r>
          </a:p>
          <a:p>
            <a:pPr lvl="1"/>
            <a:r>
              <a:rPr lang="en-US" dirty="0"/>
              <a:t>You can set up Mac/Linux </a:t>
            </a:r>
            <a:r>
              <a:rPr lang="en-US" dirty="0" err="1"/>
              <a:t>cron</a:t>
            </a:r>
            <a:r>
              <a:rPr lang="en-US" dirty="0"/>
              <a:t> jobs or Windows scheduled tasks to create your document and email it or post it to web automatically.</a:t>
            </a:r>
          </a:p>
          <a:p>
            <a:pPr lvl="1"/>
            <a:r>
              <a:rPr lang="en-US" dirty="0"/>
              <a:t>Can interact with other languages or a database.</a:t>
            </a:r>
          </a:p>
        </p:txBody>
      </p:sp>
    </p:spTree>
    <p:extLst>
      <p:ext uri="{BB962C8B-B14F-4D97-AF65-F5344CB8AC3E}">
        <p14:creationId xmlns:p14="http://schemas.microsoft.com/office/powerpoint/2010/main" val="92039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1C04-46FE-4958-8DF1-1685CEBE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944D-1D4D-4602-94B1-1E16F1D9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want to walk through a number of examples of increasing complexity and flexibility</a:t>
            </a:r>
          </a:p>
          <a:p>
            <a:pPr lvl="1"/>
            <a:r>
              <a:rPr lang="en-US" dirty="0"/>
              <a:t>R Markdown to static report – PDF or Word</a:t>
            </a:r>
          </a:p>
          <a:p>
            <a:pPr lvl="1"/>
            <a:r>
              <a:rPr lang="en-US" dirty="0"/>
              <a:t>R Markdown to HTML</a:t>
            </a:r>
          </a:p>
          <a:p>
            <a:pPr lvl="1"/>
            <a:r>
              <a:rPr lang="en-US" dirty="0"/>
              <a:t>R Markdown to interactive static HTML</a:t>
            </a:r>
          </a:p>
          <a:p>
            <a:pPr lvl="1"/>
            <a:r>
              <a:rPr lang="en-US" dirty="0"/>
              <a:t>R Markdown to fully interactive web-apps using Shiny</a:t>
            </a:r>
          </a:p>
          <a:p>
            <a:pPr lvl="2"/>
            <a:r>
              <a:rPr lang="en-US" dirty="0"/>
              <a:t>NB: Deployment of Shiny apps requires a Linux Server, use of public facing servers with </a:t>
            </a:r>
            <a:r>
              <a:rPr lang="en-US" dirty="0" err="1"/>
              <a:t>Rstudio</a:t>
            </a:r>
            <a:r>
              <a:rPr lang="en-US" dirty="0"/>
              <a:t>, or purchase of a commercial solution (</a:t>
            </a:r>
            <a:r>
              <a:rPr lang="en-US" dirty="0">
                <a:hlinkClick r:id="rId2"/>
              </a:rPr>
              <a:t>R Studio Connect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RShiny</a:t>
            </a:r>
            <a:r>
              <a:rPr lang="en-US" dirty="0"/>
              <a:t> apps have authentication and throttling limitations without purchase of commercial solutions – but these limitations can be entirely overcome (for free) by using </a:t>
            </a:r>
            <a:r>
              <a:rPr lang="en-US" dirty="0">
                <a:hlinkClick r:id="rId3"/>
              </a:rPr>
              <a:t>Shiny Proxy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64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554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Why Use R and What Kinds of Apps Can I Make?</vt:lpstr>
      <vt:lpstr>Conflicts of Interest</vt:lpstr>
      <vt:lpstr>General Overview</vt:lpstr>
      <vt:lpstr>Some Vocabulary</vt:lpstr>
      <vt:lpstr>Some Vocabulary</vt:lpstr>
      <vt:lpstr>Some Vocabulary</vt:lpstr>
      <vt:lpstr>Some Vocabulary</vt:lpstr>
      <vt:lpstr>Why on Earth would I do this?</vt:lpstr>
      <vt:lpstr>Examples</vt:lpstr>
      <vt:lpstr>Gander at some Examples</vt:lpstr>
      <vt:lpstr>Let’s make examples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Leigh Hubbard</dc:creator>
  <cp:lastModifiedBy>Laboratory</cp:lastModifiedBy>
  <cp:revision>17</cp:revision>
  <cp:lastPrinted>2019-03-25T15:13:40Z</cp:lastPrinted>
  <dcterms:created xsi:type="dcterms:W3CDTF">2019-03-25T15:00:25Z</dcterms:created>
  <dcterms:modified xsi:type="dcterms:W3CDTF">2021-09-17T13:58:30Z</dcterms:modified>
</cp:coreProperties>
</file>