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9" r:id="rId4"/>
    <p:sldId id="273" r:id="rId5"/>
    <p:sldId id="270" r:id="rId6"/>
    <p:sldId id="272" r:id="rId7"/>
    <p:sldId id="271" r:id="rId8"/>
    <p:sldId id="294" r:id="rId9"/>
    <p:sldId id="276" r:id="rId10"/>
    <p:sldId id="274" r:id="rId11"/>
    <p:sldId id="279" r:id="rId12"/>
    <p:sldId id="278" r:id="rId13"/>
    <p:sldId id="275" r:id="rId14"/>
    <p:sldId id="280" r:id="rId15"/>
    <p:sldId id="281" r:id="rId16"/>
    <p:sldId id="301" r:id="rId17"/>
    <p:sldId id="283" r:id="rId18"/>
    <p:sldId id="282" r:id="rId19"/>
    <p:sldId id="288" r:id="rId20"/>
    <p:sldId id="295" r:id="rId21"/>
    <p:sldId id="289" r:id="rId22"/>
    <p:sldId id="284" r:id="rId23"/>
    <p:sldId id="286" r:id="rId24"/>
    <p:sldId id="290" r:id="rId25"/>
    <p:sldId id="293" r:id="rId26"/>
    <p:sldId id="292" r:id="rId27"/>
    <p:sldId id="285" r:id="rId28"/>
    <p:sldId id="287" r:id="rId29"/>
    <p:sldId id="300" r:id="rId30"/>
    <p:sldId id="298" r:id="rId31"/>
    <p:sldId id="299" r:id="rId32"/>
    <p:sldId id="297"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7005"/>
  </p:normalViewPr>
  <p:slideViewPr>
    <p:cSldViewPr snapToGrid="0" snapToObjects="1">
      <p:cViewPr varScale="1">
        <p:scale>
          <a:sx n="122" d="100"/>
          <a:sy n="122" d="100"/>
        </p:scale>
        <p:origin x="13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DFDE1-0426-D940-B5B4-31C34E05D94F}" type="datetimeFigureOut">
              <a:rPr lang="en-US" smtClean="0"/>
              <a:t>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67DA8-1518-2E4F-B1E3-4CF32F3F500F}" type="slidenum">
              <a:rPr lang="en-US" smtClean="0"/>
              <a:t>‹#›</a:t>
            </a:fld>
            <a:endParaRPr lang="en-US"/>
          </a:p>
        </p:txBody>
      </p:sp>
    </p:spTree>
    <p:extLst>
      <p:ext uri="{BB962C8B-B14F-4D97-AF65-F5344CB8AC3E}">
        <p14:creationId xmlns:p14="http://schemas.microsoft.com/office/powerpoint/2010/main" val="236814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Drive home that it would be good to be able to run automated tests to assess the </a:t>
            </a:r>
          </a:p>
        </p:txBody>
      </p:sp>
      <p:sp>
        <p:nvSpPr>
          <p:cNvPr id="4" name="Slide Number Placeholder 3"/>
          <p:cNvSpPr>
            <a:spLocks noGrp="1"/>
          </p:cNvSpPr>
          <p:nvPr>
            <p:ph type="sldNum" sz="quarter" idx="5"/>
          </p:nvPr>
        </p:nvSpPr>
        <p:spPr/>
        <p:txBody>
          <a:bodyPr/>
          <a:lstStyle/>
          <a:p>
            <a:fld id="{85467DA8-1518-2E4F-B1E3-4CF32F3F500F}" type="slidenum">
              <a:rPr lang="en-US" smtClean="0"/>
              <a:t>5</a:t>
            </a:fld>
            <a:endParaRPr lang="en-US"/>
          </a:p>
        </p:txBody>
      </p:sp>
    </p:spTree>
    <p:extLst>
      <p:ext uri="{BB962C8B-B14F-4D97-AF65-F5344CB8AC3E}">
        <p14:creationId xmlns:p14="http://schemas.microsoft.com/office/powerpoint/2010/main" val="3847792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Integrating automated testing with version control</a:t>
            </a:r>
          </a:p>
          <a:p>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24</a:t>
            </a:fld>
            <a:endParaRPr lang="en-US"/>
          </a:p>
        </p:txBody>
      </p:sp>
    </p:spTree>
    <p:extLst>
      <p:ext uri="{BB962C8B-B14F-4D97-AF65-F5344CB8AC3E}">
        <p14:creationId xmlns:p14="http://schemas.microsoft.com/office/powerpoint/2010/main" val="170186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tests folder</a:t>
            </a:r>
          </a:p>
          <a:p>
            <a:r>
              <a:rPr lang="en-US" dirty="0"/>
              <a:t>Anc500_day test. Point out:</a:t>
            </a:r>
          </a:p>
          <a:p>
            <a:pPr marL="171450" indent="-171450">
              <a:buFontTx/>
              <a:buChar char="-"/>
            </a:pPr>
            <a:r>
              <a:rPr lang="en-US" dirty="0"/>
              <a:t>Using the “</a:t>
            </a:r>
            <a:r>
              <a:rPr lang="en-US" dirty="0" err="1"/>
              <a:t>testthat</a:t>
            </a:r>
            <a:r>
              <a:rPr lang="en-US" dirty="0"/>
              <a:t>” package</a:t>
            </a:r>
          </a:p>
          <a:p>
            <a:pPr marL="171450" indent="-171450">
              <a:buFontTx/>
              <a:buChar char="-"/>
            </a:pPr>
            <a:r>
              <a:rPr lang="en-US" dirty="0"/>
              <a:t>Creating some fake data to simulate a test case</a:t>
            </a:r>
          </a:p>
          <a:p>
            <a:pPr marL="171450" indent="-171450">
              <a:buFontTx/>
              <a:buChar char="-"/>
            </a:pPr>
            <a:r>
              <a:rPr lang="en-US" dirty="0"/>
              <a:t>Use </a:t>
            </a:r>
            <a:r>
              <a:rPr lang="en-US" dirty="0" err="1"/>
              <a:t>test_that</a:t>
            </a:r>
            <a:r>
              <a:rPr lang="en-US" dirty="0"/>
              <a:t> to exercise a specific function anc500_day()</a:t>
            </a:r>
          </a:p>
          <a:p>
            <a:pPr marL="171450" indent="-171450">
              <a:buFontTx/>
              <a:buChar char="-"/>
            </a:pPr>
            <a:r>
              <a:rPr lang="en-US" dirty="0"/>
              <a:t>Call the function with my fake data</a:t>
            </a:r>
          </a:p>
          <a:p>
            <a:pPr marL="171450" indent="-171450">
              <a:buFontTx/>
              <a:buChar char="-"/>
            </a:pPr>
            <a:r>
              <a:rPr lang="en-US" dirty="0"/>
              <a:t>Use “expect” function to communicate to the test system what I expect the answer to be</a:t>
            </a:r>
          </a:p>
          <a:p>
            <a:pPr marL="171450" indent="-171450">
              <a:buFontTx/>
              <a:buChar char="-"/>
            </a:pPr>
            <a:r>
              <a:rPr lang="en-US" dirty="0"/>
              <a:t>If it’s wrong I get an email telling me specifically which test has failed</a:t>
            </a:r>
          </a:p>
          <a:p>
            <a:pPr marL="171450" indent="-171450">
              <a:buFontTx/>
              <a:buChar char="-"/>
            </a:pPr>
            <a:r>
              <a:rPr lang="en-US" dirty="0"/>
              <a:t>If all tests pass, I get a nice green checkbox</a:t>
            </a:r>
          </a:p>
          <a:p>
            <a:pPr marL="171450" indent="-171450">
              <a:buFontTx/>
              <a:buChar char="-"/>
            </a:pPr>
            <a:r>
              <a:rPr lang="en-US" dirty="0"/>
              <a:t>Show Actions – point out checkboxes and that running tests took &lt;10 min</a:t>
            </a:r>
          </a:p>
        </p:txBody>
      </p:sp>
      <p:sp>
        <p:nvSpPr>
          <p:cNvPr id="4" name="Slide Number Placeholder 3"/>
          <p:cNvSpPr>
            <a:spLocks noGrp="1"/>
          </p:cNvSpPr>
          <p:nvPr>
            <p:ph type="sldNum" sz="quarter" idx="5"/>
          </p:nvPr>
        </p:nvSpPr>
        <p:spPr/>
        <p:txBody>
          <a:bodyPr/>
          <a:lstStyle/>
          <a:p>
            <a:fld id="{85467DA8-1518-2E4F-B1E3-4CF32F3F500F}" type="slidenum">
              <a:rPr lang="en-US" smtClean="0"/>
              <a:t>25</a:t>
            </a:fld>
            <a:endParaRPr lang="en-US"/>
          </a:p>
        </p:txBody>
      </p:sp>
    </p:spTree>
    <p:extLst>
      <p:ext uri="{BB962C8B-B14F-4D97-AF65-F5344CB8AC3E}">
        <p14:creationId xmlns:p14="http://schemas.microsoft.com/office/powerpoint/2010/main" val="426551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configure your GitHub repository so that automated tests are run after every commit. At which point will tests run? A? B? C?</a:t>
            </a:r>
          </a:p>
        </p:txBody>
      </p:sp>
      <p:sp>
        <p:nvSpPr>
          <p:cNvPr id="4" name="Slide Number Placeholder 3"/>
          <p:cNvSpPr>
            <a:spLocks noGrp="1"/>
          </p:cNvSpPr>
          <p:nvPr>
            <p:ph type="sldNum" sz="quarter" idx="5"/>
          </p:nvPr>
        </p:nvSpPr>
        <p:spPr/>
        <p:txBody>
          <a:bodyPr/>
          <a:lstStyle/>
          <a:p>
            <a:fld id="{85467DA8-1518-2E4F-B1E3-4CF32F3F500F}" type="slidenum">
              <a:rPr lang="en-US" smtClean="0"/>
              <a:t>26</a:t>
            </a:fld>
            <a:endParaRPr lang="en-US"/>
          </a:p>
        </p:txBody>
      </p:sp>
    </p:spTree>
    <p:extLst>
      <p:ext uri="{BB962C8B-B14F-4D97-AF65-F5344CB8AC3E}">
        <p14:creationId xmlns:p14="http://schemas.microsoft.com/office/powerpoint/2010/main" val="198987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do code reviews? Shown to</a:t>
            </a:r>
          </a:p>
          <a:p>
            <a:pPr marL="228600" indent="-228600">
              <a:buAutoNum type="arabicPeriod"/>
            </a:pPr>
            <a:r>
              <a:rPr lang="en-US" dirty="0"/>
              <a:t>Increase code quality. You’re going to do a better job if you know someone else will look at it. This reduces complexity by forcing programmers to write code that is not so complicated that it will be rejected by the reviewer</a:t>
            </a:r>
          </a:p>
          <a:p>
            <a:r>
              <a:rPr lang="en-US" dirty="0"/>
              <a:t>2. Learning: </a:t>
            </a:r>
            <a:r>
              <a:rPr lang="en-US" sz="1200" b="0" i="0" kern="1200" dirty="0">
                <a:solidFill>
                  <a:schemeClr val="tx1"/>
                </a:solidFill>
                <a:effectLst/>
                <a:latin typeface="+mn-lt"/>
                <a:ea typeface="+mn-ea"/>
                <a:cs typeface="+mn-cs"/>
              </a:rPr>
              <a:t>In some ways, code review is similar to medical documentation when trainees are involved: the medical student or resident drafts a note, and the attending reviews, revises, and co-signs it.</a:t>
            </a:r>
          </a:p>
          <a:p>
            <a:r>
              <a:rPr lang="en-US" dirty="0"/>
              <a:t>3. Knowledge exchange: transparency and mutual responsibility </a:t>
            </a:r>
            <a:br>
              <a:rPr lang="en-US" dirty="0"/>
            </a:br>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28</a:t>
            </a:fld>
            <a:endParaRPr lang="en-US"/>
          </a:p>
        </p:txBody>
      </p:sp>
    </p:spTree>
    <p:extLst>
      <p:ext uri="{BB962C8B-B14F-4D97-AF65-F5344CB8AC3E}">
        <p14:creationId xmlns:p14="http://schemas.microsoft.com/office/powerpoint/2010/main" val="367822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Mechanism for integrating code review with your version control system.</a:t>
            </a:r>
          </a:p>
        </p:txBody>
      </p:sp>
      <p:sp>
        <p:nvSpPr>
          <p:cNvPr id="4" name="Slide Number Placeholder 3"/>
          <p:cNvSpPr>
            <a:spLocks noGrp="1"/>
          </p:cNvSpPr>
          <p:nvPr>
            <p:ph type="sldNum" sz="quarter" idx="5"/>
          </p:nvPr>
        </p:nvSpPr>
        <p:spPr/>
        <p:txBody>
          <a:bodyPr/>
          <a:lstStyle/>
          <a:p>
            <a:fld id="{85467DA8-1518-2E4F-B1E3-4CF32F3F500F}" type="slidenum">
              <a:rPr lang="en-US" smtClean="0"/>
              <a:t>29</a:t>
            </a:fld>
            <a:endParaRPr lang="en-US"/>
          </a:p>
        </p:txBody>
      </p:sp>
    </p:spTree>
    <p:extLst>
      <p:ext uri="{BB962C8B-B14F-4D97-AF65-F5344CB8AC3E}">
        <p14:creationId xmlns:p14="http://schemas.microsoft.com/office/powerpoint/2010/main" val="219066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PR #20</a:t>
            </a:r>
          </a:p>
          <a:p>
            <a:r>
              <a:rPr lang="en-US" dirty="0"/>
              <a:t>On GitHub, you can see what a PR look like</a:t>
            </a:r>
          </a:p>
          <a:p>
            <a:r>
              <a:rPr lang="en-US" dirty="0"/>
              <a:t>- A key piece is the timeline which contains comments and other events</a:t>
            </a:r>
          </a:p>
          <a:p>
            <a:pPr marL="171450" indent="-171450">
              <a:buFontTx/>
              <a:buChar char="-"/>
            </a:pPr>
            <a:r>
              <a:rPr lang="en-US" dirty="0"/>
              <a:t>Here the developer tells me about the changes he has made.</a:t>
            </a:r>
          </a:p>
          <a:p>
            <a:pPr marL="171450" indent="-171450">
              <a:buFontTx/>
              <a:buChar char="-"/>
            </a:pPr>
            <a:r>
              <a:rPr lang="en-US" dirty="0"/>
              <a:t>I can see that there are a number of commits that have been made. The last one has a checkmark, telling me that he’s successfully exercised the test suite.</a:t>
            </a:r>
          </a:p>
          <a:p>
            <a:pPr marL="171450" indent="-171450">
              <a:buFontTx/>
              <a:buChar char="-"/>
            </a:pPr>
            <a:r>
              <a:rPr lang="en-US" dirty="0"/>
              <a:t>Then he requested a review from me</a:t>
            </a:r>
          </a:p>
          <a:p>
            <a:pPr marL="171450" indent="-171450">
              <a:buFontTx/>
              <a:buChar char="-"/>
            </a:pPr>
            <a:r>
              <a:rPr lang="en-US" dirty="0"/>
              <a:t>Knowing that all the tests worked make my life way easier because I don’t have to look for syntax errors and can instead focus on whether the logic is sound</a:t>
            </a:r>
          </a:p>
          <a:p>
            <a:pPr marL="171450" indent="-171450">
              <a:buFontTx/>
              <a:buChar char="-"/>
            </a:pPr>
            <a:r>
              <a:rPr lang="en-US" dirty="0"/>
              <a:t>Click on “View Changes” – can see all the changes. GitHub is smart enough to show me all the changes from all the relevant commits for this pull request.</a:t>
            </a:r>
          </a:p>
          <a:p>
            <a:pPr marL="171450" indent="-171450">
              <a:buFontTx/>
              <a:buChar char="-"/>
            </a:pPr>
            <a:r>
              <a:rPr lang="en-US" dirty="0"/>
              <a:t>Allows me to verify that he made </a:t>
            </a:r>
            <a:r>
              <a:rPr lang="en-US" i="1" dirty="0"/>
              <a:t>exactly </a:t>
            </a:r>
            <a:r>
              <a:rPr lang="en-US" i="0" dirty="0"/>
              <a:t>the changes we had discussed and how. </a:t>
            </a:r>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30</a:t>
            </a:fld>
            <a:endParaRPr lang="en-US"/>
          </a:p>
        </p:txBody>
      </p:sp>
    </p:spTree>
    <p:extLst>
      <p:ext uri="{BB962C8B-B14F-4D97-AF65-F5344CB8AC3E}">
        <p14:creationId xmlns:p14="http://schemas.microsoft.com/office/powerpoint/2010/main" val="2976487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you don’t have to really master all of these tools.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having a basic understanding of these practices enables you to ask probing questions. For example, you may want to ask what the </a:t>
            </a:r>
            <a:r>
              <a:rPr lang="en-US" sz="1200" b="1" kern="1200" dirty="0">
                <a:solidFill>
                  <a:schemeClr val="tx1"/>
                </a:solidFill>
                <a:effectLst/>
                <a:latin typeface="+mn-lt"/>
                <a:ea typeface="+mn-ea"/>
                <a:cs typeface="+mn-cs"/>
              </a:rPr>
              <a:t>test coverage </a:t>
            </a:r>
            <a:r>
              <a:rPr lang="en-US" sz="1200" kern="1200" dirty="0">
                <a:solidFill>
                  <a:schemeClr val="tx1"/>
                </a:solidFill>
                <a:effectLst/>
                <a:latin typeface="+mn-lt"/>
                <a:ea typeface="+mn-ea"/>
                <a:cs typeface="+mn-cs"/>
              </a:rPr>
              <a:t>of the app is, whether there is </a:t>
            </a:r>
            <a:r>
              <a:rPr lang="en-US" sz="1200" b="1" kern="1200" dirty="0">
                <a:solidFill>
                  <a:schemeClr val="tx1"/>
                </a:solidFill>
                <a:effectLst/>
                <a:latin typeface="+mn-lt"/>
                <a:ea typeface="+mn-ea"/>
                <a:cs typeface="+mn-cs"/>
              </a:rPr>
              <a:t>version control</a:t>
            </a:r>
            <a:r>
              <a:rPr lang="en-US" sz="1200" kern="1200" dirty="0">
                <a:solidFill>
                  <a:schemeClr val="tx1"/>
                </a:solidFill>
                <a:effectLst/>
                <a:latin typeface="+mn-lt"/>
                <a:ea typeface="+mn-ea"/>
                <a:cs typeface="+mn-cs"/>
              </a:rPr>
              <a:t>, and whether there is a process in place to run </a:t>
            </a:r>
            <a:r>
              <a:rPr lang="en-US" sz="1200" b="1" kern="1200" dirty="0">
                <a:solidFill>
                  <a:schemeClr val="tx1"/>
                </a:solidFill>
                <a:effectLst/>
                <a:latin typeface="+mn-lt"/>
                <a:ea typeface="+mn-ea"/>
                <a:cs typeface="+mn-cs"/>
              </a:rPr>
              <a:t>automated tests </a:t>
            </a:r>
            <a:r>
              <a:rPr lang="en-US" sz="1200" kern="1200" dirty="0">
                <a:solidFill>
                  <a:schemeClr val="tx1"/>
                </a:solidFill>
                <a:effectLst/>
                <a:latin typeface="+mn-lt"/>
                <a:ea typeface="+mn-ea"/>
                <a:cs typeface="+mn-cs"/>
              </a:rPr>
              <a:t>with each commit to the VCS. You may also ascertain that developers routinely perform </a:t>
            </a:r>
            <a:r>
              <a:rPr lang="en-US" sz="1200" b="1" kern="1200" dirty="0">
                <a:solidFill>
                  <a:schemeClr val="tx1"/>
                </a:solidFill>
                <a:effectLst/>
                <a:latin typeface="+mn-lt"/>
                <a:ea typeface="+mn-ea"/>
                <a:cs typeface="+mn-cs"/>
              </a:rPr>
              <a:t>code reviews</a:t>
            </a:r>
            <a:r>
              <a:rPr lang="en-US" sz="1200" kern="1200" dirty="0">
                <a:solidFill>
                  <a:schemeClr val="tx1"/>
                </a:solidFill>
                <a:effectLst/>
                <a:latin typeface="+mn-lt"/>
                <a:ea typeface="+mn-ea"/>
                <a:cs typeface="+mn-cs"/>
              </a:rPr>
              <a:t>.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are responsible for the outcome of a project that involves building an production-grade application, it will pay off to pay attention to software engineering practices! </a:t>
            </a:r>
            <a:endParaRPr lang="en-US" dirty="0"/>
          </a:p>
          <a:p>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33</a:t>
            </a:fld>
            <a:endParaRPr lang="en-US"/>
          </a:p>
        </p:txBody>
      </p:sp>
    </p:spTree>
    <p:extLst>
      <p:ext uri="{BB962C8B-B14F-4D97-AF65-F5344CB8AC3E}">
        <p14:creationId xmlns:p14="http://schemas.microsoft.com/office/powerpoint/2010/main" val="251880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**Risks</a:t>
            </a:r>
          </a:p>
          <a:p>
            <a:endParaRPr lang="en-US" dirty="0"/>
          </a:p>
          <a:p>
            <a:r>
              <a:rPr lang="en-US" dirty="0"/>
              <a:t>Can creep up on you</a:t>
            </a:r>
          </a:p>
          <a:p>
            <a:endParaRPr lang="en-US" dirty="0"/>
          </a:p>
          <a:p>
            <a:r>
              <a:rPr lang="en-US" dirty="0"/>
              <a:t>You may feel like it’s fine but all of a sudden realize that the room is one fire.</a:t>
            </a:r>
          </a:p>
          <a:p>
            <a:endParaRPr lang="en-US" dirty="0"/>
          </a:p>
          <a:p>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7</a:t>
            </a:fld>
            <a:endParaRPr lang="en-US"/>
          </a:p>
        </p:txBody>
      </p:sp>
    </p:spTree>
    <p:extLst>
      <p:ext uri="{BB962C8B-B14F-4D97-AF65-F5344CB8AC3E}">
        <p14:creationId xmlns:p14="http://schemas.microsoft.com/office/powerpoint/2010/main" val="381897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Engraftment app</a:t>
            </a:r>
          </a:p>
          <a:p>
            <a:r>
              <a:rPr lang="en-US" dirty="0"/>
              <a:t>Point out:</a:t>
            </a:r>
          </a:p>
          <a:p>
            <a:r>
              <a:rPr lang="en-US" dirty="0"/>
              <a:t>- This is a production app</a:t>
            </a:r>
          </a:p>
          <a:p>
            <a:r>
              <a:rPr lang="en-US" dirty="0"/>
              <a:t>- There are multiple complex calculations</a:t>
            </a:r>
          </a:p>
        </p:txBody>
      </p:sp>
      <p:sp>
        <p:nvSpPr>
          <p:cNvPr id="4" name="Slide Number Placeholder 3"/>
          <p:cNvSpPr>
            <a:spLocks noGrp="1"/>
          </p:cNvSpPr>
          <p:nvPr>
            <p:ph type="sldNum" sz="quarter" idx="5"/>
          </p:nvPr>
        </p:nvSpPr>
        <p:spPr/>
        <p:txBody>
          <a:bodyPr/>
          <a:lstStyle/>
          <a:p>
            <a:fld id="{85467DA8-1518-2E4F-B1E3-4CF32F3F500F}" type="slidenum">
              <a:rPr lang="en-US" smtClean="0"/>
              <a:t>8</a:t>
            </a:fld>
            <a:endParaRPr lang="en-US"/>
          </a:p>
        </p:txBody>
      </p:sp>
    </p:spTree>
    <p:extLst>
      <p:ext uri="{BB962C8B-B14F-4D97-AF65-F5344CB8AC3E}">
        <p14:creationId xmlns:p14="http://schemas.microsoft.com/office/powerpoint/2010/main" val="251888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something interactive to test prod vs not prod?</a:t>
            </a:r>
          </a:p>
          <a:p>
            <a:endParaRPr lang="en-US" dirty="0"/>
          </a:p>
          <a:p>
            <a:pPr marL="171450" indent="-171450">
              <a:buFontTx/>
              <a:buChar char="-"/>
            </a:pPr>
            <a:r>
              <a:rPr lang="en-US" dirty="0"/>
              <a:t>A CDS app that is used to make decisions about triaging platelet transfusions. The BB director wrote the app, and he is the only person using the app.</a:t>
            </a:r>
          </a:p>
          <a:p>
            <a:pPr marL="628650" lvl="1" indent="-171450">
              <a:buFontTx/>
              <a:buChar char="-"/>
            </a:pPr>
            <a:r>
              <a:rPr lang="en-US" dirty="0"/>
              <a:t>Yes! </a:t>
            </a:r>
          </a:p>
          <a:p>
            <a:pPr marL="171450" indent="-171450">
              <a:buFontTx/>
              <a:buChar char="-"/>
            </a:pPr>
            <a:r>
              <a:rPr lang="en-US" dirty="0"/>
              <a:t>A testing instance of Epic that is being used to evaluate issues that may come up during an upcoming EHR update. For a month</a:t>
            </a:r>
          </a:p>
          <a:p>
            <a:pPr marL="628650" lvl="1" indent="-171450">
              <a:buFontTx/>
              <a:buChar char="-"/>
            </a:pPr>
            <a:r>
              <a:rPr lang="en-US" dirty="0"/>
              <a:t>No! Testing only. No real life impact if things go wrong. You actually want things to go wrong here.</a:t>
            </a:r>
          </a:p>
          <a:p>
            <a:pPr marL="171450" lvl="0" indent="-171450">
              <a:buFontTx/>
              <a:buChar char="-"/>
            </a:pPr>
            <a:r>
              <a:rPr lang="en-US" dirty="0"/>
              <a:t>A physician writes an app that checks his computer for large files and sends him an email listing all files larger than 1 GB.</a:t>
            </a:r>
          </a:p>
          <a:p>
            <a:pPr marL="628650" lvl="1" indent="-171450">
              <a:buFontTx/>
              <a:buChar char="-"/>
            </a:pPr>
            <a:r>
              <a:rPr lang="en-US" dirty="0"/>
              <a:t>No! Not really a terrible impact</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10</a:t>
            </a:fld>
            <a:endParaRPr lang="en-US"/>
          </a:p>
        </p:txBody>
      </p:sp>
    </p:spTree>
    <p:extLst>
      <p:ext uri="{BB962C8B-B14F-4D97-AF65-F5344CB8AC3E}">
        <p14:creationId xmlns:p14="http://schemas.microsoft.com/office/powerpoint/2010/main" val="355183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something interactive to test prod vs not prod?</a:t>
            </a:r>
          </a:p>
          <a:p>
            <a:endParaRPr lang="en-US" dirty="0"/>
          </a:p>
          <a:p>
            <a:pPr marL="171450" indent="-171450">
              <a:buFontTx/>
              <a:buChar char="-"/>
            </a:pPr>
            <a:r>
              <a:rPr lang="en-US" dirty="0"/>
              <a:t>A CDS app that is used to make decisions about triaging platelet transfusions. The BB director wrote the app, and he is the only person using the app.</a:t>
            </a:r>
          </a:p>
          <a:p>
            <a:pPr marL="628650" lvl="1" indent="-171450">
              <a:buFontTx/>
              <a:buChar char="-"/>
            </a:pPr>
            <a:r>
              <a:rPr lang="en-US" dirty="0"/>
              <a:t>Yes! </a:t>
            </a:r>
          </a:p>
          <a:p>
            <a:pPr marL="171450" indent="-171450">
              <a:buFontTx/>
              <a:buChar char="-"/>
            </a:pPr>
            <a:r>
              <a:rPr lang="en-US" dirty="0"/>
              <a:t>A testing instance of Epic that is being used to evaluate issues that may come up during an upcoming EHR update. For a month</a:t>
            </a:r>
          </a:p>
          <a:p>
            <a:pPr marL="628650" lvl="1" indent="-171450">
              <a:buFontTx/>
              <a:buChar char="-"/>
            </a:pPr>
            <a:r>
              <a:rPr lang="en-US" dirty="0"/>
              <a:t>No! Testing only. No real life impact if things go wrong. You actually want things to go wrong here.</a:t>
            </a:r>
          </a:p>
          <a:p>
            <a:pPr marL="171450" lvl="0" indent="-171450">
              <a:buFontTx/>
              <a:buChar char="-"/>
            </a:pPr>
            <a:r>
              <a:rPr lang="en-US" dirty="0"/>
              <a:t>A physician writes an app that checks his computer for large files and sends him an email listing all files larger than 1 GB.</a:t>
            </a:r>
          </a:p>
          <a:p>
            <a:pPr marL="628650" lvl="1" indent="-171450">
              <a:buFontTx/>
              <a:buChar char="-"/>
            </a:pPr>
            <a:r>
              <a:rPr lang="en-US" dirty="0"/>
              <a:t>No! Not really a terrible impact</a:t>
            </a:r>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11</a:t>
            </a:fld>
            <a:endParaRPr lang="en-US"/>
          </a:p>
        </p:txBody>
      </p:sp>
    </p:spTree>
    <p:extLst>
      <p:ext uri="{BB962C8B-B14F-4D97-AF65-F5344CB8AC3E}">
        <p14:creationId xmlns:p14="http://schemas.microsoft.com/office/powerpoint/2010/main" val="246814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 need to learn all of this stuff? Really?!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r>
              <a:rPr lang="en-US" sz="1200" kern="1200" dirty="0">
                <a:solidFill>
                  <a:schemeClr val="tx1"/>
                </a:solidFill>
                <a:effectLst/>
                <a:latin typeface="+mn-lt"/>
                <a:ea typeface="+mn-ea"/>
                <a:cs typeface="+mn-cs"/>
              </a:rPr>
              <a:t>But as a stakeholder of a project that involves building an application it may be a good idea to have a working understanding of what they are and what their purpose is.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15</a:t>
            </a:fld>
            <a:endParaRPr lang="en-US"/>
          </a:p>
        </p:txBody>
      </p:sp>
    </p:spTree>
    <p:extLst>
      <p:ext uri="{BB962C8B-B14F-4D97-AF65-F5344CB8AC3E}">
        <p14:creationId xmlns:p14="http://schemas.microsoft.com/office/powerpoint/2010/main" val="152196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VCS are GitHub and GitLab</a:t>
            </a:r>
          </a:p>
          <a:p>
            <a:endParaRPr lang="en-US" dirty="0"/>
          </a:p>
          <a:p>
            <a:r>
              <a:rPr lang="en-US" dirty="0"/>
              <a:t>Code for a project lives in a repository (repo)</a:t>
            </a:r>
          </a:p>
        </p:txBody>
      </p:sp>
      <p:sp>
        <p:nvSpPr>
          <p:cNvPr id="4" name="Slide Number Placeholder 3"/>
          <p:cNvSpPr>
            <a:spLocks noGrp="1"/>
          </p:cNvSpPr>
          <p:nvPr>
            <p:ph type="sldNum" sz="quarter" idx="5"/>
          </p:nvPr>
        </p:nvSpPr>
        <p:spPr/>
        <p:txBody>
          <a:bodyPr/>
          <a:lstStyle/>
          <a:p>
            <a:fld id="{85467DA8-1518-2E4F-B1E3-4CF32F3F500F}" type="slidenum">
              <a:rPr lang="en-US" smtClean="0"/>
              <a:t>18</a:t>
            </a:fld>
            <a:endParaRPr lang="en-US"/>
          </a:p>
        </p:txBody>
      </p:sp>
    </p:spTree>
    <p:extLst>
      <p:ext uri="{BB962C8B-B14F-4D97-AF65-F5344CB8AC3E}">
        <p14:creationId xmlns:p14="http://schemas.microsoft.com/office/powerpoint/2010/main" val="1276887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Engraftment app’s repo</a:t>
            </a:r>
          </a:p>
          <a:p>
            <a:r>
              <a:rPr lang="en-US" dirty="0"/>
              <a:t>Point out:</a:t>
            </a:r>
          </a:p>
          <a:p>
            <a:pPr marL="171450" indent="-171450">
              <a:buFontTx/>
              <a:buChar char="-"/>
            </a:pPr>
            <a:r>
              <a:rPr lang="en-US" dirty="0"/>
              <a:t>GitHub is accessible from a browser and is actually pretty user friendly. </a:t>
            </a:r>
          </a:p>
          <a:p>
            <a:pPr marL="171450" indent="-171450">
              <a:buFontTx/>
              <a:buChar char="-"/>
            </a:pPr>
            <a:r>
              <a:rPr lang="en-US" dirty="0"/>
              <a:t>We have </a:t>
            </a:r>
            <a:r>
              <a:rPr lang="en-US" dirty="0" err="1"/>
              <a:t>Github</a:t>
            </a:r>
            <a:r>
              <a:rPr lang="en-US" dirty="0"/>
              <a:t> Enterprise institution wide. If you don’t have it you should request that your hospital purchase a license.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Branch = master but could have a working branch to write new code</a:t>
            </a:r>
          </a:p>
          <a:p>
            <a:pPr marL="171450" indent="-171450">
              <a:buFontTx/>
              <a:buChar char="-"/>
            </a:pPr>
            <a:r>
              <a:rPr lang="en-US" dirty="0"/>
              <a:t>Repo for the </a:t>
            </a:r>
            <a:r>
              <a:rPr lang="en-US" dirty="0" err="1"/>
              <a:t>cibmtrFormsAssistant</a:t>
            </a:r>
            <a:r>
              <a:rPr lang="en-US" dirty="0"/>
              <a:t> lists all the files in thee current branch</a:t>
            </a:r>
          </a:p>
          <a:p>
            <a:pPr marL="171450" indent="-171450">
              <a:buFontTx/>
              <a:buChar char="-"/>
            </a:pPr>
            <a:r>
              <a:rPr lang="en-US" dirty="0"/>
              <a:t>History is available of all previous versions committed to the repo</a:t>
            </a:r>
          </a:p>
          <a:p>
            <a:pPr marL="628650" lvl="1" indent="-171450">
              <a:buFontTx/>
              <a:buChar char="-"/>
            </a:pPr>
            <a:r>
              <a:rPr lang="en-US" dirty="0"/>
              <a:t>Can see differences in code</a:t>
            </a:r>
          </a:p>
          <a:p>
            <a:pPr marL="628650" lvl="1" indent="-171450">
              <a:buFontTx/>
              <a:buChar char="-"/>
            </a:pPr>
            <a:r>
              <a:rPr lang="en-US" dirty="0"/>
              <a:t>Can also see the files at different stages</a:t>
            </a:r>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20</a:t>
            </a:fld>
            <a:endParaRPr lang="en-US"/>
          </a:p>
        </p:txBody>
      </p:sp>
    </p:spTree>
    <p:extLst>
      <p:ext uri="{BB962C8B-B14F-4D97-AF65-F5344CB8AC3E}">
        <p14:creationId xmlns:p14="http://schemas.microsoft.com/office/powerpoint/2010/main" val="158917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67DA8-1518-2E4F-B1E3-4CF32F3F500F}" type="slidenum">
              <a:rPr lang="en-US" smtClean="0"/>
              <a:t>23</a:t>
            </a:fld>
            <a:endParaRPr lang="en-US"/>
          </a:p>
        </p:txBody>
      </p:sp>
    </p:spTree>
    <p:extLst>
      <p:ext uri="{BB962C8B-B14F-4D97-AF65-F5344CB8AC3E}">
        <p14:creationId xmlns:p14="http://schemas.microsoft.com/office/powerpoint/2010/main" val="387781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CB9F1E-7B8E-1243-8BFB-1905F93A0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itle 4">
            <a:extLst>
              <a:ext uri="{FF2B5EF4-FFF2-40B4-BE49-F238E27FC236}">
                <a16:creationId xmlns:a16="http://schemas.microsoft.com/office/drawing/2014/main" id="{9EA9AA1D-C3C3-294A-8822-610BA11378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7981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1D18-FB1B-D54C-89E2-BCC39A6134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6F6991-E68D-E445-BC6F-F4A3D2ACD197}"/>
              </a:ext>
            </a:extLst>
          </p:cNvPr>
          <p:cNvSpPr>
            <a:spLocks noGrp="1"/>
          </p:cNvSpPr>
          <p:nvPr>
            <p:ph type="body" orient="vert" idx="1"/>
          </p:nvPr>
        </p:nvSpPr>
        <p:spPr>
          <a:xfrm>
            <a:off x="838200" y="1825624"/>
            <a:ext cx="10515600" cy="4117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18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574BD-D6F5-CC42-B747-470339CC362C}"/>
              </a:ext>
            </a:extLst>
          </p:cNvPr>
          <p:cNvSpPr>
            <a:spLocks noGrp="1"/>
          </p:cNvSpPr>
          <p:nvPr>
            <p:ph type="title" orient="vert"/>
          </p:nvPr>
        </p:nvSpPr>
        <p:spPr>
          <a:xfrm>
            <a:off x="8724900" y="365125"/>
            <a:ext cx="2628900" cy="5578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8A6E7-70DC-924A-BE5C-16A4063F20E2}"/>
              </a:ext>
            </a:extLst>
          </p:cNvPr>
          <p:cNvSpPr>
            <a:spLocks noGrp="1"/>
          </p:cNvSpPr>
          <p:nvPr>
            <p:ph type="body" orient="vert" idx="1"/>
          </p:nvPr>
        </p:nvSpPr>
        <p:spPr>
          <a:xfrm>
            <a:off x="838200" y="365125"/>
            <a:ext cx="7734300"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907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9C30-EB4B-CC42-AE7E-31900989D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0619-A774-C94E-A0A6-CE54D89FB14B}"/>
              </a:ext>
            </a:extLst>
          </p:cNvPr>
          <p:cNvSpPr>
            <a:spLocks noGrp="1"/>
          </p:cNvSpPr>
          <p:nvPr>
            <p:ph idx="1"/>
          </p:nvPr>
        </p:nvSpPr>
        <p:spPr>
          <a:xfrm>
            <a:off x="838200" y="1825624"/>
            <a:ext cx="10515600" cy="4117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851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4D61-3416-DF4D-8A68-67E1D449A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1FDF57-8458-164E-B616-A6D5DFDFC2B5}"/>
              </a:ext>
            </a:extLst>
          </p:cNvPr>
          <p:cNvSpPr>
            <a:spLocks noGrp="1"/>
          </p:cNvSpPr>
          <p:nvPr>
            <p:ph type="body" idx="1"/>
          </p:nvPr>
        </p:nvSpPr>
        <p:spPr>
          <a:xfrm>
            <a:off x="831850" y="4589463"/>
            <a:ext cx="10515600" cy="13541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1689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FF2C-633D-3B4D-A98F-241D1A3DF8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38636C-1316-E74F-84B1-7ED0864A3C72}"/>
              </a:ext>
            </a:extLst>
          </p:cNvPr>
          <p:cNvSpPr>
            <a:spLocks noGrp="1"/>
          </p:cNvSpPr>
          <p:nvPr>
            <p:ph sz="half" idx="1"/>
          </p:nvPr>
        </p:nvSpPr>
        <p:spPr>
          <a:xfrm>
            <a:off x="838200" y="1825625"/>
            <a:ext cx="5181600" cy="4117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F43EC-017A-7747-944C-9CD5EEABD998}"/>
              </a:ext>
            </a:extLst>
          </p:cNvPr>
          <p:cNvSpPr>
            <a:spLocks noGrp="1"/>
          </p:cNvSpPr>
          <p:nvPr>
            <p:ph sz="half" idx="2"/>
          </p:nvPr>
        </p:nvSpPr>
        <p:spPr>
          <a:xfrm>
            <a:off x="6172200" y="1825625"/>
            <a:ext cx="5181600" cy="4117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95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48A0-5CBF-4443-BA2B-36832F80EC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B12907-B659-1F4D-A33F-A0D895B9F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219E1E-820E-1240-8854-E72405EB6ED3}"/>
              </a:ext>
            </a:extLst>
          </p:cNvPr>
          <p:cNvSpPr>
            <a:spLocks noGrp="1"/>
          </p:cNvSpPr>
          <p:nvPr>
            <p:ph sz="half" idx="2"/>
          </p:nvPr>
        </p:nvSpPr>
        <p:spPr>
          <a:xfrm>
            <a:off x="839788" y="2505075"/>
            <a:ext cx="5157787" cy="3438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D1052-1259-7D49-A85E-9779404FE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22E49-63FB-AB4D-BDF5-213641A2411E}"/>
              </a:ext>
            </a:extLst>
          </p:cNvPr>
          <p:cNvSpPr>
            <a:spLocks noGrp="1"/>
          </p:cNvSpPr>
          <p:nvPr>
            <p:ph sz="quarter" idx="4"/>
          </p:nvPr>
        </p:nvSpPr>
        <p:spPr>
          <a:xfrm>
            <a:off x="6172200" y="2505075"/>
            <a:ext cx="5183188" cy="3438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59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365A-A90C-2640-8988-A4805F834D2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5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43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1AD2-86C9-9C4D-962C-507BA97C2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194DF-D9AD-EE4A-AD07-CFF067C4A204}"/>
              </a:ext>
            </a:extLst>
          </p:cNvPr>
          <p:cNvSpPr>
            <a:spLocks noGrp="1"/>
          </p:cNvSpPr>
          <p:nvPr>
            <p:ph idx="1"/>
          </p:nvPr>
        </p:nvSpPr>
        <p:spPr>
          <a:xfrm>
            <a:off x="5183188" y="987425"/>
            <a:ext cx="6172200" cy="4956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A8B5C0-9B94-7F4C-A5E8-2A874D16A6C3}"/>
              </a:ext>
            </a:extLst>
          </p:cNvPr>
          <p:cNvSpPr>
            <a:spLocks noGrp="1"/>
          </p:cNvSpPr>
          <p:nvPr>
            <p:ph type="body" sz="half" idx="2"/>
          </p:nvPr>
        </p:nvSpPr>
        <p:spPr>
          <a:xfrm>
            <a:off x="839788" y="2057400"/>
            <a:ext cx="3932237" cy="3886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325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CEFE-FFB2-1142-828A-8867BFF8C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B52292-83CB-CF48-A5A1-4A17F864B87F}"/>
              </a:ext>
            </a:extLst>
          </p:cNvPr>
          <p:cNvSpPr>
            <a:spLocks noGrp="1"/>
          </p:cNvSpPr>
          <p:nvPr>
            <p:ph type="pic" idx="1"/>
          </p:nvPr>
        </p:nvSpPr>
        <p:spPr>
          <a:xfrm>
            <a:off x="5183188" y="987425"/>
            <a:ext cx="6172200" cy="4956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B7BCD0-02CE-194A-BF46-371E88AC4FAF}"/>
              </a:ext>
            </a:extLst>
          </p:cNvPr>
          <p:cNvSpPr>
            <a:spLocks noGrp="1"/>
          </p:cNvSpPr>
          <p:nvPr>
            <p:ph type="body" sz="half" idx="2"/>
          </p:nvPr>
        </p:nvSpPr>
        <p:spPr>
          <a:xfrm>
            <a:off x="839788" y="2057400"/>
            <a:ext cx="3932237" cy="3886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3586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C25A5-87EB-1349-AC77-E749FE615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8045B07-6945-334B-93D4-AE02B12D04F4}"/>
              </a:ext>
            </a:extLst>
          </p:cNvPr>
          <p:cNvSpPr>
            <a:spLocks noGrp="1"/>
          </p:cNvSpPr>
          <p:nvPr>
            <p:ph type="body" idx="1"/>
          </p:nvPr>
        </p:nvSpPr>
        <p:spPr>
          <a:xfrm>
            <a:off x="838200" y="1825625"/>
            <a:ext cx="10515600" cy="4083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2F920956-8ACD-6440-9395-7F6CD2E1C927}"/>
              </a:ext>
            </a:extLst>
          </p:cNvPr>
          <p:cNvPicPr>
            <a:picLocks noChangeAspect="1"/>
          </p:cNvPicPr>
          <p:nvPr userDrawn="1"/>
        </p:nvPicPr>
        <p:blipFill>
          <a:blip r:embed="rId13"/>
          <a:stretch>
            <a:fillRect/>
          </a:stretch>
        </p:blipFill>
        <p:spPr>
          <a:xfrm>
            <a:off x="0" y="6045200"/>
            <a:ext cx="12192000" cy="812800"/>
          </a:xfrm>
          <a:prstGeom prst="rect">
            <a:avLst/>
          </a:prstGeom>
        </p:spPr>
      </p:pic>
    </p:spTree>
    <p:extLst>
      <p:ext uri="{BB962C8B-B14F-4D97-AF65-F5344CB8AC3E}">
        <p14:creationId xmlns:p14="http://schemas.microsoft.com/office/powerpoint/2010/main" val="104668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79A9-73A3-B04B-AE45-5311AFF8E273}"/>
              </a:ext>
            </a:extLst>
          </p:cNvPr>
          <p:cNvSpPr>
            <a:spLocks noGrp="1"/>
          </p:cNvSpPr>
          <p:nvPr>
            <p:ph type="ctrTitle"/>
          </p:nvPr>
        </p:nvSpPr>
        <p:spPr>
          <a:xfrm>
            <a:off x="1524000" y="1122363"/>
            <a:ext cx="9144000" cy="2387600"/>
          </a:xfrm>
        </p:spPr>
        <p:txBody>
          <a:bodyPr>
            <a:normAutofit/>
          </a:bodyPr>
          <a:lstStyle/>
          <a:p>
            <a:r>
              <a:rPr lang="en-US" sz="3200" dirty="0">
                <a:solidFill>
                  <a:srgbClr val="000000"/>
                </a:solidFill>
              </a:rPr>
              <a:t>Making Reliable Lab Apps: Demystifying Good Software Engineering Practices</a:t>
            </a:r>
          </a:p>
        </p:txBody>
      </p:sp>
      <p:sp>
        <p:nvSpPr>
          <p:cNvPr id="3" name="Subtitle 2">
            <a:extLst>
              <a:ext uri="{FF2B5EF4-FFF2-40B4-BE49-F238E27FC236}">
                <a16:creationId xmlns:a16="http://schemas.microsoft.com/office/drawing/2014/main" id="{C05F50B7-4842-984B-9150-2D058235866C}"/>
              </a:ext>
            </a:extLst>
          </p:cNvPr>
          <p:cNvSpPr>
            <a:spLocks noGrp="1"/>
          </p:cNvSpPr>
          <p:nvPr>
            <p:ph type="subTitle" idx="1"/>
          </p:nvPr>
        </p:nvSpPr>
        <p:spPr/>
        <p:txBody>
          <a:bodyPr>
            <a:normAutofit lnSpcReduction="10000"/>
          </a:bodyPr>
          <a:lstStyle/>
          <a:p>
            <a:pPr algn="l"/>
            <a:r>
              <a:rPr lang="en-US" dirty="0"/>
              <a:t>Stephan Kadauke, MD, PhD</a:t>
            </a:r>
          </a:p>
          <a:p>
            <a:pPr algn="l"/>
            <a:r>
              <a:rPr lang="en-US" dirty="0"/>
              <a:t>Assistant Professor of Pathology and Lab Medicine</a:t>
            </a:r>
          </a:p>
          <a:p>
            <a:pPr algn="l"/>
            <a:r>
              <a:rPr lang="en-US" dirty="0"/>
              <a:t>Children’s Hospital of Philadelphia</a:t>
            </a:r>
          </a:p>
          <a:p>
            <a:pPr algn="l"/>
            <a:r>
              <a:rPr lang="en-US" dirty="0"/>
              <a:t>AACC Atlanta, 30-Sep-2021</a:t>
            </a:r>
          </a:p>
          <a:p>
            <a:endParaRPr lang="en-US" dirty="0"/>
          </a:p>
        </p:txBody>
      </p:sp>
    </p:spTree>
    <p:extLst>
      <p:ext uri="{BB962C8B-B14F-4D97-AF65-F5344CB8AC3E}">
        <p14:creationId xmlns:p14="http://schemas.microsoft.com/office/powerpoint/2010/main" val="388357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E8C-B57F-A048-A87A-C10F0BB0EB58}"/>
              </a:ext>
            </a:extLst>
          </p:cNvPr>
          <p:cNvSpPr>
            <a:spLocks noGrp="1"/>
          </p:cNvSpPr>
          <p:nvPr>
            <p:ph type="title"/>
          </p:nvPr>
        </p:nvSpPr>
        <p:spPr/>
        <p:txBody>
          <a:bodyPr/>
          <a:lstStyle/>
          <a:p>
            <a:r>
              <a:rPr lang="en-US" dirty="0"/>
              <a:t>What is “Production”?</a:t>
            </a:r>
            <a:endParaRPr lang="en-US" baseline="30000" dirty="0"/>
          </a:p>
        </p:txBody>
      </p:sp>
      <p:sp>
        <p:nvSpPr>
          <p:cNvPr id="3" name="Content Placeholder 2">
            <a:extLst>
              <a:ext uri="{FF2B5EF4-FFF2-40B4-BE49-F238E27FC236}">
                <a16:creationId xmlns:a16="http://schemas.microsoft.com/office/drawing/2014/main" id="{DEBD8585-EC7D-3D4F-99E8-598C2EA9F814}"/>
              </a:ext>
            </a:extLst>
          </p:cNvPr>
          <p:cNvSpPr>
            <a:spLocks noGrp="1"/>
          </p:cNvSpPr>
          <p:nvPr>
            <p:ph idx="1"/>
          </p:nvPr>
        </p:nvSpPr>
        <p:spPr/>
        <p:txBody>
          <a:bodyPr/>
          <a:lstStyle/>
          <a:p>
            <a:pPr marL="0" indent="0">
              <a:buNone/>
            </a:pPr>
            <a:r>
              <a:rPr lang="en-US" dirty="0"/>
              <a:t>An application is said to be </a:t>
            </a:r>
            <a:r>
              <a:rPr lang="en-US" b="1" dirty="0"/>
              <a:t>in production </a:t>
            </a:r>
            <a:r>
              <a:rPr lang="en-US" dirty="0"/>
              <a:t>if the following are true: </a:t>
            </a:r>
          </a:p>
          <a:p>
            <a:pPr marL="0" indent="0">
              <a:buNone/>
            </a:pPr>
            <a:endParaRPr lang="en-US" dirty="0"/>
          </a:p>
          <a:p>
            <a:pPr marL="0" indent="0">
              <a:buNone/>
            </a:pPr>
            <a:r>
              <a:rPr lang="en-US" dirty="0"/>
              <a:t>1. It is being </a:t>
            </a:r>
            <a:r>
              <a:rPr lang="en-US" b="1" dirty="0"/>
              <a:t>used</a:t>
            </a:r>
            <a:r>
              <a:rPr lang="en-US" dirty="0"/>
              <a:t>, even if only by one person.</a:t>
            </a:r>
            <a:br>
              <a:rPr lang="en-US" dirty="0"/>
            </a:br>
            <a:r>
              <a:rPr lang="en-US" dirty="0"/>
              <a:t>2. It is being </a:t>
            </a:r>
            <a:r>
              <a:rPr lang="en-US" b="1" dirty="0"/>
              <a:t>relied upon </a:t>
            </a:r>
            <a:r>
              <a:rPr lang="en-US" dirty="0"/>
              <a:t>by its user(s).</a:t>
            </a:r>
            <a:br>
              <a:rPr lang="en-US" dirty="0"/>
            </a:br>
            <a:r>
              <a:rPr lang="en-US" dirty="0"/>
              <a:t>3. It has </a:t>
            </a:r>
            <a:r>
              <a:rPr lang="en-US" b="1" dirty="0"/>
              <a:t>real life impact </a:t>
            </a:r>
            <a:r>
              <a:rPr lang="en-US" dirty="0"/>
              <a:t>if something goes wrong. </a:t>
            </a:r>
          </a:p>
          <a:p>
            <a:pPr marL="0" indent="0">
              <a:buNone/>
            </a:pPr>
            <a:endParaRPr lang="en-US" dirty="0"/>
          </a:p>
        </p:txBody>
      </p:sp>
      <p:sp>
        <p:nvSpPr>
          <p:cNvPr id="4" name="TextBox 3">
            <a:extLst>
              <a:ext uri="{FF2B5EF4-FFF2-40B4-BE49-F238E27FC236}">
                <a16:creationId xmlns:a16="http://schemas.microsoft.com/office/drawing/2014/main" id="{2520C609-3328-7346-B418-E805A30A8182}"/>
              </a:ext>
            </a:extLst>
          </p:cNvPr>
          <p:cNvSpPr txBox="1"/>
          <p:nvPr/>
        </p:nvSpPr>
        <p:spPr>
          <a:xfrm>
            <a:off x="6747641" y="5570483"/>
            <a:ext cx="4606159" cy="369332"/>
          </a:xfrm>
          <a:prstGeom prst="rect">
            <a:avLst/>
          </a:prstGeom>
          <a:noFill/>
        </p:spPr>
        <p:txBody>
          <a:bodyPr wrap="square" rtlCol="0">
            <a:spAutoFit/>
          </a:bodyPr>
          <a:lstStyle/>
          <a:p>
            <a:pPr algn="r"/>
            <a:r>
              <a:rPr lang="en-US" i="1" dirty="0"/>
              <a:t>Engineering Shiny </a:t>
            </a:r>
            <a:r>
              <a:rPr lang="en-US" dirty="0"/>
              <a:t>(Fay et al., 2021) </a:t>
            </a:r>
          </a:p>
        </p:txBody>
      </p:sp>
    </p:spTree>
    <p:extLst>
      <p:ext uri="{BB962C8B-B14F-4D97-AF65-F5344CB8AC3E}">
        <p14:creationId xmlns:p14="http://schemas.microsoft.com/office/powerpoint/2010/main" val="98559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E368-BD2E-8141-9770-EB18B95E8F67}"/>
              </a:ext>
            </a:extLst>
          </p:cNvPr>
          <p:cNvSpPr>
            <a:spLocks noGrp="1"/>
          </p:cNvSpPr>
          <p:nvPr>
            <p:ph type="title"/>
          </p:nvPr>
        </p:nvSpPr>
        <p:spPr/>
        <p:txBody>
          <a:bodyPr/>
          <a:lstStyle/>
          <a:p>
            <a:r>
              <a:rPr lang="en-US" dirty="0"/>
              <a:t>Which of the following applications are in production?</a:t>
            </a:r>
          </a:p>
        </p:txBody>
      </p:sp>
      <p:sp>
        <p:nvSpPr>
          <p:cNvPr id="3" name="Content Placeholder 2">
            <a:extLst>
              <a:ext uri="{FF2B5EF4-FFF2-40B4-BE49-F238E27FC236}">
                <a16:creationId xmlns:a16="http://schemas.microsoft.com/office/drawing/2014/main" id="{E6C61EB5-420F-A247-A40A-51BED3A2C2CB}"/>
              </a:ext>
            </a:extLst>
          </p:cNvPr>
          <p:cNvSpPr>
            <a:spLocks noGrp="1"/>
          </p:cNvSpPr>
          <p:nvPr>
            <p:ph idx="1"/>
          </p:nvPr>
        </p:nvSpPr>
        <p:spPr/>
        <p:txBody>
          <a:bodyPr>
            <a:normAutofit/>
          </a:bodyPr>
          <a:lstStyle/>
          <a:p>
            <a:r>
              <a:rPr lang="en-US" dirty="0"/>
              <a:t>A Blood Bank director writes an app to help triage platelet units. She wrote the app, and she is the only person using the app.</a:t>
            </a:r>
          </a:p>
          <a:p>
            <a:r>
              <a:rPr lang="en-US" dirty="0"/>
              <a:t>A testing instance of Epic is deployed that will be used to evaluate issues that may come up during an upcoming EHR upgrade. </a:t>
            </a:r>
          </a:p>
          <a:p>
            <a:r>
              <a:rPr lang="en-US" dirty="0"/>
              <a:t>A physician writes an app that checks his computer for large files and sends him an email listing all files larger than 1 GB.</a:t>
            </a:r>
          </a:p>
          <a:p>
            <a:endParaRPr lang="en-US" dirty="0"/>
          </a:p>
        </p:txBody>
      </p:sp>
    </p:spTree>
    <p:extLst>
      <p:ext uri="{BB962C8B-B14F-4D97-AF65-F5344CB8AC3E}">
        <p14:creationId xmlns:p14="http://schemas.microsoft.com/office/powerpoint/2010/main" val="298557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8E55-5CDB-5446-B4DE-2B596D7891BB}"/>
              </a:ext>
            </a:extLst>
          </p:cNvPr>
          <p:cNvSpPr>
            <a:spLocks noGrp="1"/>
          </p:cNvSpPr>
          <p:nvPr>
            <p:ph type="title"/>
          </p:nvPr>
        </p:nvSpPr>
        <p:spPr/>
        <p:txBody>
          <a:bodyPr/>
          <a:lstStyle/>
          <a:p>
            <a:r>
              <a:rPr lang="en-US" dirty="0"/>
              <a:t>Software Engineering</a:t>
            </a:r>
          </a:p>
        </p:txBody>
      </p:sp>
      <p:sp>
        <p:nvSpPr>
          <p:cNvPr id="3" name="Text Placeholder 2">
            <a:extLst>
              <a:ext uri="{FF2B5EF4-FFF2-40B4-BE49-F238E27FC236}">
                <a16:creationId xmlns:a16="http://schemas.microsoft.com/office/drawing/2014/main" id="{C7B9701F-35DC-B04F-9D0E-2806867B5F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584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DD75-BE3D-CE41-883F-A5D4460DED5B}"/>
              </a:ext>
            </a:extLst>
          </p:cNvPr>
          <p:cNvSpPr>
            <a:spLocks noGrp="1"/>
          </p:cNvSpPr>
          <p:nvPr>
            <p:ph type="title"/>
          </p:nvPr>
        </p:nvSpPr>
        <p:spPr/>
        <p:txBody>
          <a:bodyPr/>
          <a:lstStyle/>
          <a:p>
            <a:r>
              <a:rPr lang="en-US" dirty="0"/>
              <a:t>The Cliff of Complexity</a:t>
            </a:r>
          </a:p>
        </p:txBody>
      </p:sp>
      <p:sp>
        <p:nvSpPr>
          <p:cNvPr id="3" name="Content Placeholder 2">
            <a:extLst>
              <a:ext uri="{FF2B5EF4-FFF2-40B4-BE49-F238E27FC236}">
                <a16:creationId xmlns:a16="http://schemas.microsoft.com/office/drawing/2014/main" id="{C0CBE451-924E-EF45-988E-082F4F6169BB}"/>
              </a:ext>
            </a:extLst>
          </p:cNvPr>
          <p:cNvSpPr>
            <a:spLocks noGrp="1"/>
          </p:cNvSpPr>
          <p:nvPr>
            <p:ph idx="1"/>
          </p:nvPr>
        </p:nvSpPr>
        <p:spPr/>
        <p:txBody>
          <a:bodyPr/>
          <a:lstStyle/>
          <a:p>
            <a:r>
              <a:rPr lang="en-US" dirty="0"/>
              <a:t>Usually, a small app that is useful does not stay small.</a:t>
            </a:r>
          </a:p>
          <a:p>
            <a:r>
              <a:rPr lang="en-US" dirty="0"/>
              <a:t>You add a feature</a:t>
            </a:r>
          </a:p>
          <a:p>
            <a:r>
              <a:rPr lang="en-US" dirty="0"/>
              <a:t>Then another</a:t>
            </a:r>
          </a:p>
          <a:p>
            <a:r>
              <a:rPr lang="en-US" dirty="0"/>
              <a:t>Eventually, </a:t>
            </a:r>
            <a:r>
              <a:rPr lang="en-US" b="1" dirty="0"/>
              <a:t>it will become to complex </a:t>
            </a:r>
            <a:r>
              <a:rPr lang="en-US" dirty="0"/>
              <a:t>to understand how all pieces fit together</a:t>
            </a:r>
          </a:p>
          <a:p>
            <a:r>
              <a:rPr lang="en-US" dirty="0"/>
              <a:t>At this point, </a:t>
            </a:r>
            <a:r>
              <a:rPr lang="en-US" b="1" dirty="0"/>
              <a:t>you may be afraid to make any changes </a:t>
            </a:r>
            <a:r>
              <a:rPr lang="en-US" dirty="0"/>
              <a:t>for fear that they will break something</a:t>
            </a:r>
          </a:p>
        </p:txBody>
      </p:sp>
    </p:spTree>
    <p:extLst>
      <p:ext uri="{BB962C8B-B14F-4D97-AF65-F5344CB8AC3E}">
        <p14:creationId xmlns:p14="http://schemas.microsoft.com/office/powerpoint/2010/main" val="381573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7351-355A-0A47-B4E5-647FF8E30D48}"/>
              </a:ext>
            </a:extLst>
          </p:cNvPr>
          <p:cNvSpPr>
            <a:spLocks noGrp="1"/>
          </p:cNvSpPr>
          <p:nvPr>
            <p:ph type="title"/>
          </p:nvPr>
        </p:nvSpPr>
        <p:spPr/>
        <p:txBody>
          <a:bodyPr/>
          <a:lstStyle/>
          <a:p>
            <a:r>
              <a:rPr lang="en-US" dirty="0"/>
              <a:t>Software Engineering</a:t>
            </a:r>
          </a:p>
        </p:txBody>
      </p:sp>
      <p:sp>
        <p:nvSpPr>
          <p:cNvPr id="3" name="Content Placeholder 2">
            <a:extLst>
              <a:ext uri="{FF2B5EF4-FFF2-40B4-BE49-F238E27FC236}">
                <a16:creationId xmlns:a16="http://schemas.microsoft.com/office/drawing/2014/main" id="{AD621FF5-16CB-6440-A9FA-F7399D13EFD2}"/>
              </a:ext>
            </a:extLst>
          </p:cNvPr>
          <p:cNvSpPr>
            <a:spLocks noGrp="1"/>
          </p:cNvSpPr>
          <p:nvPr>
            <p:ph idx="1"/>
          </p:nvPr>
        </p:nvSpPr>
        <p:spPr/>
        <p:txBody>
          <a:bodyPr/>
          <a:lstStyle/>
          <a:p>
            <a:r>
              <a:rPr lang="en-US" dirty="0"/>
              <a:t>IEEE: The application of a systematic, disciplined, quantifiable approach to the development, operation, and maintenance of software</a:t>
            </a:r>
          </a:p>
          <a:p>
            <a:endParaRPr lang="en-US" dirty="0"/>
          </a:p>
          <a:p>
            <a:r>
              <a:rPr lang="en-US" b="1" dirty="0"/>
              <a:t>Software engineering </a:t>
            </a:r>
            <a:r>
              <a:rPr lang="en-US" dirty="0"/>
              <a:t>is the art of building </a:t>
            </a:r>
            <a:r>
              <a:rPr lang="en-US" b="1" dirty="0"/>
              <a:t>maintainable </a:t>
            </a:r>
            <a:r>
              <a:rPr lang="en-US" dirty="0"/>
              <a:t>software, and it does so in large part by employing practices that </a:t>
            </a:r>
            <a:r>
              <a:rPr lang="en-US" b="1" dirty="0"/>
              <a:t>reduce complexity </a:t>
            </a:r>
            <a:r>
              <a:rPr lang="en-US" dirty="0"/>
              <a:t>of the code. </a:t>
            </a:r>
          </a:p>
          <a:p>
            <a:pPr marL="0" indent="0">
              <a:buNone/>
            </a:pPr>
            <a:endParaRPr lang="en-US" dirty="0"/>
          </a:p>
        </p:txBody>
      </p:sp>
    </p:spTree>
    <p:extLst>
      <p:ext uri="{BB962C8B-B14F-4D97-AF65-F5344CB8AC3E}">
        <p14:creationId xmlns:p14="http://schemas.microsoft.com/office/powerpoint/2010/main" val="2106199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86B2-C4AA-7846-81F7-5E2B19B1B9CF}"/>
              </a:ext>
            </a:extLst>
          </p:cNvPr>
          <p:cNvSpPr>
            <a:spLocks noGrp="1"/>
          </p:cNvSpPr>
          <p:nvPr>
            <p:ph type="title"/>
          </p:nvPr>
        </p:nvSpPr>
        <p:spPr/>
        <p:txBody>
          <a:bodyPr/>
          <a:lstStyle/>
          <a:p>
            <a:r>
              <a:rPr lang="en-US" dirty="0"/>
              <a:t>Software Engineering Practices</a:t>
            </a:r>
          </a:p>
        </p:txBody>
      </p:sp>
      <p:sp>
        <p:nvSpPr>
          <p:cNvPr id="3" name="Content Placeholder 2">
            <a:extLst>
              <a:ext uri="{FF2B5EF4-FFF2-40B4-BE49-F238E27FC236}">
                <a16:creationId xmlns:a16="http://schemas.microsoft.com/office/drawing/2014/main" id="{18A791C3-669C-0047-9C76-8228E29415D4}"/>
              </a:ext>
            </a:extLst>
          </p:cNvPr>
          <p:cNvSpPr>
            <a:spLocks noGrp="1"/>
          </p:cNvSpPr>
          <p:nvPr>
            <p:ph idx="1"/>
          </p:nvPr>
        </p:nvSpPr>
        <p:spPr/>
        <p:txBody>
          <a:bodyPr/>
          <a:lstStyle/>
          <a:p>
            <a:r>
              <a:rPr lang="en-US" dirty="0"/>
              <a:t>Version Control</a:t>
            </a:r>
          </a:p>
          <a:p>
            <a:r>
              <a:rPr lang="en-US" dirty="0"/>
              <a:t>Automated Testing</a:t>
            </a:r>
          </a:p>
          <a:p>
            <a:r>
              <a:rPr lang="en-US" dirty="0"/>
              <a:t>Code Review</a:t>
            </a:r>
          </a:p>
          <a:p>
            <a:r>
              <a:rPr lang="en-US" i="1" dirty="0"/>
              <a:t>…</a:t>
            </a:r>
          </a:p>
        </p:txBody>
      </p:sp>
      <p:pic>
        <p:nvPicPr>
          <p:cNvPr id="4" name="Picture 3">
            <a:extLst>
              <a:ext uri="{FF2B5EF4-FFF2-40B4-BE49-F238E27FC236}">
                <a16:creationId xmlns:a16="http://schemas.microsoft.com/office/drawing/2014/main" id="{AEB8E963-8092-4B47-950A-38BC3A187CCE}"/>
              </a:ext>
            </a:extLst>
          </p:cNvPr>
          <p:cNvPicPr>
            <a:picLocks noChangeAspect="1"/>
          </p:cNvPicPr>
          <p:nvPr/>
        </p:nvPicPr>
        <p:blipFill>
          <a:blip r:embed="rId3"/>
          <a:stretch>
            <a:fillRect/>
          </a:stretch>
        </p:blipFill>
        <p:spPr>
          <a:xfrm>
            <a:off x="5978598" y="1690688"/>
            <a:ext cx="4919773" cy="3699364"/>
          </a:xfrm>
          <a:prstGeom prst="rect">
            <a:avLst/>
          </a:prstGeom>
        </p:spPr>
      </p:pic>
    </p:spTree>
    <p:extLst>
      <p:ext uri="{BB962C8B-B14F-4D97-AF65-F5344CB8AC3E}">
        <p14:creationId xmlns:p14="http://schemas.microsoft.com/office/powerpoint/2010/main" val="331048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BDB9B8-0BFA-B94C-902A-0801E3727C52}"/>
              </a:ext>
            </a:extLst>
          </p:cNvPr>
          <p:cNvPicPr>
            <a:picLocks noChangeAspect="1"/>
          </p:cNvPicPr>
          <p:nvPr/>
        </p:nvPicPr>
        <p:blipFill>
          <a:blip r:embed="rId2"/>
          <a:stretch>
            <a:fillRect/>
          </a:stretch>
        </p:blipFill>
        <p:spPr>
          <a:xfrm>
            <a:off x="1512405" y="2304093"/>
            <a:ext cx="1921912" cy="1921912"/>
          </a:xfrm>
          <a:prstGeom prst="rect">
            <a:avLst/>
          </a:prstGeom>
        </p:spPr>
      </p:pic>
      <p:pic>
        <p:nvPicPr>
          <p:cNvPr id="6146" name="Picture 2" descr="Unit Testing for R • testthat">
            <a:extLst>
              <a:ext uri="{FF2B5EF4-FFF2-40B4-BE49-F238E27FC236}">
                <a16:creationId xmlns:a16="http://schemas.microsoft.com/office/drawing/2014/main" id="{6CA0754C-A184-DF46-9A4F-03B7A368D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372" y="2304093"/>
            <a:ext cx="1786270" cy="20690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itHub - ThinkR-open/golem: A Framework for Building Robust Shiny Apps">
            <a:extLst>
              <a:ext uri="{FF2B5EF4-FFF2-40B4-BE49-F238E27FC236}">
                <a16:creationId xmlns:a16="http://schemas.microsoft.com/office/drawing/2014/main" id="{0FEDFB72-3E9C-584D-AC83-4C7AC73C8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2899" y="2323214"/>
            <a:ext cx="1916696" cy="221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36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EC83-862F-7B4E-9DA3-0419A64F4A84}"/>
              </a:ext>
            </a:extLst>
          </p:cNvPr>
          <p:cNvSpPr>
            <a:spLocks noGrp="1"/>
          </p:cNvSpPr>
          <p:nvPr>
            <p:ph type="title"/>
          </p:nvPr>
        </p:nvSpPr>
        <p:spPr/>
        <p:txBody>
          <a:bodyPr/>
          <a:lstStyle/>
          <a:p>
            <a:r>
              <a:rPr lang="en-US" dirty="0"/>
              <a:t>Version Control</a:t>
            </a:r>
          </a:p>
        </p:txBody>
      </p:sp>
      <p:sp>
        <p:nvSpPr>
          <p:cNvPr id="3" name="Text Placeholder 2">
            <a:extLst>
              <a:ext uri="{FF2B5EF4-FFF2-40B4-BE49-F238E27FC236}">
                <a16:creationId xmlns:a16="http://schemas.microsoft.com/office/drawing/2014/main" id="{25249F2B-7D84-6F49-9947-1C5360A630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559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7B6-FC49-B44E-8748-EE7C9AB9BA92}"/>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2957BD02-6B50-6E43-B5EC-6B0160B86040}"/>
              </a:ext>
            </a:extLst>
          </p:cNvPr>
          <p:cNvSpPr>
            <a:spLocks noGrp="1"/>
          </p:cNvSpPr>
          <p:nvPr>
            <p:ph idx="1"/>
          </p:nvPr>
        </p:nvSpPr>
        <p:spPr/>
        <p:txBody>
          <a:bodyPr/>
          <a:lstStyle/>
          <a:p>
            <a:r>
              <a:rPr lang="en-US" dirty="0"/>
              <a:t>A set of practices that enable </a:t>
            </a:r>
            <a:r>
              <a:rPr lang="en-US" b="1" dirty="0"/>
              <a:t>change control </a:t>
            </a:r>
            <a:r>
              <a:rPr lang="en-US" dirty="0"/>
              <a:t>and </a:t>
            </a:r>
            <a:r>
              <a:rPr lang="en-US" b="1" dirty="0"/>
              <a:t>collaboration </a:t>
            </a:r>
            <a:r>
              <a:rPr lang="en-US" dirty="0"/>
              <a:t>for software code.</a:t>
            </a:r>
          </a:p>
          <a:p>
            <a:pPr marL="0" indent="0">
              <a:buNone/>
            </a:pPr>
            <a:endParaRPr lang="en-US" dirty="0"/>
          </a:p>
        </p:txBody>
      </p:sp>
      <p:pic>
        <p:nvPicPr>
          <p:cNvPr id="4" name="Picture 3">
            <a:extLst>
              <a:ext uri="{FF2B5EF4-FFF2-40B4-BE49-F238E27FC236}">
                <a16:creationId xmlns:a16="http://schemas.microsoft.com/office/drawing/2014/main" id="{764B16A1-6882-934A-9E41-4250CA2FF32D}"/>
              </a:ext>
            </a:extLst>
          </p:cNvPr>
          <p:cNvPicPr>
            <a:picLocks noChangeAspect="1"/>
          </p:cNvPicPr>
          <p:nvPr/>
        </p:nvPicPr>
        <p:blipFill>
          <a:blip r:embed="rId3"/>
          <a:stretch>
            <a:fillRect/>
          </a:stretch>
        </p:blipFill>
        <p:spPr>
          <a:xfrm>
            <a:off x="3612487" y="3029179"/>
            <a:ext cx="4967026" cy="2545088"/>
          </a:xfrm>
          <a:prstGeom prst="rect">
            <a:avLst/>
          </a:prstGeom>
        </p:spPr>
      </p:pic>
      <p:sp>
        <p:nvSpPr>
          <p:cNvPr id="5" name="Rectangle 4">
            <a:extLst>
              <a:ext uri="{FF2B5EF4-FFF2-40B4-BE49-F238E27FC236}">
                <a16:creationId xmlns:a16="http://schemas.microsoft.com/office/drawing/2014/main" id="{82051103-30C6-D346-BA22-1E6DCFF9D779}"/>
              </a:ext>
            </a:extLst>
          </p:cNvPr>
          <p:cNvSpPr/>
          <p:nvPr/>
        </p:nvSpPr>
        <p:spPr>
          <a:xfrm>
            <a:off x="4114801" y="5758933"/>
            <a:ext cx="8250864" cy="369332"/>
          </a:xfrm>
          <a:prstGeom prst="rect">
            <a:avLst/>
          </a:prstGeom>
        </p:spPr>
        <p:txBody>
          <a:bodyPr wrap="square">
            <a:spAutoFit/>
          </a:bodyPr>
          <a:lstStyle/>
          <a:p>
            <a:r>
              <a:rPr lang="en-US" dirty="0"/>
              <a:t>https://</a:t>
            </a:r>
            <a:r>
              <a:rPr lang="en-US" dirty="0" err="1"/>
              <a:t>www.nobledesktop.com</a:t>
            </a:r>
            <a:r>
              <a:rPr lang="en-US" dirty="0"/>
              <a:t>/blog/what-is-git-and-why-should-you-use-it</a:t>
            </a:r>
          </a:p>
        </p:txBody>
      </p:sp>
      <p:pic>
        <p:nvPicPr>
          <p:cNvPr id="6" name="Picture 5">
            <a:extLst>
              <a:ext uri="{FF2B5EF4-FFF2-40B4-BE49-F238E27FC236}">
                <a16:creationId xmlns:a16="http://schemas.microsoft.com/office/drawing/2014/main" id="{64A52AEE-9B6A-0943-8C2A-9125CF03596B}"/>
              </a:ext>
            </a:extLst>
          </p:cNvPr>
          <p:cNvPicPr>
            <a:picLocks noChangeAspect="1"/>
          </p:cNvPicPr>
          <p:nvPr/>
        </p:nvPicPr>
        <p:blipFill>
          <a:blip r:embed="rId4"/>
          <a:stretch>
            <a:fillRect/>
          </a:stretch>
        </p:blipFill>
        <p:spPr>
          <a:xfrm>
            <a:off x="9454926" y="624149"/>
            <a:ext cx="776287" cy="776287"/>
          </a:xfrm>
          <a:prstGeom prst="rect">
            <a:avLst/>
          </a:prstGeom>
        </p:spPr>
      </p:pic>
      <p:pic>
        <p:nvPicPr>
          <p:cNvPr id="1026" name="Picture 2" descr="about.gitlab.com/images/press/logo/png/gitlab-l...">
            <a:extLst>
              <a:ext uri="{FF2B5EF4-FFF2-40B4-BE49-F238E27FC236}">
                <a16:creationId xmlns:a16="http://schemas.microsoft.com/office/drawing/2014/main" id="{B147C10B-87F2-1944-B227-FF3E43A0BA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0062" y="488031"/>
            <a:ext cx="1271956" cy="11529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a:extLst>
              <a:ext uri="{FF2B5EF4-FFF2-40B4-BE49-F238E27FC236}">
                <a16:creationId xmlns:a16="http://schemas.microsoft.com/office/drawing/2014/main" id="{90F6A47A-D86A-FF40-B0E7-9CF4732BC216}"/>
              </a:ext>
            </a:extLst>
          </p:cNvPr>
          <p:cNvSpPr/>
          <p:nvPr/>
        </p:nvSpPr>
        <p:spPr>
          <a:xfrm>
            <a:off x="2519916" y="3029179"/>
            <a:ext cx="1414131" cy="564626"/>
          </a:xfrm>
          <a:prstGeom prst="wedgeRectCallout">
            <a:avLst>
              <a:gd name="adj1" fmla="val 99468"/>
              <a:gd name="adj2" fmla="val 775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Check out</a:t>
            </a:r>
          </a:p>
        </p:txBody>
      </p:sp>
      <p:sp>
        <p:nvSpPr>
          <p:cNvPr id="9" name="Rectangular Callout 8">
            <a:extLst>
              <a:ext uri="{FF2B5EF4-FFF2-40B4-BE49-F238E27FC236}">
                <a16:creationId xmlns:a16="http://schemas.microsoft.com/office/drawing/2014/main" id="{27AD3405-3D9E-6F47-BD1E-2A5AF5DA9D69}"/>
              </a:ext>
            </a:extLst>
          </p:cNvPr>
          <p:cNvSpPr/>
          <p:nvPr/>
        </p:nvSpPr>
        <p:spPr>
          <a:xfrm>
            <a:off x="6964249" y="2746866"/>
            <a:ext cx="1414131" cy="564626"/>
          </a:xfrm>
          <a:prstGeom prst="wedgeRectCallout">
            <a:avLst>
              <a:gd name="adj1" fmla="val -150907"/>
              <a:gd name="adj2" fmla="val 850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Commit</a:t>
            </a:r>
          </a:p>
        </p:txBody>
      </p:sp>
      <p:sp>
        <p:nvSpPr>
          <p:cNvPr id="10" name="Rectangular Callout 9">
            <a:extLst>
              <a:ext uri="{FF2B5EF4-FFF2-40B4-BE49-F238E27FC236}">
                <a16:creationId xmlns:a16="http://schemas.microsoft.com/office/drawing/2014/main" id="{25A1091B-B987-3E45-8D18-CA279AB5A2E7}"/>
              </a:ext>
            </a:extLst>
          </p:cNvPr>
          <p:cNvSpPr/>
          <p:nvPr/>
        </p:nvSpPr>
        <p:spPr>
          <a:xfrm>
            <a:off x="8817082" y="3135320"/>
            <a:ext cx="1414131" cy="564626"/>
          </a:xfrm>
          <a:prstGeom prst="wedgeRectCallout">
            <a:avLst>
              <a:gd name="adj1" fmla="val -177223"/>
              <a:gd name="adj2" fmla="val 90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Merge</a:t>
            </a:r>
          </a:p>
        </p:txBody>
      </p:sp>
      <p:sp>
        <p:nvSpPr>
          <p:cNvPr id="8" name="Left Brace 7">
            <a:extLst>
              <a:ext uri="{FF2B5EF4-FFF2-40B4-BE49-F238E27FC236}">
                <a16:creationId xmlns:a16="http://schemas.microsoft.com/office/drawing/2014/main" id="{A2B19775-70B6-3F41-9272-F0D699A3AEBD}"/>
              </a:ext>
            </a:extLst>
          </p:cNvPr>
          <p:cNvSpPr/>
          <p:nvPr/>
        </p:nvSpPr>
        <p:spPr>
          <a:xfrm>
            <a:off x="2052084" y="2746866"/>
            <a:ext cx="287079" cy="2827401"/>
          </a:xfrm>
          <a:prstGeom prst="leftBrace">
            <a:avLst/>
          </a:prstGeom>
          <a:ln w="571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0C3DD55F-EF4D-F14D-AB01-91B7B6C9A6E6}"/>
              </a:ext>
            </a:extLst>
          </p:cNvPr>
          <p:cNvSpPr/>
          <p:nvPr/>
        </p:nvSpPr>
        <p:spPr>
          <a:xfrm>
            <a:off x="279992" y="3837400"/>
            <a:ext cx="1591339" cy="646331"/>
          </a:xfrm>
          <a:prstGeom prst="rect">
            <a:avLst/>
          </a:prstGeom>
        </p:spPr>
        <p:txBody>
          <a:bodyPr wrap="square">
            <a:spAutoFit/>
          </a:bodyPr>
          <a:lstStyle/>
          <a:p>
            <a:pPr algn="r"/>
            <a:r>
              <a:rPr lang="en-US" dirty="0"/>
              <a:t>Repository</a:t>
            </a:r>
          </a:p>
          <a:p>
            <a:pPr algn="r"/>
            <a:r>
              <a:rPr lang="en-US" dirty="0"/>
              <a:t>(“repo”)</a:t>
            </a:r>
          </a:p>
        </p:txBody>
      </p:sp>
    </p:spTree>
    <p:extLst>
      <p:ext uri="{BB962C8B-B14F-4D97-AF65-F5344CB8AC3E}">
        <p14:creationId xmlns:p14="http://schemas.microsoft.com/office/powerpoint/2010/main" val="323741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1E5643-A088-1546-88ED-93E24770C729}"/>
              </a:ext>
            </a:extLst>
          </p:cNvPr>
          <p:cNvPicPr>
            <a:picLocks noGrp="1" noChangeAspect="1"/>
          </p:cNvPicPr>
          <p:nvPr>
            <p:ph idx="1"/>
          </p:nvPr>
        </p:nvPicPr>
        <p:blipFill>
          <a:blip r:embed="rId2"/>
          <a:stretch>
            <a:fillRect/>
          </a:stretch>
        </p:blipFill>
        <p:spPr>
          <a:xfrm>
            <a:off x="3022600" y="1759800"/>
            <a:ext cx="6146800" cy="3149600"/>
          </a:xfrm>
          <a:prstGeom prst="rect">
            <a:avLst/>
          </a:prstGeom>
        </p:spPr>
      </p:pic>
      <p:sp>
        <p:nvSpPr>
          <p:cNvPr id="5" name="Rectangular Callout 4">
            <a:extLst>
              <a:ext uri="{FF2B5EF4-FFF2-40B4-BE49-F238E27FC236}">
                <a16:creationId xmlns:a16="http://schemas.microsoft.com/office/drawing/2014/main" id="{F1254ADE-E835-9243-A05B-2ECB152904A6}"/>
              </a:ext>
            </a:extLst>
          </p:cNvPr>
          <p:cNvSpPr/>
          <p:nvPr/>
        </p:nvSpPr>
        <p:spPr>
          <a:xfrm>
            <a:off x="3838353" y="4709123"/>
            <a:ext cx="1414131" cy="564626"/>
          </a:xfrm>
          <a:prstGeom prst="wedgeRectCallout">
            <a:avLst>
              <a:gd name="adj1" fmla="val 146084"/>
              <a:gd name="adj2" fmla="val -19172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p>
        </p:txBody>
      </p:sp>
      <p:sp>
        <p:nvSpPr>
          <p:cNvPr id="6" name="Rectangular Callout 5">
            <a:extLst>
              <a:ext uri="{FF2B5EF4-FFF2-40B4-BE49-F238E27FC236}">
                <a16:creationId xmlns:a16="http://schemas.microsoft.com/office/drawing/2014/main" id="{4E0CE79B-EA57-6D4B-AE13-1AF5AAB6E4CC}"/>
              </a:ext>
            </a:extLst>
          </p:cNvPr>
          <p:cNvSpPr/>
          <p:nvPr/>
        </p:nvSpPr>
        <p:spPr>
          <a:xfrm>
            <a:off x="9445255" y="4709123"/>
            <a:ext cx="1414131" cy="564626"/>
          </a:xfrm>
          <a:prstGeom prst="wedgeRectCallout">
            <a:avLst>
              <a:gd name="adj1" fmla="val -139630"/>
              <a:gd name="adj2" fmla="val -20866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185676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1E7D-AE66-EE45-8EB3-6E4A91C41F01}"/>
              </a:ext>
            </a:extLst>
          </p:cNvPr>
          <p:cNvSpPr>
            <a:spLocks noGrp="1"/>
          </p:cNvSpPr>
          <p:nvPr>
            <p:ph type="title"/>
          </p:nvPr>
        </p:nvSpPr>
        <p:spPr/>
        <p:txBody>
          <a:bodyPr/>
          <a:lstStyle/>
          <a:p>
            <a:r>
              <a:rPr lang="en-US" dirty="0"/>
              <a:t>Conflicts of Interest</a:t>
            </a:r>
          </a:p>
        </p:txBody>
      </p:sp>
      <p:sp>
        <p:nvSpPr>
          <p:cNvPr id="3" name="Content Placeholder 2">
            <a:extLst>
              <a:ext uri="{FF2B5EF4-FFF2-40B4-BE49-F238E27FC236}">
                <a16:creationId xmlns:a16="http://schemas.microsoft.com/office/drawing/2014/main" id="{16149563-E7E7-B646-987A-D5642AFC17CA}"/>
              </a:ext>
            </a:extLst>
          </p:cNvPr>
          <p:cNvSpPr>
            <a:spLocks noGrp="1"/>
          </p:cNvSpPr>
          <p:nvPr>
            <p:ph idx="1"/>
          </p:nvPr>
        </p:nvSpPr>
        <p:spPr/>
        <p:txBody>
          <a:bodyPr/>
          <a:lstStyle/>
          <a:p>
            <a:r>
              <a:rPr lang="en-US" dirty="0"/>
              <a:t>None</a:t>
            </a:r>
          </a:p>
        </p:txBody>
      </p:sp>
    </p:spTree>
    <p:extLst>
      <p:ext uri="{BB962C8B-B14F-4D97-AF65-F5344CB8AC3E}">
        <p14:creationId xmlns:p14="http://schemas.microsoft.com/office/powerpoint/2010/main" val="12765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4F93-5DF8-1147-B06E-5F1821612E9F}"/>
              </a:ext>
            </a:extLst>
          </p:cNvPr>
          <p:cNvSpPr>
            <a:spLocks noGrp="1"/>
          </p:cNvSpPr>
          <p:nvPr>
            <p:ph type="title"/>
          </p:nvPr>
        </p:nvSpPr>
        <p:spPr>
          <a:xfrm>
            <a:off x="838200" y="2766218"/>
            <a:ext cx="10515600" cy="1325563"/>
          </a:xfrm>
        </p:spPr>
        <p:txBody>
          <a:bodyPr>
            <a:normAutofit/>
          </a:bodyPr>
          <a:lstStyle/>
          <a:p>
            <a:pPr algn="ctr"/>
            <a:r>
              <a:rPr lang="en-US" sz="8800" dirty="0"/>
              <a:t>Demo</a:t>
            </a:r>
          </a:p>
        </p:txBody>
      </p:sp>
    </p:spTree>
    <p:extLst>
      <p:ext uri="{BB962C8B-B14F-4D97-AF65-F5344CB8AC3E}">
        <p14:creationId xmlns:p14="http://schemas.microsoft.com/office/powerpoint/2010/main" val="58105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E74E-463D-4346-8613-2D7158D056EF}"/>
              </a:ext>
            </a:extLst>
          </p:cNvPr>
          <p:cNvSpPr>
            <a:spLocks noGrp="1"/>
          </p:cNvSpPr>
          <p:nvPr>
            <p:ph type="title"/>
          </p:nvPr>
        </p:nvSpPr>
        <p:spPr/>
        <p:txBody>
          <a:bodyPr/>
          <a:lstStyle/>
          <a:p>
            <a:r>
              <a:rPr lang="en-US" dirty="0"/>
              <a:t>Other benefits of using a VCS</a:t>
            </a:r>
          </a:p>
        </p:txBody>
      </p:sp>
      <p:sp>
        <p:nvSpPr>
          <p:cNvPr id="3" name="Content Placeholder 2">
            <a:extLst>
              <a:ext uri="{FF2B5EF4-FFF2-40B4-BE49-F238E27FC236}">
                <a16:creationId xmlns:a16="http://schemas.microsoft.com/office/drawing/2014/main" id="{5CC57163-DB92-024C-8843-E9BC8D00C38F}"/>
              </a:ext>
            </a:extLst>
          </p:cNvPr>
          <p:cNvSpPr>
            <a:spLocks noGrp="1"/>
          </p:cNvSpPr>
          <p:nvPr>
            <p:ph idx="1"/>
          </p:nvPr>
        </p:nvSpPr>
        <p:spPr/>
        <p:txBody>
          <a:bodyPr>
            <a:normAutofit/>
          </a:bodyPr>
          <a:lstStyle/>
          <a:p>
            <a:r>
              <a:rPr lang="en-US" sz="3200" dirty="0"/>
              <a:t>Can roll back the application to a previous known working state</a:t>
            </a:r>
          </a:p>
          <a:p>
            <a:r>
              <a:rPr lang="en-US" sz="3200" dirty="0"/>
              <a:t>Can trigger code review and automated tests (“continuous integration”)</a:t>
            </a:r>
          </a:p>
        </p:txBody>
      </p:sp>
    </p:spTree>
    <p:extLst>
      <p:ext uri="{BB962C8B-B14F-4D97-AF65-F5344CB8AC3E}">
        <p14:creationId xmlns:p14="http://schemas.microsoft.com/office/powerpoint/2010/main" val="290529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EC83-862F-7B4E-9DA3-0419A64F4A84}"/>
              </a:ext>
            </a:extLst>
          </p:cNvPr>
          <p:cNvSpPr>
            <a:spLocks noGrp="1"/>
          </p:cNvSpPr>
          <p:nvPr>
            <p:ph type="title"/>
          </p:nvPr>
        </p:nvSpPr>
        <p:spPr/>
        <p:txBody>
          <a:bodyPr/>
          <a:lstStyle/>
          <a:p>
            <a:r>
              <a:rPr lang="en-US" dirty="0"/>
              <a:t>Automated Testing</a:t>
            </a:r>
          </a:p>
        </p:txBody>
      </p:sp>
      <p:sp>
        <p:nvSpPr>
          <p:cNvPr id="3" name="Text Placeholder 2">
            <a:extLst>
              <a:ext uri="{FF2B5EF4-FFF2-40B4-BE49-F238E27FC236}">
                <a16:creationId xmlns:a16="http://schemas.microsoft.com/office/drawing/2014/main" id="{25249F2B-7D84-6F49-9947-1C5360A630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58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7B6-FC49-B44E-8748-EE7C9AB9BA92}"/>
              </a:ext>
            </a:extLst>
          </p:cNvPr>
          <p:cNvSpPr>
            <a:spLocks noGrp="1"/>
          </p:cNvSpPr>
          <p:nvPr>
            <p:ph type="title"/>
          </p:nvPr>
        </p:nvSpPr>
        <p:spPr/>
        <p:txBody>
          <a:bodyPr/>
          <a:lstStyle/>
          <a:p>
            <a:r>
              <a:rPr lang="en-US" dirty="0"/>
              <a:t>What is Automated Testing?</a:t>
            </a:r>
          </a:p>
        </p:txBody>
      </p:sp>
      <p:sp>
        <p:nvSpPr>
          <p:cNvPr id="3" name="Content Placeholder 2">
            <a:extLst>
              <a:ext uri="{FF2B5EF4-FFF2-40B4-BE49-F238E27FC236}">
                <a16:creationId xmlns:a16="http://schemas.microsoft.com/office/drawing/2014/main" id="{2957BD02-6B50-6E43-B5EC-6B0160B86040}"/>
              </a:ext>
            </a:extLst>
          </p:cNvPr>
          <p:cNvSpPr>
            <a:spLocks noGrp="1"/>
          </p:cNvSpPr>
          <p:nvPr>
            <p:ph idx="1"/>
          </p:nvPr>
        </p:nvSpPr>
        <p:spPr/>
        <p:txBody>
          <a:bodyPr>
            <a:normAutofit fontScale="92500" lnSpcReduction="20000"/>
          </a:bodyPr>
          <a:lstStyle/>
          <a:p>
            <a:r>
              <a:rPr lang="en-US" dirty="0"/>
              <a:t>A key mechanism of </a:t>
            </a:r>
            <a:r>
              <a:rPr lang="en-US" b="1" dirty="0"/>
              <a:t>quality control </a:t>
            </a:r>
            <a:r>
              <a:rPr lang="en-US" dirty="0"/>
              <a:t>in software development.</a:t>
            </a:r>
          </a:p>
          <a:p>
            <a:r>
              <a:rPr lang="en-US" b="1" dirty="0"/>
              <a:t>Unit tests</a:t>
            </a:r>
            <a:r>
              <a:rPr lang="en-US" dirty="0"/>
              <a:t> are small pieces of software designed to check the logic of individual pieces of code. </a:t>
            </a:r>
          </a:p>
          <a:p>
            <a:pPr lvl="1"/>
            <a:r>
              <a:rPr lang="en-US" dirty="0"/>
              <a:t>Yes, we write code to test code</a:t>
            </a:r>
          </a:p>
          <a:p>
            <a:pPr lvl="1"/>
            <a:r>
              <a:rPr lang="en-US" dirty="0"/>
              <a:t>No, we </a:t>
            </a:r>
            <a:r>
              <a:rPr lang="en-US" i="1" dirty="0"/>
              <a:t>don’t </a:t>
            </a:r>
            <a:r>
              <a:rPr lang="en-US" dirty="0"/>
              <a:t>write code to test the code that tests the code!</a:t>
            </a:r>
          </a:p>
          <a:p>
            <a:pPr lvl="1"/>
            <a:r>
              <a:rPr lang="en-US" dirty="0"/>
              <a:t>Unit tests </a:t>
            </a:r>
            <a:r>
              <a:rPr lang="en-US" b="1" dirty="0"/>
              <a:t>reduce complexity </a:t>
            </a:r>
            <a:r>
              <a:rPr lang="en-US" dirty="0"/>
              <a:t>by </a:t>
            </a:r>
            <a:r>
              <a:rPr lang="en-US" b="1" dirty="0"/>
              <a:t>un-coupling: </a:t>
            </a:r>
            <a:r>
              <a:rPr lang="en-US" dirty="0"/>
              <a:t>they force the programmer to build small independent modules of code</a:t>
            </a:r>
          </a:p>
          <a:p>
            <a:r>
              <a:rPr lang="en-US" b="1" dirty="0"/>
              <a:t>Integration tests</a:t>
            </a:r>
            <a:r>
              <a:rPr lang="en-US" dirty="0"/>
              <a:t> exercise multiple modules of code together</a:t>
            </a:r>
          </a:p>
          <a:p>
            <a:r>
              <a:rPr lang="en-US" dirty="0"/>
              <a:t>A medium-size software project often contains a hundred or more automated tests. </a:t>
            </a:r>
          </a:p>
          <a:p>
            <a:r>
              <a:rPr lang="en-US" dirty="0"/>
              <a:t>It usually takes </a:t>
            </a:r>
            <a:r>
              <a:rPr lang="en-US" b="1" dirty="0"/>
              <a:t>fewer than ten minutes </a:t>
            </a:r>
            <a:r>
              <a:rPr lang="en-US" dirty="0"/>
              <a:t>to run all tests, making it feasible to exercise the test suite frequently. </a:t>
            </a:r>
          </a:p>
          <a:p>
            <a:endParaRPr lang="en-US" b="1" dirty="0"/>
          </a:p>
          <a:p>
            <a:endParaRPr lang="en-US" dirty="0"/>
          </a:p>
        </p:txBody>
      </p:sp>
    </p:spTree>
    <p:extLst>
      <p:ext uri="{BB962C8B-B14F-4D97-AF65-F5344CB8AC3E}">
        <p14:creationId xmlns:p14="http://schemas.microsoft.com/office/powerpoint/2010/main" val="1345278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97F3-E424-B146-825B-A74C3426FA14}"/>
              </a:ext>
            </a:extLst>
          </p:cNvPr>
          <p:cNvSpPr>
            <a:spLocks noGrp="1"/>
          </p:cNvSpPr>
          <p:nvPr>
            <p:ph type="title"/>
          </p:nvPr>
        </p:nvSpPr>
        <p:spPr/>
        <p:txBody>
          <a:bodyPr/>
          <a:lstStyle/>
          <a:p>
            <a:r>
              <a:rPr lang="en-US" dirty="0"/>
              <a:t>Continuous Integration</a:t>
            </a:r>
          </a:p>
        </p:txBody>
      </p:sp>
      <p:pic>
        <p:nvPicPr>
          <p:cNvPr id="4" name="Picture 3">
            <a:extLst>
              <a:ext uri="{FF2B5EF4-FFF2-40B4-BE49-F238E27FC236}">
                <a16:creationId xmlns:a16="http://schemas.microsoft.com/office/drawing/2014/main" id="{382ABD8D-D374-3043-A864-A670C2C5F58F}"/>
              </a:ext>
            </a:extLst>
          </p:cNvPr>
          <p:cNvPicPr>
            <a:picLocks noChangeAspect="1"/>
          </p:cNvPicPr>
          <p:nvPr/>
        </p:nvPicPr>
        <p:blipFill>
          <a:blip r:embed="rId3"/>
          <a:stretch>
            <a:fillRect/>
          </a:stretch>
        </p:blipFill>
        <p:spPr>
          <a:xfrm>
            <a:off x="3436966" y="1690688"/>
            <a:ext cx="5318067" cy="3920018"/>
          </a:xfrm>
          <a:prstGeom prst="rect">
            <a:avLst/>
          </a:prstGeom>
        </p:spPr>
      </p:pic>
      <p:sp>
        <p:nvSpPr>
          <p:cNvPr id="5" name="Rectangle 4">
            <a:extLst>
              <a:ext uri="{FF2B5EF4-FFF2-40B4-BE49-F238E27FC236}">
                <a16:creationId xmlns:a16="http://schemas.microsoft.com/office/drawing/2014/main" id="{BDA680CB-C90A-E745-B671-CAE1E1BC708B}"/>
              </a:ext>
            </a:extLst>
          </p:cNvPr>
          <p:cNvSpPr/>
          <p:nvPr/>
        </p:nvSpPr>
        <p:spPr>
          <a:xfrm>
            <a:off x="2814083" y="5710812"/>
            <a:ext cx="9144000" cy="369332"/>
          </a:xfrm>
          <a:prstGeom prst="rect">
            <a:avLst/>
          </a:prstGeom>
        </p:spPr>
        <p:txBody>
          <a:bodyPr wrap="square">
            <a:spAutoFit/>
          </a:bodyPr>
          <a:lstStyle/>
          <a:p>
            <a:pPr algn="r"/>
            <a:r>
              <a:rPr lang="en-US" dirty="0"/>
              <a:t>https://</a:t>
            </a:r>
            <a:r>
              <a:rPr lang="en-US" dirty="0" err="1"/>
              <a:t>www.devonblog.com</a:t>
            </a:r>
            <a:r>
              <a:rPr lang="en-US" dirty="0"/>
              <a:t>/continuous-delivery/continuous-integration-best-practices/</a:t>
            </a:r>
          </a:p>
        </p:txBody>
      </p:sp>
    </p:spTree>
    <p:extLst>
      <p:ext uri="{BB962C8B-B14F-4D97-AF65-F5344CB8AC3E}">
        <p14:creationId xmlns:p14="http://schemas.microsoft.com/office/powerpoint/2010/main" val="345375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4F93-5DF8-1147-B06E-5F1821612E9F}"/>
              </a:ext>
            </a:extLst>
          </p:cNvPr>
          <p:cNvSpPr>
            <a:spLocks noGrp="1"/>
          </p:cNvSpPr>
          <p:nvPr>
            <p:ph type="title"/>
          </p:nvPr>
        </p:nvSpPr>
        <p:spPr>
          <a:xfrm>
            <a:off x="838200" y="2766218"/>
            <a:ext cx="10515600" cy="1325563"/>
          </a:xfrm>
        </p:spPr>
        <p:txBody>
          <a:bodyPr>
            <a:normAutofit/>
          </a:bodyPr>
          <a:lstStyle/>
          <a:p>
            <a:pPr algn="ctr"/>
            <a:r>
              <a:rPr lang="en-US" sz="8800" dirty="0"/>
              <a:t>Demo</a:t>
            </a:r>
          </a:p>
        </p:txBody>
      </p:sp>
    </p:spTree>
    <p:extLst>
      <p:ext uri="{BB962C8B-B14F-4D97-AF65-F5344CB8AC3E}">
        <p14:creationId xmlns:p14="http://schemas.microsoft.com/office/powerpoint/2010/main" val="146909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1E5643-A088-1546-88ED-93E24770C729}"/>
              </a:ext>
            </a:extLst>
          </p:cNvPr>
          <p:cNvPicPr>
            <a:picLocks noGrp="1" noChangeAspect="1"/>
          </p:cNvPicPr>
          <p:nvPr>
            <p:ph idx="1"/>
          </p:nvPr>
        </p:nvPicPr>
        <p:blipFill>
          <a:blip r:embed="rId3"/>
          <a:stretch>
            <a:fillRect/>
          </a:stretch>
        </p:blipFill>
        <p:spPr>
          <a:xfrm>
            <a:off x="3022600" y="1759800"/>
            <a:ext cx="6146800" cy="3149600"/>
          </a:xfrm>
          <a:prstGeom prst="rect">
            <a:avLst/>
          </a:prstGeom>
        </p:spPr>
      </p:pic>
      <p:sp>
        <p:nvSpPr>
          <p:cNvPr id="5" name="Rectangular Callout 4">
            <a:extLst>
              <a:ext uri="{FF2B5EF4-FFF2-40B4-BE49-F238E27FC236}">
                <a16:creationId xmlns:a16="http://schemas.microsoft.com/office/drawing/2014/main" id="{F1254ADE-E835-9243-A05B-2ECB152904A6}"/>
              </a:ext>
            </a:extLst>
          </p:cNvPr>
          <p:cNvSpPr/>
          <p:nvPr/>
        </p:nvSpPr>
        <p:spPr>
          <a:xfrm>
            <a:off x="2039679" y="1195174"/>
            <a:ext cx="1414131" cy="564626"/>
          </a:xfrm>
          <a:prstGeom prst="wedgeRectCallout">
            <a:avLst>
              <a:gd name="adj1" fmla="val 109994"/>
              <a:gd name="adj2" fmla="val 16607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6" name="Rectangular Callout 5">
            <a:extLst>
              <a:ext uri="{FF2B5EF4-FFF2-40B4-BE49-F238E27FC236}">
                <a16:creationId xmlns:a16="http://schemas.microsoft.com/office/drawing/2014/main" id="{4E0CE79B-EA57-6D4B-AE13-1AF5AAB6E4CC}"/>
              </a:ext>
            </a:extLst>
          </p:cNvPr>
          <p:cNvSpPr/>
          <p:nvPr/>
        </p:nvSpPr>
        <p:spPr>
          <a:xfrm>
            <a:off x="5277292" y="987728"/>
            <a:ext cx="1414131" cy="564626"/>
          </a:xfrm>
          <a:prstGeom prst="wedgeRectCallout">
            <a:avLst>
              <a:gd name="adj1" fmla="val -43389"/>
              <a:gd name="adj2" fmla="val 1773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Rectangular Callout 6">
            <a:extLst>
              <a:ext uri="{FF2B5EF4-FFF2-40B4-BE49-F238E27FC236}">
                <a16:creationId xmlns:a16="http://schemas.microsoft.com/office/drawing/2014/main" id="{131E127D-4A98-F44B-9243-BDFACAF74415}"/>
              </a:ext>
            </a:extLst>
          </p:cNvPr>
          <p:cNvSpPr/>
          <p:nvPr/>
        </p:nvSpPr>
        <p:spPr>
          <a:xfrm>
            <a:off x="8031126" y="1253765"/>
            <a:ext cx="1414131" cy="564626"/>
          </a:xfrm>
          <a:prstGeom prst="wedgeRectCallout">
            <a:avLst>
              <a:gd name="adj1" fmla="val -110306"/>
              <a:gd name="adj2" fmla="val 21126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2023687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EC83-862F-7B4E-9DA3-0419A64F4A84}"/>
              </a:ext>
            </a:extLst>
          </p:cNvPr>
          <p:cNvSpPr>
            <a:spLocks noGrp="1"/>
          </p:cNvSpPr>
          <p:nvPr>
            <p:ph type="title"/>
          </p:nvPr>
        </p:nvSpPr>
        <p:spPr/>
        <p:txBody>
          <a:bodyPr/>
          <a:lstStyle/>
          <a:p>
            <a:r>
              <a:rPr lang="en-US" dirty="0"/>
              <a:t>Code Review</a:t>
            </a:r>
          </a:p>
        </p:txBody>
      </p:sp>
      <p:sp>
        <p:nvSpPr>
          <p:cNvPr id="3" name="Text Placeholder 2">
            <a:extLst>
              <a:ext uri="{FF2B5EF4-FFF2-40B4-BE49-F238E27FC236}">
                <a16:creationId xmlns:a16="http://schemas.microsoft.com/office/drawing/2014/main" id="{25249F2B-7D84-6F49-9947-1C5360A630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7390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7B6-FC49-B44E-8748-EE7C9AB9BA92}"/>
              </a:ext>
            </a:extLst>
          </p:cNvPr>
          <p:cNvSpPr>
            <a:spLocks noGrp="1"/>
          </p:cNvSpPr>
          <p:nvPr>
            <p:ph type="title"/>
          </p:nvPr>
        </p:nvSpPr>
        <p:spPr/>
        <p:txBody>
          <a:bodyPr/>
          <a:lstStyle/>
          <a:p>
            <a:r>
              <a:rPr lang="en-US" dirty="0"/>
              <a:t>What is Code Review?</a:t>
            </a:r>
          </a:p>
        </p:txBody>
      </p:sp>
      <p:sp>
        <p:nvSpPr>
          <p:cNvPr id="3" name="Content Placeholder 2">
            <a:extLst>
              <a:ext uri="{FF2B5EF4-FFF2-40B4-BE49-F238E27FC236}">
                <a16:creationId xmlns:a16="http://schemas.microsoft.com/office/drawing/2014/main" id="{2957BD02-6B50-6E43-B5EC-6B0160B86040}"/>
              </a:ext>
            </a:extLst>
          </p:cNvPr>
          <p:cNvSpPr>
            <a:spLocks noGrp="1"/>
          </p:cNvSpPr>
          <p:nvPr>
            <p:ph idx="1"/>
          </p:nvPr>
        </p:nvSpPr>
        <p:spPr/>
        <p:txBody>
          <a:bodyPr/>
          <a:lstStyle/>
          <a:p>
            <a:r>
              <a:rPr lang="en-US" dirty="0"/>
              <a:t>A kind of </a:t>
            </a:r>
            <a:r>
              <a:rPr lang="en-US" b="1" dirty="0"/>
              <a:t>peer review </a:t>
            </a:r>
            <a:r>
              <a:rPr lang="en-US" dirty="0"/>
              <a:t>in which someone other than the person who wrote the code looks at the source code and adds their comments and/or approval. </a:t>
            </a:r>
          </a:p>
          <a:p>
            <a:endParaRPr lang="en-US" dirty="0"/>
          </a:p>
        </p:txBody>
      </p:sp>
      <p:pic>
        <p:nvPicPr>
          <p:cNvPr id="4098" name="Picture 2" descr="Code Review">
            <a:extLst>
              <a:ext uri="{FF2B5EF4-FFF2-40B4-BE49-F238E27FC236}">
                <a16:creationId xmlns:a16="http://schemas.microsoft.com/office/drawing/2014/main" id="{ECC60148-9C56-A648-807F-634A59E88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187" y="3336953"/>
            <a:ext cx="2425626" cy="2372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B0D40A-67F4-8B4E-95C4-79133E0C7F0A}"/>
              </a:ext>
            </a:extLst>
          </p:cNvPr>
          <p:cNvSpPr/>
          <p:nvPr/>
        </p:nvSpPr>
        <p:spPr>
          <a:xfrm>
            <a:off x="4419599" y="5709203"/>
            <a:ext cx="8126819" cy="369332"/>
          </a:xfrm>
          <a:prstGeom prst="rect">
            <a:avLst/>
          </a:prstGeom>
        </p:spPr>
        <p:txBody>
          <a:bodyPr wrap="square">
            <a:spAutoFit/>
          </a:bodyPr>
          <a:lstStyle/>
          <a:p>
            <a:r>
              <a:rPr lang="en-US" dirty="0"/>
              <a:t>https://</a:t>
            </a:r>
            <a:r>
              <a:rPr lang="en-US" dirty="0" err="1"/>
              <a:t>quickbirdstudios.com</a:t>
            </a:r>
            <a:r>
              <a:rPr lang="en-US" dirty="0"/>
              <a:t>/blog/code-review-best-practices-guidelines/</a:t>
            </a:r>
          </a:p>
        </p:txBody>
      </p:sp>
    </p:spTree>
    <p:extLst>
      <p:ext uri="{BB962C8B-B14F-4D97-AF65-F5344CB8AC3E}">
        <p14:creationId xmlns:p14="http://schemas.microsoft.com/office/powerpoint/2010/main" val="339931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DF4D-F4FA-DC40-B048-86EC435C9BF3}"/>
              </a:ext>
            </a:extLst>
          </p:cNvPr>
          <p:cNvSpPr>
            <a:spLocks noGrp="1"/>
          </p:cNvSpPr>
          <p:nvPr>
            <p:ph type="title"/>
          </p:nvPr>
        </p:nvSpPr>
        <p:spPr/>
        <p:txBody>
          <a:bodyPr/>
          <a:lstStyle/>
          <a:p>
            <a:r>
              <a:rPr lang="en-US" dirty="0"/>
              <a:t>Pull Request</a:t>
            </a:r>
          </a:p>
        </p:txBody>
      </p:sp>
      <p:sp>
        <p:nvSpPr>
          <p:cNvPr id="3" name="Content Placeholder 2">
            <a:extLst>
              <a:ext uri="{FF2B5EF4-FFF2-40B4-BE49-F238E27FC236}">
                <a16:creationId xmlns:a16="http://schemas.microsoft.com/office/drawing/2014/main" id="{D1091006-D9CB-E24C-A55D-E850A12A540C}"/>
              </a:ext>
            </a:extLst>
          </p:cNvPr>
          <p:cNvSpPr>
            <a:spLocks noGrp="1"/>
          </p:cNvSpPr>
          <p:nvPr>
            <p:ph idx="1"/>
          </p:nvPr>
        </p:nvSpPr>
        <p:spPr/>
        <p:txBody>
          <a:bodyPr/>
          <a:lstStyle/>
          <a:p>
            <a:r>
              <a:rPr lang="en-US" dirty="0"/>
              <a:t>A pull request lets others know that you would like to merge your changes to the master branch. </a:t>
            </a:r>
          </a:p>
        </p:txBody>
      </p:sp>
      <p:pic>
        <p:nvPicPr>
          <p:cNvPr id="4" name="Picture 3">
            <a:extLst>
              <a:ext uri="{FF2B5EF4-FFF2-40B4-BE49-F238E27FC236}">
                <a16:creationId xmlns:a16="http://schemas.microsoft.com/office/drawing/2014/main" id="{B85F511D-E1FB-824B-A3EB-A7B90A9BA38E}"/>
              </a:ext>
            </a:extLst>
          </p:cNvPr>
          <p:cNvPicPr>
            <a:picLocks noChangeAspect="1"/>
          </p:cNvPicPr>
          <p:nvPr/>
        </p:nvPicPr>
        <p:blipFill>
          <a:blip r:embed="rId3"/>
          <a:stretch>
            <a:fillRect/>
          </a:stretch>
        </p:blipFill>
        <p:spPr>
          <a:xfrm>
            <a:off x="3612487" y="3398511"/>
            <a:ext cx="4967026" cy="2545088"/>
          </a:xfrm>
          <a:prstGeom prst="rect">
            <a:avLst/>
          </a:prstGeom>
        </p:spPr>
      </p:pic>
      <p:sp>
        <p:nvSpPr>
          <p:cNvPr id="5" name="Rectangular Callout 4">
            <a:extLst>
              <a:ext uri="{FF2B5EF4-FFF2-40B4-BE49-F238E27FC236}">
                <a16:creationId xmlns:a16="http://schemas.microsoft.com/office/drawing/2014/main" id="{5AF42F49-DC53-4949-8BC4-A00340A59070}"/>
              </a:ext>
            </a:extLst>
          </p:cNvPr>
          <p:cNvSpPr/>
          <p:nvPr/>
        </p:nvSpPr>
        <p:spPr>
          <a:xfrm>
            <a:off x="8579513" y="2864374"/>
            <a:ext cx="1687885" cy="564626"/>
          </a:xfrm>
          <a:prstGeom prst="wedgeRectCallout">
            <a:avLst>
              <a:gd name="adj1" fmla="val -152026"/>
              <a:gd name="adj2" fmla="val 14535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Pull Request</a:t>
            </a:r>
          </a:p>
        </p:txBody>
      </p:sp>
      <p:sp>
        <p:nvSpPr>
          <p:cNvPr id="6" name="Rectangular Callout 5">
            <a:extLst>
              <a:ext uri="{FF2B5EF4-FFF2-40B4-BE49-F238E27FC236}">
                <a16:creationId xmlns:a16="http://schemas.microsoft.com/office/drawing/2014/main" id="{E6511E7D-19AF-F14B-AFCE-56CF1A634540}"/>
              </a:ext>
            </a:extLst>
          </p:cNvPr>
          <p:cNvSpPr/>
          <p:nvPr/>
        </p:nvSpPr>
        <p:spPr>
          <a:xfrm>
            <a:off x="8785075" y="3512802"/>
            <a:ext cx="1687885" cy="564626"/>
          </a:xfrm>
          <a:prstGeom prst="wedgeRectCallout">
            <a:avLst>
              <a:gd name="adj1" fmla="val -157065"/>
              <a:gd name="adj2" fmla="val 926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Merge</a:t>
            </a:r>
          </a:p>
        </p:txBody>
      </p:sp>
    </p:spTree>
    <p:extLst>
      <p:ext uri="{BB962C8B-B14F-4D97-AF65-F5344CB8AC3E}">
        <p14:creationId xmlns:p14="http://schemas.microsoft.com/office/powerpoint/2010/main" val="138951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44F2-7922-D14B-A6B5-56CA7922288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B0C1AE5-ED09-5F4D-8E05-9E602FFAB112}"/>
              </a:ext>
            </a:extLst>
          </p:cNvPr>
          <p:cNvSpPr>
            <a:spLocks noGrp="1"/>
          </p:cNvSpPr>
          <p:nvPr>
            <p:ph idx="1"/>
          </p:nvPr>
        </p:nvSpPr>
        <p:spPr/>
        <p:txBody>
          <a:bodyPr/>
          <a:lstStyle/>
          <a:p>
            <a:pPr marL="0" indent="0">
              <a:buNone/>
            </a:pPr>
            <a:r>
              <a:rPr lang="en-US" dirty="0"/>
              <a:t>After this session, participants will be able to:</a:t>
            </a:r>
          </a:p>
          <a:p>
            <a:pPr marL="0" indent="0">
              <a:buNone/>
            </a:pPr>
            <a:endParaRPr lang="en-US" dirty="0"/>
          </a:p>
          <a:p>
            <a:pPr>
              <a:buFontTx/>
              <a:buChar char="-"/>
            </a:pPr>
            <a:r>
              <a:rPr lang="en-US" dirty="0"/>
              <a:t>Define “production” as it relates to software</a:t>
            </a:r>
          </a:p>
          <a:p>
            <a:pPr>
              <a:buFontTx/>
              <a:buChar char="-"/>
            </a:pPr>
            <a:r>
              <a:rPr lang="en-US" dirty="0"/>
              <a:t>Explain the role of software engineering practices to mitigate risks inherent in developing software for production</a:t>
            </a:r>
          </a:p>
          <a:p>
            <a:pPr>
              <a:buFontTx/>
              <a:buChar char="-"/>
            </a:pPr>
            <a:r>
              <a:rPr lang="en-US" dirty="0"/>
              <a:t>List three commonly employed software engineering practices that should be routinely employed when building custom lab apps</a:t>
            </a:r>
          </a:p>
        </p:txBody>
      </p:sp>
    </p:spTree>
    <p:extLst>
      <p:ext uri="{BB962C8B-B14F-4D97-AF65-F5344CB8AC3E}">
        <p14:creationId xmlns:p14="http://schemas.microsoft.com/office/powerpoint/2010/main" val="345595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4F93-5DF8-1147-B06E-5F1821612E9F}"/>
              </a:ext>
            </a:extLst>
          </p:cNvPr>
          <p:cNvSpPr>
            <a:spLocks noGrp="1"/>
          </p:cNvSpPr>
          <p:nvPr>
            <p:ph type="title"/>
          </p:nvPr>
        </p:nvSpPr>
        <p:spPr>
          <a:xfrm>
            <a:off x="838200" y="2766218"/>
            <a:ext cx="10515600" cy="1325563"/>
          </a:xfrm>
        </p:spPr>
        <p:txBody>
          <a:bodyPr>
            <a:normAutofit/>
          </a:bodyPr>
          <a:lstStyle/>
          <a:p>
            <a:pPr algn="ctr"/>
            <a:r>
              <a:rPr lang="en-US" sz="8800" dirty="0"/>
              <a:t>Demo</a:t>
            </a:r>
          </a:p>
        </p:txBody>
      </p:sp>
    </p:spTree>
    <p:extLst>
      <p:ext uri="{BB962C8B-B14F-4D97-AF65-F5344CB8AC3E}">
        <p14:creationId xmlns:p14="http://schemas.microsoft.com/office/powerpoint/2010/main" val="2888192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EC83-862F-7B4E-9DA3-0419A64F4A84}"/>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25249F2B-7D84-6F49-9947-1C5360A630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8167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44F2-7922-D14B-A6B5-56CA7922288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B0C1AE5-ED09-5F4D-8E05-9E602FFAB112}"/>
              </a:ext>
            </a:extLst>
          </p:cNvPr>
          <p:cNvSpPr>
            <a:spLocks noGrp="1"/>
          </p:cNvSpPr>
          <p:nvPr>
            <p:ph idx="1"/>
          </p:nvPr>
        </p:nvSpPr>
        <p:spPr/>
        <p:txBody>
          <a:bodyPr/>
          <a:lstStyle/>
          <a:p>
            <a:pPr marL="0" indent="0">
              <a:buNone/>
            </a:pPr>
            <a:r>
              <a:rPr lang="en-US" dirty="0"/>
              <a:t>After this session, participants will be able to:</a:t>
            </a:r>
          </a:p>
          <a:p>
            <a:pPr marL="0" indent="0">
              <a:buNone/>
            </a:pPr>
            <a:endParaRPr lang="en-US" dirty="0"/>
          </a:p>
          <a:p>
            <a:pPr>
              <a:buFontTx/>
              <a:buChar char="-"/>
            </a:pPr>
            <a:r>
              <a:rPr lang="en-US" dirty="0"/>
              <a:t>Define “production” as it relates to software</a:t>
            </a:r>
          </a:p>
          <a:p>
            <a:pPr>
              <a:buFontTx/>
              <a:buChar char="-"/>
            </a:pPr>
            <a:r>
              <a:rPr lang="en-US" dirty="0"/>
              <a:t>Explain the role of software engineering practices to mitigate risks inherent in developing software for production</a:t>
            </a:r>
          </a:p>
          <a:p>
            <a:pPr>
              <a:buFontTx/>
              <a:buChar char="-"/>
            </a:pPr>
            <a:r>
              <a:rPr lang="en-US" dirty="0"/>
              <a:t>List three commonly employed software engineering practices that should be routinely employed when building custom lab apps</a:t>
            </a:r>
          </a:p>
        </p:txBody>
      </p:sp>
    </p:spTree>
    <p:extLst>
      <p:ext uri="{BB962C8B-B14F-4D97-AF65-F5344CB8AC3E}">
        <p14:creationId xmlns:p14="http://schemas.microsoft.com/office/powerpoint/2010/main" val="1875800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7B6-FC49-B44E-8748-EE7C9AB9BA9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957BD02-6B50-6E43-B5EC-6B0160B86040}"/>
              </a:ext>
            </a:extLst>
          </p:cNvPr>
          <p:cNvSpPr>
            <a:spLocks noGrp="1"/>
          </p:cNvSpPr>
          <p:nvPr>
            <p:ph idx="1"/>
          </p:nvPr>
        </p:nvSpPr>
        <p:spPr/>
        <p:txBody>
          <a:bodyPr/>
          <a:lstStyle/>
          <a:p>
            <a:r>
              <a:rPr lang="en-US" dirty="0"/>
              <a:t>An application in </a:t>
            </a:r>
            <a:r>
              <a:rPr lang="en-US" b="1" dirty="0"/>
              <a:t>production</a:t>
            </a:r>
            <a:r>
              <a:rPr lang="en-US" dirty="0"/>
              <a:t> if it is being </a:t>
            </a:r>
            <a:r>
              <a:rPr lang="en-US" b="1" dirty="0"/>
              <a:t>used</a:t>
            </a:r>
            <a:r>
              <a:rPr lang="en-US" dirty="0"/>
              <a:t>, even if only by one person; it is being </a:t>
            </a:r>
            <a:r>
              <a:rPr lang="en-US" b="1" dirty="0"/>
              <a:t>relied upon </a:t>
            </a:r>
            <a:r>
              <a:rPr lang="en-US" dirty="0"/>
              <a:t>by its user(s); and it has </a:t>
            </a:r>
            <a:r>
              <a:rPr lang="en-US" b="1" dirty="0"/>
              <a:t>real life impact </a:t>
            </a:r>
            <a:r>
              <a:rPr lang="en-US" dirty="0"/>
              <a:t>if something goes wrong.</a:t>
            </a:r>
          </a:p>
          <a:p>
            <a:r>
              <a:rPr lang="en-US" b="1" dirty="0"/>
              <a:t>Software engineering </a:t>
            </a:r>
            <a:r>
              <a:rPr lang="en-US" dirty="0"/>
              <a:t>is the art of building </a:t>
            </a:r>
            <a:r>
              <a:rPr lang="en-US" b="1" dirty="0"/>
              <a:t>maintainable </a:t>
            </a:r>
            <a:r>
              <a:rPr lang="en-US" dirty="0"/>
              <a:t>software, and it achieves this largely by </a:t>
            </a:r>
            <a:r>
              <a:rPr lang="en-US" b="1" dirty="0"/>
              <a:t>reducing complexity </a:t>
            </a:r>
            <a:r>
              <a:rPr lang="en-US" dirty="0"/>
              <a:t>of the code.</a:t>
            </a:r>
          </a:p>
          <a:p>
            <a:r>
              <a:rPr lang="en-US" dirty="0"/>
              <a:t>Key software engineering practices include using a </a:t>
            </a:r>
            <a:r>
              <a:rPr lang="en-US" b="1" dirty="0"/>
              <a:t>version control system</a:t>
            </a:r>
            <a:r>
              <a:rPr lang="en-US" dirty="0"/>
              <a:t>, </a:t>
            </a:r>
            <a:r>
              <a:rPr lang="en-US" b="1" dirty="0"/>
              <a:t>automated testing</a:t>
            </a:r>
            <a:r>
              <a:rPr lang="en-US" dirty="0"/>
              <a:t>, and </a:t>
            </a:r>
            <a:r>
              <a:rPr lang="en-US" b="1" dirty="0"/>
              <a:t>code review</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3006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8E55-5CDB-5446-B4DE-2B596D7891BB}"/>
              </a:ext>
            </a:extLst>
          </p:cNvPr>
          <p:cNvSpPr>
            <a:spLocks noGrp="1"/>
          </p:cNvSpPr>
          <p:nvPr>
            <p:ph type="title"/>
          </p:nvPr>
        </p:nvSpPr>
        <p:spPr/>
        <p:txBody>
          <a:bodyPr/>
          <a:lstStyle/>
          <a:p>
            <a:r>
              <a:rPr lang="en-US" dirty="0"/>
              <a:t>Motivating Case Studies</a:t>
            </a:r>
          </a:p>
        </p:txBody>
      </p:sp>
      <p:sp>
        <p:nvSpPr>
          <p:cNvPr id="3" name="Text Placeholder 2">
            <a:extLst>
              <a:ext uri="{FF2B5EF4-FFF2-40B4-BE49-F238E27FC236}">
                <a16:creationId xmlns:a16="http://schemas.microsoft.com/office/drawing/2014/main" id="{C7B9701F-35DC-B04F-9D0E-2806867B5F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09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93BE-BD37-AA4F-BDB1-9E1815C6AD9F}"/>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A8713ED0-82E6-DB46-8D02-84E00CC707FC}"/>
              </a:ext>
            </a:extLst>
          </p:cNvPr>
          <p:cNvSpPr>
            <a:spLocks noGrp="1"/>
          </p:cNvSpPr>
          <p:nvPr>
            <p:ph idx="1"/>
          </p:nvPr>
        </p:nvSpPr>
        <p:spPr/>
        <p:txBody>
          <a:bodyPr>
            <a:normAutofit/>
          </a:bodyPr>
          <a:lstStyle/>
          <a:p>
            <a:r>
              <a:rPr lang="en-US" dirty="0"/>
              <a:t>A </a:t>
            </a:r>
            <a:r>
              <a:rPr lang="en-US" i="1" dirty="0"/>
              <a:t>very</a:t>
            </a:r>
            <a:r>
              <a:rPr lang="en-US" dirty="0"/>
              <a:t> smart lab director taught himself programming in R.</a:t>
            </a:r>
          </a:p>
          <a:p>
            <a:r>
              <a:rPr lang="en-US" dirty="0"/>
              <a:t>Using his R skills, he develops multiple applications that implement automations to facilitate workflows in the chemistry lab. Some of these apps feed result values into the LIS.</a:t>
            </a:r>
          </a:p>
          <a:p>
            <a:r>
              <a:rPr lang="en-US" dirty="0"/>
              <a:t>He discovers an issue in the logic of one of the apps that leads to misreporting of a time stamp of one of the result values.</a:t>
            </a:r>
          </a:p>
          <a:p>
            <a:r>
              <a:rPr lang="en-US" dirty="0"/>
              <a:t>A month after fixing the issue, he discovers that the fix inadvertently caused a different calculation to fail, leading to misreported time stamps for a different result value.</a:t>
            </a:r>
          </a:p>
        </p:txBody>
      </p:sp>
    </p:spTree>
    <p:extLst>
      <p:ext uri="{BB962C8B-B14F-4D97-AF65-F5344CB8AC3E}">
        <p14:creationId xmlns:p14="http://schemas.microsoft.com/office/powerpoint/2010/main" val="337898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93BE-BD37-AA4F-BDB1-9E1815C6AD9F}"/>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8713ED0-82E6-DB46-8D02-84E00CC707FC}"/>
              </a:ext>
            </a:extLst>
          </p:cNvPr>
          <p:cNvSpPr>
            <a:spLocks noGrp="1"/>
          </p:cNvSpPr>
          <p:nvPr>
            <p:ph idx="1"/>
          </p:nvPr>
        </p:nvSpPr>
        <p:spPr/>
        <p:txBody>
          <a:bodyPr>
            <a:normAutofit/>
          </a:bodyPr>
          <a:lstStyle/>
          <a:p>
            <a:r>
              <a:rPr lang="en-US" dirty="0"/>
              <a:t>To address operational needs on his service, an apheresis director built a database in Microsoft Access in 2001. </a:t>
            </a:r>
          </a:p>
          <a:p>
            <a:r>
              <a:rPr lang="en-US" dirty="0"/>
              <a:t>To this day, this database serves as the de-facto information system for the apheresis service.</a:t>
            </a:r>
          </a:p>
          <a:p>
            <a:r>
              <a:rPr lang="en-US" dirty="0"/>
              <a:t>Over the years, the database has been extensively customized. It now contains many features that are no longer being used, and others that are essential for day-to-day activities of the apheresis service.</a:t>
            </a:r>
          </a:p>
          <a:p>
            <a:r>
              <a:rPr lang="en-US" dirty="0"/>
              <a:t>This individual is now nearing retirement.</a:t>
            </a:r>
          </a:p>
        </p:txBody>
      </p:sp>
    </p:spTree>
    <p:extLst>
      <p:ext uri="{BB962C8B-B14F-4D97-AF65-F5344CB8AC3E}">
        <p14:creationId xmlns:p14="http://schemas.microsoft.com/office/powerpoint/2010/main" val="397514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8453E-EF72-D840-95DB-435BD6467774}"/>
              </a:ext>
            </a:extLst>
          </p:cNvPr>
          <p:cNvPicPr>
            <a:picLocks noChangeAspect="1"/>
          </p:cNvPicPr>
          <p:nvPr/>
        </p:nvPicPr>
        <p:blipFill>
          <a:blip r:embed="rId3"/>
          <a:stretch>
            <a:fillRect/>
          </a:stretch>
        </p:blipFill>
        <p:spPr>
          <a:xfrm>
            <a:off x="702197" y="0"/>
            <a:ext cx="10787605" cy="6041059"/>
          </a:xfrm>
          <a:prstGeom prst="rect">
            <a:avLst/>
          </a:prstGeom>
        </p:spPr>
      </p:pic>
      <p:pic>
        <p:nvPicPr>
          <p:cNvPr id="3" name="Picture 2">
            <a:extLst>
              <a:ext uri="{FF2B5EF4-FFF2-40B4-BE49-F238E27FC236}">
                <a16:creationId xmlns:a16="http://schemas.microsoft.com/office/drawing/2014/main" id="{3291399D-DD95-A649-AB6E-011064FCBF56}"/>
              </a:ext>
            </a:extLst>
          </p:cNvPr>
          <p:cNvPicPr>
            <a:picLocks noChangeAspect="1"/>
          </p:cNvPicPr>
          <p:nvPr/>
        </p:nvPicPr>
        <p:blipFill>
          <a:blip r:embed="rId4"/>
          <a:stretch>
            <a:fillRect/>
          </a:stretch>
        </p:blipFill>
        <p:spPr>
          <a:xfrm>
            <a:off x="5302443" y="2294681"/>
            <a:ext cx="917604" cy="1311633"/>
          </a:xfrm>
          <a:prstGeom prst="rect">
            <a:avLst/>
          </a:prstGeom>
        </p:spPr>
      </p:pic>
    </p:spTree>
    <p:extLst>
      <p:ext uri="{BB962C8B-B14F-4D97-AF65-F5344CB8AC3E}">
        <p14:creationId xmlns:p14="http://schemas.microsoft.com/office/powerpoint/2010/main" val="66212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4F93-5DF8-1147-B06E-5F1821612E9F}"/>
              </a:ext>
            </a:extLst>
          </p:cNvPr>
          <p:cNvSpPr>
            <a:spLocks noGrp="1"/>
          </p:cNvSpPr>
          <p:nvPr>
            <p:ph type="title"/>
          </p:nvPr>
        </p:nvSpPr>
        <p:spPr>
          <a:xfrm>
            <a:off x="838200" y="2766218"/>
            <a:ext cx="10515600" cy="1325563"/>
          </a:xfrm>
        </p:spPr>
        <p:txBody>
          <a:bodyPr>
            <a:normAutofit/>
          </a:bodyPr>
          <a:lstStyle/>
          <a:p>
            <a:pPr algn="ctr"/>
            <a:r>
              <a:rPr lang="en-US" sz="8800" dirty="0"/>
              <a:t>Demo</a:t>
            </a:r>
          </a:p>
        </p:txBody>
      </p:sp>
    </p:spTree>
    <p:extLst>
      <p:ext uri="{BB962C8B-B14F-4D97-AF65-F5344CB8AC3E}">
        <p14:creationId xmlns:p14="http://schemas.microsoft.com/office/powerpoint/2010/main" val="370569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8E55-5CDB-5446-B4DE-2B596D7891BB}"/>
              </a:ext>
            </a:extLst>
          </p:cNvPr>
          <p:cNvSpPr>
            <a:spLocks noGrp="1"/>
          </p:cNvSpPr>
          <p:nvPr>
            <p:ph type="title"/>
          </p:nvPr>
        </p:nvSpPr>
        <p:spPr/>
        <p:txBody>
          <a:bodyPr/>
          <a:lstStyle/>
          <a:p>
            <a:r>
              <a:rPr lang="en-US" dirty="0"/>
              <a:t>Production</a:t>
            </a:r>
          </a:p>
        </p:txBody>
      </p:sp>
      <p:sp>
        <p:nvSpPr>
          <p:cNvPr id="3" name="Text Placeholder 2">
            <a:extLst>
              <a:ext uri="{FF2B5EF4-FFF2-40B4-BE49-F238E27FC236}">
                <a16:creationId xmlns:a16="http://schemas.microsoft.com/office/drawing/2014/main" id="{C7B9701F-35DC-B04F-9D0E-2806867B5F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128183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1970</Words>
  <Application>Microsoft Macintosh PowerPoint</Application>
  <PresentationFormat>Widescreen</PresentationFormat>
  <Paragraphs>192</Paragraphs>
  <Slides>33</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Making Reliable Lab Apps: Demystifying Good Software Engineering Practices</vt:lpstr>
      <vt:lpstr>Conflicts of Interest</vt:lpstr>
      <vt:lpstr>Learning Objectives</vt:lpstr>
      <vt:lpstr>Motivating Case Studies</vt:lpstr>
      <vt:lpstr>Case 1</vt:lpstr>
      <vt:lpstr>Case 2</vt:lpstr>
      <vt:lpstr>PowerPoint Presentation</vt:lpstr>
      <vt:lpstr>Demo</vt:lpstr>
      <vt:lpstr>Production</vt:lpstr>
      <vt:lpstr>What is “Production”?</vt:lpstr>
      <vt:lpstr>Which of the following applications are in production?</vt:lpstr>
      <vt:lpstr>Software Engineering</vt:lpstr>
      <vt:lpstr>The Cliff of Complexity</vt:lpstr>
      <vt:lpstr>Software Engineering</vt:lpstr>
      <vt:lpstr>Software Engineering Practices</vt:lpstr>
      <vt:lpstr>PowerPoint Presentation</vt:lpstr>
      <vt:lpstr>Version Control</vt:lpstr>
      <vt:lpstr>What is Version Control?</vt:lpstr>
      <vt:lpstr>PowerPoint Presentation</vt:lpstr>
      <vt:lpstr>Demo</vt:lpstr>
      <vt:lpstr>Other benefits of using a VCS</vt:lpstr>
      <vt:lpstr>Automated Testing</vt:lpstr>
      <vt:lpstr>What is Automated Testing?</vt:lpstr>
      <vt:lpstr>Continuous Integration</vt:lpstr>
      <vt:lpstr>Demo</vt:lpstr>
      <vt:lpstr>PowerPoint Presentation</vt:lpstr>
      <vt:lpstr>Code Review</vt:lpstr>
      <vt:lpstr>What is Code Review?</vt:lpstr>
      <vt:lpstr>Pull Request</vt:lpstr>
      <vt:lpstr>Demo</vt:lpstr>
      <vt:lpstr>Recap</vt:lpstr>
      <vt:lpstr>Learning Objectives</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Leigh Hubbard</dc:creator>
  <cp:lastModifiedBy>Kadauke, Stephan</cp:lastModifiedBy>
  <cp:revision>52</cp:revision>
  <cp:lastPrinted>2019-03-25T15:13:40Z</cp:lastPrinted>
  <dcterms:created xsi:type="dcterms:W3CDTF">2019-03-25T15:00:25Z</dcterms:created>
  <dcterms:modified xsi:type="dcterms:W3CDTF">2021-09-21T01:32:43Z</dcterms:modified>
</cp:coreProperties>
</file>