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  <p:sldMasterId id="2147483777" r:id="rId2"/>
    <p:sldMasterId id="2147483795" r:id="rId3"/>
  </p:sldMasterIdLst>
  <p:sldIdLst>
    <p:sldId id="280" r:id="rId4"/>
    <p:sldId id="277" r:id="rId5"/>
    <p:sldId id="278" r:id="rId6"/>
    <p:sldId id="279" r:id="rId7"/>
    <p:sldId id="281" r:id="rId8"/>
    <p:sldId id="283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05" r:id="rId20"/>
    <p:sldId id="296" r:id="rId21"/>
    <p:sldId id="297" r:id="rId22"/>
    <p:sldId id="334" r:id="rId23"/>
    <p:sldId id="299" r:id="rId24"/>
    <p:sldId id="335" r:id="rId25"/>
    <p:sldId id="336" r:id="rId26"/>
    <p:sldId id="300" r:id="rId27"/>
    <p:sldId id="337" r:id="rId28"/>
    <p:sldId id="301" r:id="rId29"/>
    <p:sldId id="338" r:id="rId30"/>
    <p:sldId id="302" r:id="rId31"/>
    <p:sldId id="339" r:id="rId32"/>
    <p:sldId id="303" r:id="rId33"/>
    <p:sldId id="304" r:id="rId34"/>
    <p:sldId id="340" r:id="rId35"/>
    <p:sldId id="308" r:id="rId36"/>
    <p:sldId id="341" r:id="rId37"/>
    <p:sldId id="342" r:id="rId38"/>
    <p:sldId id="309" r:id="rId39"/>
    <p:sldId id="343" r:id="rId40"/>
    <p:sldId id="311" r:id="rId41"/>
    <p:sldId id="312" r:id="rId42"/>
    <p:sldId id="313" r:id="rId43"/>
    <p:sldId id="314" r:id="rId44"/>
    <p:sldId id="319" r:id="rId45"/>
    <p:sldId id="316" r:id="rId46"/>
    <p:sldId id="317" r:id="rId47"/>
    <p:sldId id="318" r:id="rId48"/>
    <p:sldId id="344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1" r:id="rId60"/>
    <p:sldId id="330" r:id="rId61"/>
    <p:sldId id="333" r:id="rId62"/>
    <p:sldId id="345" r:id="rId63"/>
    <p:sldId id="257" r:id="rId64"/>
    <p:sldId id="258" r:id="rId65"/>
    <p:sldId id="369" r:id="rId66"/>
    <p:sldId id="368" r:id="rId67"/>
    <p:sldId id="370" r:id="rId68"/>
    <p:sldId id="372" r:id="rId69"/>
    <p:sldId id="371" r:id="rId70"/>
    <p:sldId id="259" r:id="rId71"/>
    <p:sldId id="260" r:id="rId72"/>
    <p:sldId id="261" r:id="rId73"/>
    <p:sldId id="262" r:id="rId74"/>
    <p:sldId id="263" r:id="rId75"/>
    <p:sldId id="264" r:id="rId76"/>
    <p:sldId id="267" r:id="rId77"/>
    <p:sldId id="268" r:id="rId78"/>
    <p:sldId id="346" r:id="rId79"/>
    <p:sldId id="273" r:id="rId80"/>
    <p:sldId id="347" r:id="rId81"/>
    <p:sldId id="275" r:id="rId82"/>
    <p:sldId id="348" r:id="rId83"/>
    <p:sldId id="360" r:id="rId84"/>
    <p:sldId id="362" r:id="rId85"/>
    <p:sldId id="361" r:id="rId86"/>
    <p:sldId id="359" r:id="rId87"/>
    <p:sldId id="349" r:id="rId88"/>
    <p:sldId id="381" r:id="rId89"/>
    <p:sldId id="350" r:id="rId90"/>
    <p:sldId id="363" r:id="rId91"/>
    <p:sldId id="351" r:id="rId92"/>
    <p:sldId id="352" r:id="rId93"/>
    <p:sldId id="354" r:id="rId94"/>
    <p:sldId id="358" r:id="rId95"/>
    <p:sldId id="355" r:id="rId96"/>
    <p:sldId id="356" r:id="rId97"/>
    <p:sldId id="357" r:id="rId98"/>
    <p:sldId id="382" r:id="rId99"/>
    <p:sldId id="272" r:id="rId100"/>
    <p:sldId id="364" r:id="rId101"/>
    <p:sldId id="365" r:id="rId102"/>
    <p:sldId id="366" r:id="rId103"/>
    <p:sldId id="367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511"/>
    <a:srgbClr val="1C1C1C"/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presProps" Target="pres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8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6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265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0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63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7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75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6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10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56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6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32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1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84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80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84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95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87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5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41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79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7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2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81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7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599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003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129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24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52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122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178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0831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6689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4679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97093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12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2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2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0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4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9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Sans Serif" panose="020B0604020202020204" pitchFamily="34" charset="0"/>
          <a:ea typeface="+mj-ea"/>
          <a:cs typeface="Microsoft Sans Serif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90D3-3BBD-42E1-9088-5BD1548FCCD3}" type="datetimeFigureOut">
              <a:rPr lang="en-NZ" smtClean="0"/>
              <a:t>6/11/2014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EDAD-8C95-42F3-89BD-32C0CADB4C2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609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Microsoft Sans Serif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CSS </a:t>
            </a:r>
            <a:r>
              <a:rPr lang="en-NZ" dirty="0" err="1" smtClean="0"/>
              <a:t>Preprocessors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CSS on Steroids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72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SCSS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4593578" y="68804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// Variable</a:t>
            </a:r>
          </a:p>
          <a:p>
            <a:r>
              <a:rPr lang="en-NZ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$primary-</a:t>
            </a:r>
            <a:r>
              <a:rPr lang="en-NZ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NZ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NZ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hotpink</a:t>
            </a:r>
            <a:r>
              <a:rPr lang="en-NZ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NZ" dirty="0"/>
              <a:t> </a:t>
            </a:r>
          </a:p>
          <a:p>
            <a:r>
              <a:rPr lang="en-NZ" dirty="0">
                <a:solidFill>
                  <a:srgbClr val="92D050"/>
                </a:solidFill>
              </a:rPr>
              <a:t>// Mixin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@mixin border-radius($radius) {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-</a:t>
            </a:r>
            <a:r>
              <a:rPr lang="en-NZ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webkit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-border-radius: $radius;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-</a:t>
            </a:r>
            <a:r>
              <a:rPr lang="en-NZ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moz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-border-radius: $radius;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border-radius: $radius;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NZ" dirty="0"/>
              <a:t> </a:t>
            </a:r>
          </a:p>
          <a:p>
            <a:r>
              <a:rPr lang="en-NZ" dirty="0"/>
              <a:t>.my-element {</a:t>
            </a:r>
          </a:p>
          <a:p>
            <a:r>
              <a:rPr lang="en-NZ" dirty="0"/>
              <a:t>    </a:t>
            </a:r>
            <a:r>
              <a:rPr lang="en-NZ" dirty="0" err="1"/>
              <a:t>color</a:t>
            </a:r>
            <a:r>
              <a:rPr lang="en-NZ" dirty="0"/>
              <a:t>: </a:t>
            </a:r>
            <a:r>
              <a:rPr lang="en-NZ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$primary-</a:t>
            </a:r>
            <a:r>
              <a:rPr lang="en-NZ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NZ" dirty="0"/>
              <a:t>;</a:t>
            </a:r>
          </a:p>
          <a:p>
            <a:r>
              <a:rPr lang="en-NZ" dirty="0"/>
              <a:t>    width: 100%;</a:t>
            </a:r>
          </a:p>
          <a:p>
            <a:r>
              <a:rPr lang="en-NZ" dirty="0"/>
              <a:t>    overflow: hidden;</a:t>
            </a:r>
          </a:p>
          <a:p>
            <a:r>
              <a:rPr lang="en-NZ" dirty="0"/>
              <a:t>}</a:t>
            </a:r>
          </a:p>
          <a:p>
            <a:r>
              <a:rPr lang="en-NZ" dirty="0"/>
              <a:t> </a:t>
            </a:r>
          </a:p>
          <a:p>
            <a:r>
              <a:rPr lang="en-NZ" dirty="0"/>
              <a:t>.my-other-element {</a:t>
            </a:r>
          </a:p>
          <a:p>
            <a:r>
              <a:rPr lang="en-NZ" dirty="0"/>
              <a:t>    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@include border-radius(5px);</a:t>
            </a:r>
          </a:p>
          <a:p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6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8662" y="494590"/>
            <a:ext cx="7455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NZ" sz="24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grunfile.js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24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24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module</a:t>
            </a:r>
            <a:r>
              <a:rPr lang="en-NZ" sz="24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exports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Do grunt-related things in </a:t>
            </a:r>
            <a:r>
              <a:rPr lang="en-NZ" sz="24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here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NZ" sz="2400" dirty="0"/>
          </a:p>
        </p:txBody>
      </p:sp>
      <p:sp>
        <p:nvSpPr>
          <p:cNvPr id="6" name="Rectangle 5"/>
          <p:cNvSpPr/>
          <p:nvPr/>
        </p:nvSpPr>
        <p:spPr>
          <a:xfrm>
            <a:off x="2578662" y="3914103"/>
            <a:ext cx="8183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grunt will effectively do this: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gruntfileCtor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pathToGruntfile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gruntfileCtor</a:t>
            </a:r>
            <a:r>
              <a:rPr lang="en-NZ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NZ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8923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1241" y="678516"/>
            <a:ext cx="83051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module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exports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initConfig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clean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copy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concat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uglify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loadNpmTasks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-clean'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loadNpmTasks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-copy'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loadNpmTasks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concat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loadNpmTasks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uglify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registerTask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'default'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'clean'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...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90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1241" y="678516"/>
            <a:ext cx="83051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module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exports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initConfig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clean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copy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concat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uglify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require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-clean</a:t>
            </a:r>
            <a:r>
              <a:rPr lang="en-NZ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require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-copy'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require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concat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require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uglify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registerJob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'default'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'clean'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...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27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994" y="0"/>
            <a:ext cx="62146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initConfig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({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16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clean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1600" dirty="0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build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1600" dirty="0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staging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16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</a:t>
            </a:r>
            <a:r>
              <a:rPr lang="en-NZ" sz="1600" dirty="0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framework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</a:t>
            </a:r>
            <a:r>
              <a:rPr lang="en-NZ" sz="1600" dirty="0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</a:t>
            </a:r>
            <a:r>
              <a:rPr lang="en-NZ" sz="1600" dirty="0" err="1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fromStagingDirs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</a:t>
            </a:r>
            <a:r>
              <a:rPr lang="en-NZ" sz="1600" dirty="0" err="1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uglified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1600" dirty="0" err="1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concat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options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separator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'\n;\n\n'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1600" dirty="0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framework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1600" dirty="0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1600" dirty="0" err="1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uglify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1600" dirty="0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all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16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182315" y="143229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Each </a:t>
            </a:r>
            <a:r>
              <a:rPr lang="en-NZ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Task</a:t>
            </a:r>
            <a:r>
              <a:rPr lang="en-NZ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has one or more </a:t>
            </a:r>
            <a:r>
              <a:rPr lang="en-NZ" dirty="0" smtClean="0">
                <a:solidFill>
                  <a:schemeClr val="accent2">
                    <a:lumMod val="75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Targets</a:t>
            </a:r>
            <a:endParaRPr lang="en-NZ" dirty="0">
              <a:solidFill>
                <a:schemeClr val="accent2">
                  <a:lumMod val="75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6505" y="2314588"/>
            <a:ext cx="78519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</a:t>
            </a:r>
            <a:r>
              <a:rPr lang="en-NZ" dirty="0">
                <a:solidFill>
                  <a:schemeClr val="accent2">
                    <a:lumMod val="7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files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expand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cwd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appDir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'app.js'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'services</a:t>
            </a:r>
            <a:r>
              <a:rPr lang="en-NZ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/*.</a:t>
            </a:r>
            <a:r>
              <a:rPr lang="en-NZ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js</a:t>
            </a:r>
            <a:r>
              <a:rPr lang="en-NZ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],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dest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appStagingDir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flatten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709401" y="0"/>
            <a:ext cx="77791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buildVersion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'1'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rootDir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'web/scripts/'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buildDir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rootDir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'build/'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buildVersionDir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buildDir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buildVersion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frameworkStagingDir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buildDir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'framework-staging/'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appStagingDir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buildDir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'app-staging/'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rootDir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'app/'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33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Custom Tasks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9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209" y="778425"/>
            <a:ext cx="116768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loadNpmTasks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-clean'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loadNpmTasks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-copy'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loadNpmTasks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concat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loadNpmTasks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'grunt-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contrib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uglify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registerTask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createTimestamp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'Creates an empty file'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file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'web/scripts/build/'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buildVersion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registerTask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'default'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'clean'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copy:framework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copy:app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copy:fromStagingDirs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createTimestamp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clean:staging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741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Switching Tasks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6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625" y="1667001"/>
            <a:ext cx="111265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registerTask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'default'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'clean'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copy:framework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copy:app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copy:fromStagingDirs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createTimestamp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clean:staging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grunt</a:t>
            </a:r>
            <a:r>
              <a:rPr lang="en-NZ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registerTask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'prod'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'clean'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copy:framework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copy:app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B0F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00B0F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uglify</a:t>
            </a:r>
            <a:r>
              <a:rPr lang="en-NZ" dirty="0">
                <a:solidFill>
                  <a:srgbClr val="00B0F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B0F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00B0F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copy:uglified</a:t>
            </a:r>
            <a:r>
              <a:rPr lang="en-NZ" dirty="0">
                <a:solidFill>
                  <a:srgbClr val="00B0F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createTimestamp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clean:staging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>
          <a:xfrm>
            <a:off x="582625" y="1205336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grunt</a:t>
            </a:r>
            <a:endParaRPr lang="en-NZ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625" y="3405021"/>
            <a:ext cx="183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grunt prod</a:t>
            </a:r>
            <a:endParaRPr lang="en-NZ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4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 Case Study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02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Stylus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4593578" y="68804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// Variable</a:t>
            </a:r>
          </a:p>
          <a:p>
            <a:r>
              <a:rPr lang="en-N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primary-</a:t>
            </a:r>
            <a:r>
              <a:rPr lang="en-N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N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N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hotpink</a:t>
            </a:r>
            <a:endParaRPr lang="en-N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NZ" dirty="0"/>
              <a:t> </a:t>
            </a:r>
          </a:p>
          <a:p>
            <a:r>
              <a:rPr lang="en-NZ" dirty="0">
                <a:solidFill>
                  <a:srgbClr val="92D050"/>
                </a:solidFill>
              </a:rPr>
              <a:t>// Mixin</a:t>
            </a:r>
          </a:p>
          <a:p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border-radius()</a:t>
            </a:r>
            <a:endParaRPr lang="en-NZ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-</a:t>
            </a:r>
            <a:r>
              <a:rPr lang="en-NZ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webkit</a:t>
            </a:r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-border-radius arguments</a:t>
            </a:r>
            <a:endParaRPr lang="en-NZ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-</a:t>
            </a:r>
            <a:r>
              <a:rPr lang="en-NZ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moz</a:t>
            </a:r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-border-radius 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arguments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border-radius 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arguments</a:t>
            </a:r>
          </a:p>
          <a:p>
            <a:endParaRPr lang="en-NZ" dirty="0"/>
          </a:p>
          <a:p>
            <a:r>
              <a:rPr lang="en-NZ" dirty="0"/>
              <a:t> </a:t>
            </a:r>
          </a:p>
          <a:p>
            <a:r>
              <a:rPr lang="en-NZ" dirty="0"/>
              <a:t>.</a:t>
            </a:r>
            <a:r>
              <a:rPr lang="en-NZ" dirty="0" smtClean="0"/>
              <a:t>my-element</a:t>
            </a:r>
            <a:endParaRPr lang="en-NZ" dirty="0"/>
          </a:p>
          <a:p>
            <a:r>
              <a:rPr lang="en-NZ" dirty="0"/>
              <a:t>    </a:t>
            </a:r>
            <a:r>
              <a:rPr lang="en-NZ" dirty="0" err="1" smtClean="0"/>
              <a:t>color</a:t>
            </a:r>
            <a:r>
              <a:rPr lang="en-NZ" dirty="0" smtClean="0"/>
              <a:t> </a:t>
            </a:r>
            <a:r>
              <a:rPr lang="en-N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primary-</a:t>
            </a:r>
            <a:r>
              <a:rPr lang="en-N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endParaRPr lang="en-N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NZ" dirty="0"/>
              <a:t>    </a:t>
            </a:r>
            <a:r>
              <a:rPr lang="en-NZ" dirty="0" smtClean="0"/>
              <a:t>width </a:t>
            </a:r>
            <a:r>
              <a:rPr lang="en-NZ" dirty="0"/>
              <a:t>100</a:t>
            </a:r>
            <a:r>
              <a:rPr lang="en-NZ" dirty="0" smtClean="0"/>
              <a:t>%</a:t>
            </a:r>
            <a:endParaRPr lang="en-NZ" dirty="0"/>
          </a:p>
          <a:p>
            <a:r>
              <a:rPr lang="en-NZ" dirty="0"/>
              <a:t>    </a:t>
            </a:r>
            <a:r>
              <a:rPr lang="en-NZ" dirty="0" smtClean="0"/>
              <a:t>overflow hidden</a:t>
            </a:r>
            <a:endParaRPr lang="en-NZ" dirty="0"/>
          </a:p>
          <a:p>
            <a:endParaRPr lang="en-NZ" dirty="0"/>
          </a:p>
          <a:p>
            <a:r>
              <a:rPr lang="en-NZ" dirty="0"/>
              <a:t> </a:t>
            </a:r>
          </a:p>
          <a:p>
            <a:r>
              <a:rPr lang="en-NZ" dirty="0"/>
              <a:t>.</a:t>
            </a:r>
            <a:r>
              <a:rPr lang="en-NZ" dirty="0" smtClean="0"/>
              <a:t>my-other-element</a:t>
            </a:r>
            <a:endParaRPr lang="en-NZ" dirty="0"/>
          </a:p>
          <a:p>
            <a:r>
              <a:rPr lang="en-NZ" dirty="0"/>
              <a:t>    </a:t>
            </a:r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border-radius 5px</a:t>
            </a:r>
            <a:endParaRPr lang="en-NZ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89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LESS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4593578" y="68804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// Variable</a:t>
            </a:r>
          </a:p>
          <a:p>
            <a:r>
              <a:rPr lang="en-N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@primary-</a:t>
            </a:r>
            <a:r>
              <a:rPr lang="en-N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NZ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NZ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hotpink</a:t>
            </a:r>
            <a:r>
              <a:rPr lang="en-NZ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NZ" dirty="0"/>
              <a:t> </a:t>
            </a:r>
          </a:p>
          <a:p>
            <a:r>
              <a:rPr lang="en-NZ" dirty="0">
                <a:solidFill>
                  <a:srgbClr val="92D050"/>
                </a:solidFill>
              </a:rPr>
              <a:t>// Mixin</a:t>
            </a:r>
          </a:p>
          <a:p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.mixin border-radius(@radius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{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-</a:t>
            </a:r>
            <a:r>
              <a:rPr lang="en-NZ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webkit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-border-radius: </a:t>
            </a:r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@radius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-</a:t>
            </a:r>
            <a:r>
              <a:rPr lang="en-NZ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moz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-border-radius: </a:t>
            </a:r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@radius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border-radius: </a:t>
            </a:r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@radius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NZ" dirty="0"/>
              <a:t> </a:t>
            </a:r>
          </a:p>
          <a:p>
            <a:r>
              <a:rPr lang="en-NZ" dirty="0"/>
              <a:t>.my-element {</a:t>
            </a:r>
          </a:p>
          <a:p>
            <a:r>
              <a:rPr lang="en-NZ" dirty="0"/>
              <a:t>    </a:t>
            </a:r>
            <a:r>
              <a:rPr lang="en-NZ" dirty="0" err="1"/>
              <a:t>color</a:t>
            </a:r>
            <a:r>
              <a:rPr lang="en-NZ" dirty="0"/>
              <a:t>: </a:t>
            </a:r>
            <a:r>
              <a:rPr lang="en-N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@primary-</a:t>
            </a:r>
            <a:r>
              <a:rPr lang="en-N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NZ" dirty="0"/>
              <a:t>;</a:t>
            </a:r>
          </a:p>
          <a:p>
            <a:r>
              <a:rPr lang="en-NZ" dirty="0"/>
              <a:t>    width: 100%;</a:t>
            </a:r>
          </a:p>
          <a:p>
            <a:r>
              <a:rPr lang="en-NZ" dirty="0"/>
              <a:t>    overflow: hidden;</a:t>
            </a:r>
          </a:p>
          <a:p>
            <a:r>
              <a:rPr lang="en-NZ" dirty="0"/>
              <a:t>}</a:t>
            </a:r>
          </a:p>
          <a:p>
            <a:r>
              <a:rPr lang="en-NZ" dirty="0"/>
              <a:t> </a:t>
            </a:r>
          </a:p>
          <a:p>
            <a:r>
              <a:rPr lang="en-NZ" dirty="0"/>
              <a:t>.my-other-element {</a:t>
            </a:r>
          </a:p>
          <a:p>
            <a:r>
              <a:rPr lang="en-NZ" dirty="0"/>
              <a:t>    </a:t>
            </a:r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.border-radius(5px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1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Pre-processor Bake-off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56" y="1872631"/>
            <a:ext cx="2266951" cy="2266951"/>
          </a:xfrm>
          <a:prstGeom prst="rect">
            <a:avLst/>
          </a:prstGeom>
        </p:spPr>
      </p:pic>
      <p:pic>
        <p:nvPicPr>
          <p:cNvPr id="2052" name="Picture 4" descr="http://maddesigns.de/sass-compass-introduction/img/Sass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74" y="1872631"/>
            <a:ext cx="206692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tutsplus.com/webdesign/uploads/2014/01/stylu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67" y="1872630"/>
            <a:ext cx="4533902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ltiply 9"/>
          <p:cNvSpPr/>
          <p:nvPr/>
        </p:nvSpPr>
        <p:spPr>
          <a:xfrm>
            <a:off x="69372" y="1294639"/>
            <a:ext cx="4248318" cy="3422931"/>
          </a:xfrm>
          <a:prstGeom prst="mathMultiply">
            <a:avLst/>
          </a:prstGeom>
          <a:solidFill>
            <a:srgbClr val="BC451B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3912274" y="4430302"/>
            <a:ext cx="2066925" cy="57453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CSS syntax</a:t>
            </a:r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6564467" y="4430301"/>
            <a:ext cx="4533902" cy="57453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WSS syntax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761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Sass (SCSS)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Can use VS 2013 (Web Essentials)</a:t>
            </a:r>
          </a:p>
          <a:p>
            <a:endParaRPr lang="en-NZ" dirty="0" smtClean="0"/>
          </a:p>
          <a:p>
            <a:endParaRPr lang="en-NZ" dirty="0"/>
          </a:p>
          <a:p>
            <a:pPr marL="0" indent="0">
              <a:buNone/>
            </a:pPr>
            <a:r>
              <a:rPr lang="en-NZ" dirty="0" smtClean="0"/>
              <a:t>...but much cooler to: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Install Ruby runtime</a:t>
            </a:r>
          </a:p>
          <a:p>
            <a:r>
              <a:rPr lang="en-NZ" dirty="0" smtClean="0"/>
              <a:t>Install the sass gem</a:t>
            </a:r>
          </a:p>
          <a:p>
            <a:r>
              <a:rPr lang="en-NZ" dirty="0" smtClean="0"/>
              <a:t>Watch your project folder for changes to .SCSS files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81" y="622918"/>
            <a:ext cx="9591675" cy="56769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408014" y="5259823"/>
            <a:ext cx="768743" cy="72828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40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8654" y="2548991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gem install sass</a:t>
            </a:r>
            <a:endParaRPr lang="en-NZ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8654" y="2548991"/>
            <a:ext cx="494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gem install sass --pre</a:t>
            </a:r>
            <a:endParaRPr lang="en-NZ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9843" y="2581359"/>
            <a:ext cx="694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sass --watch my-awesome-</a:t>
            </a:r>
            <a:r>
              <a:rPr lang="en-NZ" sz="3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proj</a:t>
            </a:r>
            <a:endParaRPr lang="en-NZ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35" y="1468451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ded Corner 7"/>
          <p:cNvSpPr/>
          <p:nvPr/>
        </p:nvSpPr>
        <p:spPr>
          <a:xfrm>
            <a:off x="1720908" y="2327808"/>
            <a:ext cx="1221897" cy="152130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LESS</a:t>
            </a:r>
            <a:endParaRPr lang="en-NZ" sz="2400" b="1" dirty="0"/>
          </a:p>
        </p:txBody>
      </p:sp>
      <p:sp>
        <p:nvSpPr>
          <p:cNvPr id="7" name="Folded Corner 6"/>
          <p:cNvSpPr/>
          <p:nvPr/>
        </p:nvSpPr>
        <p:spPr>
          <a:xfrm>
            <a:off x="1851728" y="2256329"/>
            <a:ext cx="1221897" cy="152130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LESS</a:t>
            </a:r>
            <a:endParaRPr lang="en-NZ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 </a:t>
            </a:r>
            <a:r>
              <a:rPr lang="en-NZ" i="1" dirty="0" smtClean="0"/>
              <a:t>Pre</a:t>
            </a:r>
            <a:r>
              <a:rPr lang="en-NZ" dirty="0" smtClean="0"/>
              <a:t>-processing</a:t>
            </a:r>
            <a:endParaRPr lang="en-NZ" dirty="0"/>
          </a:p>
        </p:txBody>
      </p:sp>
      <p:sp>
        <p:nvSpPr>
          <p:cNvPr id="4" name="Folded Corner 3"/>
          <p:cNvSpPr/>
          <p:nvPr/>
        </p:nvSpPr>
        <p:spPr>
          <a:xfrm>
            <a:off x="1982548" y="2184850"/>
            <a:ext cx="1221897" cy="152130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LESS</a:t>
            </a:r>
            <a:endParaRPr lang="en-NZ" sz="2400" b="1" dirty="0"/>
          </a:p>
        </p:txBody>
      </p:sp>
      <p:sp>
        <p:nvSpPr>
          <p:cNvPr id="5" name="Folded Corner 4"/>
          <p:cNvSpPr/>
          <p:nvPr/>
        </p:nvSpPr>
        <p:spPr>
          <a:xfrm>
            <a:off x="6844512" y="2184849"/>
            <a:ext cx="1221897" cy="1521303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dirty="0" smtClean="0"/>
              <a:t>CSS</a:t>
            </a:r>
            <a:endParaRPr lang="en-NZ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733799" y="2601588"/>
            <a:ext cx="2581359" cy="687823"/>
          </a:xfrm>
          <a:prstGeom prst="homePlat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Compilation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662989" y="39175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</a:t>
            </a:r>
            <a:r>
              <a:rPr lang="en-NZ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mixins</a:t>
            </a:r>
            <a:endParaRPr lang="en-NZ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659" y="4439214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$variables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367" y="5112304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NZ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unctions()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0857" y="4846455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chemeClr val="tx2">
                    <a:lumMod val="75000"/>
                  </a:schemeClr>
                </a:solidFill>
              </a:rPr>
              <a:t>operations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705" y="5549283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NZ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onditional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0683" y="5996258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chemeClr val="tx2">
                    <a:lumMod val="75000"/>
                  </a:schemeClr>
                </a:solidFill>
              </a:rPr>
              <a:t>looping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2155" y="453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3204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SCSS - Variables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728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39077" y="1359865"/>
            <a:ext cx="83166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bgcolor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#f6f6f6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bgcolor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rem-</a:t>
            </a:r>
            <a:r>
              <a:rPr lang="en-NZ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(18)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5029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4897" y="1311754"/>
            <a:ext cx="70197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100px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*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20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*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20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relative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*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#f66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NZ" sz="20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absolute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3368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SCSS - Functions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14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14938" y="762706"/>
            <a:ext cx="88018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16px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 </a:t>
            </a:r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reference font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4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bgcolor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#f6f6f6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4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darken(</a:t>
            </a:r>
            <a:r>
              <a:rPr lang="en-NZ" sz="24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4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bgcolor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20)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rem-</a:t>
            </a:r>
            <a:r>
              <a:rPr lang="en-NZ" sz="2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(18)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786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6987" y="1416422"/>
            <a:ext cx="9305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16px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4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#c3c3c3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 </a:t>
            </a:r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NZ" sz="24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 #f6f6f6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1.125rem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 </a:t>
            </a:r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NZ" sz="24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18px / 16px</a:t>
            </a:r>
            <a:endParaRPr lang="en-NZ" sz="2400" dirty="0"/>
          </a:p>
        </p:txBody>
      </p:sp>
      <p:sp>
        <p:nvSpPr>
          <p:cNvPr id="3" name="Right Arrow 2"/>
          <p:cNvSpPr/>
          <p:nvPr/>
        </p:nvSpPr>
        <p:spPr>
          <a:xfrm>
            <a:off x="438539" y="270588"/>
            <a:ext cx="961053" cy="877077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90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33775" y="182636"/>
            <a:ext cx="72485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// </a:t>
            </a:r>
            <a:r>
              <a:rPr lang="en-NZ" sz="2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#993366</a:t>
            </a:r>
          </a:p>
          <a:p>
            <a:endParaRPr lang="en-NZ" sz="2400" dirty="0">
              <a:solidFill>
                <a:srgbClr val="A6E22E"/>
              </a:solidFill>
              <a:latin typeface=""/>
            </a:endParaRPr>
          </a:p>
          <a:p>
            <a:r>
              <a:rPr lang="en-NZ" sz="2400" dirty="0" smtClean="0">
                <a:solidFill>
                  <a:srgbClr val="A6E22E"/>
                </a:solidFill>
                <a:latin typeface=""/>
              </a:rPr>
              <a:t>lighten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($ref-</a:t>
            </a:r>
            <a:r>
              <a:rPr lang="en-NZ" sz="2400" dirty="0" err="1">
                <a:solidFill>
                  <a:srgbClr val="F8F8F2"/>
                </a:solidFill>
                <a:latin typeface=""/>
              </a:rPr>
              <a:t>color</a:t>
            </a:r>
            <a:r>
              <a:rPr lang="en-NZ" sz="2400" dirty="0">
                <a:solidFill>
                  <a:srgbClr val="F92672"/>
                </a:solidFill>
                <a:latin typeface=""/>
              </a:rPr>
              <a:t>,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 </a:t>
            </a:r>
            <a:r>
              <a:rPr lang="en-NZ" sz="2400" dirty="0">
                <a:solidFill>
                  <a:srgbClr val="AE81FF"/>
                </a:solidFill>
                <a:latin typeface=""/>
              </a:rPr>
              <a:t>20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);   </a:t>
            </a:r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// #cc6699</a:t>
            </a:r>
            <a:endParaRPr lang="en-NZ" sz="2400" dirty="0" smtClean="0">
              <a:solidFill>
                <a:schemeClr val="bg2">
                  <a:lumMod val="75000"/>
                  <a:lumOff val="25000"/>
                </a:schemeClr>
              </a:solidFill>
              <a:latin typeface=""/>
            </a:endParaRPr>
          </a:p>
          <a:p>
            <a:endParaRPr lang="en-NZ" sz="2400" dirty="0">
              <a:solidFill>
                <a:srgbClr val="F8F8F2"/>
              </a:solidFill>
              <a:latin typeface=""/>
            </a:endParaRPr>
          </a:p>
          <a:p>
            <a:r>
              <a:rPr lang="en-NZ" sz="2400" dirty="0" smtClean="0">
                <a:solidFill>
                  <a:srgbClr val="A6E22E"/>
                </a:solidFill>
                <a:latin typeface=""/>
              </a:rPr>
              <a:t>darken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($ref-</a:t>
            </a:r>
            <a:r>
              <a:rPr lang="en-NZ" sz="2400" dirty="0" err="1">
                <a:solidFill>
                  <a:srgbClr val="F8F8F2"/>
                </a:solidFill>
                <a:latin typeface=""/>
              </a:rPr>
              <a:t>color</a:t>
            </a:r>
            <a:r>
              <a:rPr lang="en-NZ" sz="2400" dirty="0">
                <a:solidFill>
                  <a:srgbClr val="F92672"/>
                </a:solidFill>
                <a:latin typeface=""/>
              </a:rPr>
              <a:t>,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 </a:t>
            </a:r>
            <a:r>
              <a:rPr lang="en-NZ" sz="2400" dirty="0">
                <a:solidFill>
                  <a:srgbClr val="AE81FF"/>
                </a:solidFill>
                <a:latin typeface=""/>
              </a:rPr>
              <a:t>20</a:t>
            </a:r>
            <a:r>
              <a:rPr lang="en-NZ" sz="2400" dirty="0" smtClean="0">
                <a:solidFill>
                  <a:srgbClr val="F8F8F2"/>
                </a:solidFill>
                <a:latin typeface=""/>
              </a:rPr>
              <a:t>);  </a:t>
            </a:r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// </a:t>
            </a:r>
            <a:r>
              <a:rPr lang="en-NZ" sz="2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#4d1933</a:t>
            </a:r>
          </a:p>
          <a:p>
            <a:endParaRPr lang="en-NZ" sz="2400" dirty="0">
              <a:solidFill>
                <a:srgbClr val="F8F8F2"/>
              </a:solidFill>
              <a:latin typeface=""/>
            </a:endParaRPr>
          </a:p>
          <a:p>
            <a:r>
              <a:rPr lang="en-NZ" sz="2400" dirty="0" err="1" smtClean="0">
                <a:solidFill>
                  <a:srgbClr val="A6E22E"/>
                </a:solidFill>
                <a:latin typeface=""/>
              </a:rPr>
              <a:t>rgba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($ref-</a:t>
            </a:r>
            <a:r>
              <a:rPr lang="en-NZ" sz="2400" dirty="0" err="1">
                <a:solidFill>
                  <a:srgbClr val="F8F8F2"/>
                </a:solidFill>
                <a:latin typeface=""/>
              </a:rPr>
              <a:t>color</a:t>
            </a:r>
            <a:r>
              <a:rPr lang="en-NZ" sz="2400" dirty="0">
                <a:solidFill>
                  <a:srgbClr val="F92672"/>
                </a:solidFill>
                <a:latin typeface=""/>
              </a:rPr>
              <a:t>,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 </a:t>
            </a:r>
            <a:r>
              <a:rPr lang="en-NZ" sz="2400" dirty="0">
                <a:solidFill>
                  <a:srgbClr val="AE81FF"/>
                </a:solidFill>
                <a:latin typeface=""/>
              </a:rPr>
              <a:t>0.8</a:t>
            </a:r>
            <a:r>
              <a:rPr lang="en-NZ" sz="2400" dirty="0" smtClean="0">
                <a:solidFill>
                  <a:srgbClr val="F8F8F2"/>
                </a:solidFill>
                <a:latin typeface=""/>
              </a:rPr>
              <a:t>);  </a:t>
            </a:r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// </a:t>
            </a:r>
            <a:r>
              <a:rPr lang="en-NZ" sz="2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rgba</a:t>
            </a:r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(153, 51, 102, 0.8)</a:t>
            </a:r>
            <a:endParaRPr lang="en-NZ" sz="2400" dirty="0" smtClean="0">
              <a:solidFill>
                <a:schemeClr val="bg2">
                  <a:lumMod val="75000"/>
                  <a:lumOff val="25000"/>
                </a:schemeClr>
              </a:solidFill>
              <a:latin typeface=""/>
            </a:endParaRPr>
          </a:p>
          <a:p>
            <a:endParaRPr lang="en-NZ" sz="2400" dirty="0">
              <a:solidFill>
                <a:srgbClr val="F8F8F2"/>
              </a:solidFill>
              <a:latin typeface=""/>
            </a:endParaRPr>
          </a:p>
          <a:p>
            <a:r>
              <a:rPr lang="en-NZ" sz="2400" dirty="0" smtClean="0">
                <a:solidFill>
                  <a:srgbClr val="A6E22E"/>
                </a:solidFill>
                <a:latin typeface=""/>
              </a:rPr>
              <a:t>mix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($ref-</a:t>
            </a:r>
            <a:r>
              <a:rPr lang="en-NZ" sz="2400" dirty="0" err="1">
                <a:solidFill>
                  <a:srgbClr val="F8F8F2"/>
                </a:solidFill>
                <a:latin typeface=""/>
              </a:rPr>
              <a:t>color</a:t>
            </a:r>
            <a:r>
              <a:rPr lang="en-NZ" sz="2400" dirty="0">
                <a:solidFill>
                  <a:srgbClr val="F92672"/>
                </a:solidFill>
                <a:latin typeface=""/>
              </a:rPr>
              <a:t>,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 </a:t>
            </a:r>
            <a:r>
              <a:rPr lang="en-NZ" sz="2400" dirty="0" err="1">
                <a:solidFill>
                  <a:srgbClr val="A6E22E"/>
                </a:solidFill>
                <a:latin typeface=""/>
              </a:rPr>
              <a:t>rgb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(</a:t>
            </a:r>
            <a:r>
              <a:rPr lang="en-NZ" sz="2400" dirty="0">
                <a:solidFill>
                  <a:srgbClr val="AE81FF"/>
                </a:solidFill>
                <a:latin typeface=""/>
              </a:rPr>
              <a:t>125</a:t>
            </a:r>
            <a:r>
              <a:rPr lang="en-NZ" sz="2400" dirty="0">
                <a:solidFill>
                  <a:srgbClr val="F92672"/>
                </a:solidFill>
                <a:latin typeface=""/>
              </a:rPr>
              <a:t>,</a:t>
            </a:r>
            <a:r>
              <a:rPr lang="en-NZ" sz="2400" dirty="0">
                <a:solidFill>
                  <a:srgbClr val="AE81FF"/>
                </a:solidFill>
                <a:latin typeface=""/>
              </a:rPr>
              <a:t>150</a:t>
            </a:r>
            <a:r>
              <a:rPr lang="en-NZ" sz="2400" dirty="0">
                <a:solidFill>
                  <a:srgbClr val="F92672"/>
                </a:solidFill>
                <a:latin typeface=""/>
              </a:rPr>
              <a:t>,</a:t>
            </a:r>
            <a:r>
              <a:rPr lang="en-NZ" sz="2400" dirty="0">
                <a:solidFill>
                  <a:srgbClr val="AE81FF"/>
                </a:solidFill>
                <a:latin typeface=""/>
              </a:rPr>
              <a:t>255</a:t>
            </a:r>
            <a:r>
              <a:rPr lang="en-NZ" sz="2400" dirty="0" smtClean="0">
                <a:solidFill>
                  <a:srgbClr val="F8F8F2"/>
                </a:solidFill>
                <a:latin typeface=""/>
              </a:rPr>
              <a:t>)); </a:t>
            </a:r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// </a:t>
            </a:r>
            <a:r>
              <a:rPr lang="en-NZ" sz="2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#8b64b2</a:t>
            </a:r>
          </a:p>
          <a:p>
            <a:endParaRPr lang="en-NZ" sz="2400" dirty="0">
              <a:solidFill>
                <a:srgbClr val="F8F8F2"/>
              </a:solidFill>
              <a:latin typeface=""/>
            </a:endParaRPr>
          </a:p>
          <a:p>
            <a:r>
              <a:rPr lang="en-NZ" sz="2400" dirty="0" smtClean="0">
                <a:solidFill>
                  <a:srgbClr val="A6E22E"/>
                </a:solidFill>
                <a:latin typeface=""/>
              </a:rPr>
              <a:t>adjust-hue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($ref-</a:t>
            </a:r>
            <a:r>
              <a:rPr lang="en-NZ" sz="2400" dirty="0" err="1">
                <a:solidFill>
                  <a:srgbClr val="F8F8F2"/>
                </a:solidFill>
                <a:latin typeface=""/>
              </a:rPr>
              <a:t>color</a:t>
            </a:r>
            <a:r>
              <a:rPr lang="en-NZ" sz="2400" dirty="0">
                <a:solidFill>
                  <a:srgbClr val="F92672"/>
                </a:solidFill>
                <a:latin typeface=""/>
              </a:rPr>
              <a:t>,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 </a:t>
            </a:r>
            <a:r>
              <a:rPr lang="en-NZ" sz="2400" dirty="0">
                <a:solidFill>
                  <a:srgbClr val="AE81FF"/>
                </a:solidFill>
                <a:latin typeface=""/>
              </a:rPr>
              <a:t>180</a:t>
            </a:r>
            <a:r>
              <a:rPr lang="en-NZ" sz="2400" dirty="0" smtClean="0">
                <a:solidFill>
                  <a:srgbClr val="F8F8F2"/>
                </a:solidFill>
                <a:latin typeface=""/>
              </a:rPr>
              <a:t>);  </a:t>
            </a:r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// </a:t>
            </a:r>
            <a:r>
              <a:rPr lang="en-NZ" sz="2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#339966</a:t>
            </a:r>
          </a:p>
          <a:p>
            <a:endParaRPr lang="en-NZ" sz="2400" dirty="0">
              <a:solidFill>
                <a:srgbClr val="F8F8F2"/>
              </a:solidFill>
              <a:latin typeface=""/>
            </a:endParaRPr>
          </a:p>
          <a:p>
            <a:r>
              <a:rPr lang="en-NZ" sz="2400" dirty="0" smtClean="0">
                <a:solidFill>
                  <a:srgbClr val="A6E22E"/>
                </a:solidFill>
                <a:latin typeface=""/>
              </a:rPr>
              <a:t>saturate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($ref-</a:t>
            </a:r>
            <a:r>
              <a:rPr lang="en-NZ" sz="2400" dirty="0" err="1">
                <a:solidFill>
                  <a:srgbClr val="F8F8F2"/>
                </a:solidFill>
                <a:latin typeface=""/>
              </a:rPr>
              <a:t>color</a:t>
            </a:r>
            <a:r>
              <a:rPr lang="en-NZ" sz="2400" dirty="0">
                <a:solidFill>
                  <a:srgbClr val="F92672"/>
                </a:solidFill>
                <a:latin typeface=""/>
              </a:rPr>
              <a:t>,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 </a:t>
            </a:r>
            <a:r>
              <a:rPr lang="en-NZ" sz="2400" dirty="0">
                <a:solidFill>
                  <a:srgbClr val="AE81FF"/>
                </a:solidFill>
                <a:latin typeface=""/>
              </a:rPr>
              <a:t>90</a:t>
            </a:r>
            <a:r>
              <a:rPr lang="en-NZ" sz="2400" dirty="0" smtClean="0">
                <a:solidFill>
                  <a:srgbClr val="F8F8F2"/>
                </a:solidFill>
                <a:latin typeface=""/>
              </a:rPr>
              <a:t>);  </a:t>
            </a:r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// </a:t>
            </a:r>
            <a:r>
              <a:rPr lang="en-NZ" sz="2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#cc0066</a:t>
            </a:r>
          </a:p>
          <a:p>
            <a:endParaRPr lang="en-NZ" sz="2400" dirty="0">
              <a:solidFill>
                <a:srgbClr val="F8F8F2"/>
              </a:solidFill>
              <a:latin typeface=""/>
            </a:endParaRPr>
          </a:p>
          <a:p>
            <a:r>
              <a:rPr lang="en-NZ" sz="2400" dirty="0" err="1" smtClean="0">
                <a:solidFill>
                  <a:srgbClr val="A6E22E"/>
                </a:solidFill>
                <a:latin typeface=""/>
              </a:rPr>
              <a:t>desaturate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($ref-</a:t>
            </a:r>
            <a:r>
              <a:rPr lang="en-NZ" sz="2400" dirty="0" err="1">
                <a:solidFill>
                  <a:srgbClr val="F8F8F2"/>
                </a:solidFill>
                <a:latin typeface=""/>
              </a:rPr>
              <a:t>color</a:t>
            </a:r>
            <a:r>
              <a:rPr lang="en-NZ" sz="2400" dirty="0">
                <a:solidFill>
                  <a:srgbClr val="F92672"/>
                </a:solidFill>
                <a:latin typeface=""/>
              </a:rPr>
              <a:t>,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 </a:t>
            </a:r>
            <a:r>
              <a:rPr lang="en-NZ" sz="2400" dirty="0">
                <a:solidFill>
                  <a:srgbClr val="AE81FF"/>
                </a:solidFill>
                <a:latin typeface=""/>
              </a:rPr>
              <a:t>90</a:t>
            </a:r>
            <a:r>
              <a:rPr lang="en-NZ" sz="2400" dirty="0" smtClean="0">
                <a:solidFill>
                  <a:srgbClr val="F8F8F2"/>
                </a:solidFill>
                <a:latin typeface=""/>
              </a:rPr>
              <a:t>);  </a:t>
            </a:r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// </a:t>
            </a:r>
            <a:r>
              <a:rPr lang="en-NZ" sz="2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#666666</a:t>
            </a:r>
          </a:p>
          <a:p>
            <a:endParaRPr lang="en-NZ" sz="2400" dirty="0">
              <a:solidFill>
                <a:srgbClr val="F8F8F2"/>
              </a:solidFill>
              <a:latin typeface=""/>
            </a:endParaRPr>
          </a:p>
          <a:p>
            <a:r>
              <a:rPr lang="en-NZ" sz="2400" dirty="0" smtClean="0">
                <a:solidFill>
                  <a:srgbClr val="A6E22E"/>
                </a:solidFill>
                <a:latin typeface=""/>
              </a:rPr>
              <a:t>invert</a:t>
            </a:r>
            <a:r>
              <a:rPr lang="en-NZ" sz="2400" dirty="0">
                <a:solidFill>
                  <a:srgbClr val="F8F8F2"/>
                </a:solidFill>
                <a:latin typeface=""/>
              </a:rPr>
              <a:t>($ref-</a:t>
            </a:r>
            <a:r>
              <a:rPr lang="en-NZ" sz="2400" dirty="0" err="1">
                <a:solidFill>
                  <a:srgbClr val="F8F8F2"/>
                </a:solidFill>
                <a:latin typeface=""/>
              </a:rPr>
              <a:t>color</a:t>
            </a:r>
            <a:r>
              <a:rPr lang="en-NZ" sz="2400" dirty="0" smtClean="0">
                <a:solidFill>
                  <a:srgbClr val="F8F8F2"/>
                </a:solidFill>
                <a:latin typeface=""/>
              </a:rPr>
              <a:t>);  </a:t>
            </a:r>
            <a:r>
              <a:rPr lang="en-NZ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// </a:t>
            </a:r>
            <a:r>
              <a:rPr lang="en-NZ" sz="24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"/>
              </a:rPr>
              <a:t>#66cc99</a:t>
            </a:r>
            <a:endParaRPr lang="en-NZ" sz="2400" dirty="0">
              <a:solidFill>
                <a:schemeClr val="bg2">
                  <a:lumMod val="75000"/>
                  <a:lumOff val="25000"/>
                </a:schemeClr>
              </a:solidFill>
              <a:latin typeface=""/>
            </a:endParaRPr>
          </a:p>
          <a:p>
            <a:endParaRPr lang="en-NZ" sz="2400" dirty="0">
              <a:solidFill>
                <a:srgbClr val="F8F8F2"/>
              </a:solidFill>
              <a:latin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8" y="72461"/>
            <a:ext cx="1104762" cy="561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58" y="814924"/>
            <a:ext cx="1076190" cy="55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658" y="1509749"/>
            <a:ext cx="1085714" cy="580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658" y="2248415"/>
            <a:ext cx="1047619" cy="552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658" y="3000409"/>
            <a:ext cx="1047619" cy="552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658" y="3733329"/>
            <a:ext cx="1047619" cy="5428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5658" y="4424376"/>
            <a:ext cx="1047619" cy="561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658" y="5166839"/>
            <a:ext cx="1066667" cy="5523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5658" y="5938870"/>
            <a:ext cx="103809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SCSS - Imports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96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9086" y="781368"/>
            <a:ext cx="111594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@import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"bourbon/bourbon"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@import</a:t>
            </a:r>
            <a:r>
              <a:rPr lang="fr-FR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"bourbon/_bourbon"</a:t>
            </a:r>
            <a:r>
              <a:rPr lang="fr-FR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  </a:t>
            </a:r>
            <a:r>
              <a:rPr lang="fr-FR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alterative</a:t>
            </a:r>
            <a:r>
              <a:rPr lang="fr-FR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1</a:t>
            </a:r>
            <a:endParaRPr lang="fr-FR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@import</a:t>
            </a:r>
            <a:r>
              <a:rPr lang="fr-FR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"bourbon/_</a:t>
            </a:r>
            <a:r>
              <a:rPr lang="fr-FR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bourbon.scss</a:t>
            </a:r>
            <a:r>
              <a:rPr lang="fr-FR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 </a:t>
            </a:r>
            <a:r>
              <a:rPr lang="fr-FR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alternative 2</a:t>
            </a:r>
            <a:endParaRPr lang="fr-FR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refcolor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#f6f9c6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@include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linear-gradient(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135deg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refcolor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lighten(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refcolor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25%)</a:t>
            </a:r>
            <a:r>
              <a:rPr lang="en-NZ" sz="2000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4447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SCSS - </a:t>
            </a:r>
            <a:r>
              <a:rPr lang="en-NZ" dirty="0" err="1" smtClean="0"/>
              <a:t>Mixins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92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use CSS Pre-processing 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68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248" y="491547"/>
            <a:ext cx="116632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*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#f66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NZ" sz="20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absolute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define mixin</a:t>
            </a:r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s-E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@mixin</a:t>
            </a:r>
            <a:r>
              <a:rPr lang="es-E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tile(</a:t>
            </a:r>
            <a:r>
              <a:rPr lang="es-ES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$color</a:t>
            </a:r>
            <a:r>
              <a:rPr lang="es-E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s-ES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hpos</a:t>
            </a:r>
            <a:r>
              <a:rPr lang="es-E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s-ES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</a:t>
            </a:r>
            <a:r>
              <a:rPr lang="es-E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s-ES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deg</a:t>
            </a:r>
            <a:r>
              <a:rPr lang="es-ES" sz="2000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s-ES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#{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hpos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#{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vpos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@include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linear-gradient(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deg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lighten(</a:t>
            </a:r>
            <a:r>
              <a:rPr lang="en-NZ" sz="2000" dirty="0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NZ" sz="2000" dirty="0" err="1">
                <a:solidFill>
                  <a:srgbClr val="C563B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25%)</a:t>
            </a:r>
            <a:r>
              <a:rPr lang="en-NZ" sz="2000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&amp;:nth-child(1)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use mixin</a:t>
            </a:r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@include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tile(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'left'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'top'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135deg</a:t>
            </a:r>
            <a:r>
              <a:rPr lang="en-NZ" sz="2000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3316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9065" y="1582339"/>
            <a:ext cx="1090126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100px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200px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#f66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absolute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div:nth-child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(1)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left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top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background-image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webkit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-linear-gradient(-405deg,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red,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#ff8080)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background-image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linear-gradient(135deg,red,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#ff8080)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  <a:endParaRPr lang="en-NZ" sz="2000" dirty="0"/>
          </a:p>
        </p:txBody>
      </p:sp>
      <p:sp>
        <p:nvSpPr>
          <p:cNvPr id="7" name="Right Arrow 6"/>
          <p:cNvSpPr/>
          <p:nvPr/>
        </p:nvSpPr>
        <p:spPr>
          <a:xfrm>
            <a:off x="438539" y="270588"/>
            <a:ext cx="961053" cy="877077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6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SCSS – Referencing Parent Selector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086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13722" y="544611"/>
            <a:ext cx="88205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button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white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yellow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&amp;.disabled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#a0a0a0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#606060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&amp;:hover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0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pink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&amp;:active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border-width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2px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4184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438539" y="270588"/>
            <a:ext cx="961053" cy="877077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1965648" y="1147665"/>
            <a:ext cx="91751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button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white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4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yellow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button.disabled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4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#a0a0a0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</a:t>
            </a:r>
            <a:r>
              <a:rPr lang="en-NZ" sz="24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#606060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button:hover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sz="24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pink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button:active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border-width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0413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SCSS – Nested Properties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68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03983" y="139630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.funky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family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fantasy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size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30em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weight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bold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  <a:endParaRPr lang="en-NZ" sz="2400" dirty="0"/>
          </a:p>
        </p:txBody>
      </p:sp>
      <p:sp>
        <p:nvSpPr>
          <p:cNvPr id="8" name="Down Arrow 7"/>
          <p:cNvSpPr/>
          <p:nvPr/>
        </p:nvSpPr>
        <p:spPr>
          <a:xfrm>
            <a:off x="4842588" y="690465"/>
            <a:ext cx="933061" cy="1147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426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38539" y="270588"/>
            <a:ext cx="961053" cy="877077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/>
          <p:cNvSpPr/>
          <p:nvPr/>
        </p:nvSpPr>
        <p:spPr>
          <a:xfrm>
            <a:off x="3001347" y="199841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.funky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fantasy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30em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font-weight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bold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0657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CSS Pre-processing:  Too much rope 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CSS deliberately designed to be conceptually simple</a:t>
            </a:r>
          </a:p>
          <a:p>
            <a:r>
              <a:rPr lang="en-NZ" dirty="0" smtClean="0"/>
              <a:t>Indiscriminate use of CSS pre-processing can yield bloated, inefficient and hard to maintain style sheets</a:t>
            </a:r>
          </a:p>
          <a:p>
            <a:endParaRPr lang="en-NZ" dirty="0" smtClean="0"/>
          </a:p>
          <a:p>
            <a:r>
              <a:rPr lang="en-NZ" b="1" i="1" u="sng" dirty="0" smtClean="0"/>
              <a:t>You need to master CSS before tackling SCSS</a:t>
            </a:r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47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Potential Problems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Using a pre-processor mixin where a vanilla CSS mixin would do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20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959" y="396779"/>
            <a:ext cx="1045339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b="1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r>
              <a:rPr lang="en-NZ" sz="2400" b="1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b="1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Reason 1:  no variables in CSS</a:t>
            </a:r>
            <a:r>
              <a:rPr lang="en-NZ" sz="2400" b="1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b="1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 smtClean="0">
              <a:solidFill>
                <a:srgbClr val="D7BA7D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 smtClean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$theme-</a:t>
            </a:r>
            <a:r>
              <a:rPr lang="en-NZ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#e91867</a:t>
            </a:r>
            <a:r>
              <a:rPr lang="en-NZ" dirty="0" smtClean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1.5rem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#e91867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input[type="text"]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#e91867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white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.theme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#e91867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margin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10px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71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773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BAD - do not do this: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@mixin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my-button()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0.9756rem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.cool-button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@include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my-button()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blue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.hot-button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@include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my-button()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.reserved-button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@include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my-button()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  <a:endParaRPr lang="en-NZ" dirty="0"/>
          </a:p>
        </p:txBody>
      </p:sp>
      <p:sp>
        <p:nvSpPr>
          <p:cNvPr id="8" name="Right Arrow 7"/>
          <p:cNvSpPr/>
          <p:nvPr/>
        </p:nvSpPr>
        <p:spPr>
          <a:xfrm>
            <a:off x="5066523" y="2803848"/>
            <a:ext cx="961053" cy="877077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6683829" y="828908"/>
            <a:ext cx="50820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div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.cool-button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0.9756rem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blue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dirty="0" smtClean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div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.hot-button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0.9756rem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dirty="0" smtClean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div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.reserved-button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0.9756rem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841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1" y="27840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NZ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BETTER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.my-button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0.9756rem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.cool-button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blue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.hot-button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.reserved-button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5292387" y="2973746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"my-button cool-button"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563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065" y="40903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BETTER STILL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.my-button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0.9756rem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.cool-button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@extend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.my-button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blue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.hot-button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@extend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.my-button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.reserved-button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@extend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.my-button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6328168" y="5441817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"cool-button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6570732" y="1129064"/>
            <a:ext cx="48633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.my-button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.cool-button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.hot-button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.reserved-button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0.9756rem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.cool-button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blue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.hot-button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.reserved-button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  <a:endParaRPr lang="en-NZ" dirty="0"/>
          </a:p>
        </p:txBody>
      </p:sp>
      <p:sp>
        <p:nvSpPr>
          <p:cNvPr id="6" name="Right Arrow 5"/>
          <p:cNvSpPr/>
          <p:nvPr/>
        </p:nvSpPr>
        <p:spPr>
          <a:xfrm>
            <a:off x="5367115" y="1948519"/>
            <a:ext cx="961053" cy="877077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4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4367" y="806440"/>
            <a:ext cx="70726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OK, even though parameterless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.cards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@include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clearfix</a:t>
            </a:r>
            <a:r>
              <a:rPr lang="en-NZ" sz="2400" dirty="0">
                <a:solidFill>
                  <a:srgbClr val="7DBAD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.card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left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100px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height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400px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  <a:endParaRPr lang="en-NZ" sz="2400" dirty="0"/>
          </a:p>
        </p:txBody>
      </p:sp>
      <p:sp>
        <p:nvSpPr>
          <p:cNvPr id="4" name="Rectangle 3"/>
          <p:cNvSpPr/>
          <p:nvPr/>
        </p:nvSpPr>
        <p:spPr>
          <a:xfrm>
            <a:off x="6808237" y="1214068"/>
            <a:ext cx="54801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 smtClean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div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sz="2400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cards:after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content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display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table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clear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both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.cards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.card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left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100px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height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400px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  <a:endParaRPr lang="en-NZ" sz="2400" dirty="0"/>
          </a:p>
        </p:txBody>
      </p:sp>
      <p:sp>
        <p:nvSpPr>
          <p:cNvPr id="7" name="Right Arrow 6"/>
          <p:cNvSpPr/>
          <p:nvPr/>
        </p:nvSpPr>
        <p:spPr>
          <a:xfrm>
            <a:off x="5728996" y="2318657"/>
            <a:ext cx="961053" cy="877077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67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Potential Problems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Selector over-nesting</a:t>
            </a:r>
          </a:p>
        </p:txBody>
      </p:sp>
    </p:spTree>
    <p:extLst>
      <p:ext uri="{BB962C8B-B14F-4D97-AF65-F5344CB8AC3E}">
        <p14:creationId xmlns:p14="http://schemas.microsoft.com/office/powerpoint/2010/main" val="3750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141" y="159082"/>
            <a:ext cx="994954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.orders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.inner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.line-item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endParaRPr lang="en-NZ" sz="2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NZ" sz="20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NZ" sz="20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font-weight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bold</a:t>
            </a:r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    }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sz="2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9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38539" y="270588"/>
            <a:ext cx="961053" cy="877077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2105607" y="429208"/>
            <a:ext cx="9501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.orders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.inner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.line-item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sz="24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font-weight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bold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  <a:endParaRPr lang="en-NZ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48678" y="2192693"/>
            <a:ext cx="838822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NZ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Child Selectors are SLOW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NZ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Brittle style sheets – break easily with even minor HTML refactoring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NZ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Poor re-usability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NZ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Poor situation awareness</a:t>
            </a:r>
            <a:endParaRPr lang="en-NZ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1632" y="734715"/>
            <a:ext cx="76448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}</a:t>
            </a:r>
          </a:p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}</a:t>
            </a:r>
          </a:p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}</a:t>
            </a: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.orders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.inner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}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.line-item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 smtClean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smtClean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font-weight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bold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8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SCSS Guidelines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Courtesy of http://css-tricks.com/sass-style-guide</a:t>
            </a:r>
            <a:r>
              <a:rPr lang="en-NZ" dirty="0" smtClean="0"/>
              <a:t>/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18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List @extend(s) first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962952" y="1516983"/>
            <a:ext cx="8197232" cy="347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 smtClean="0"/>
              <a:t>SCSS</a:t>
            </a:r>
            <a:endParaRPr lang="en-NZ" b="1" dirty="0"/>
          </a:p>
        </p:txBody>
      </p:sp>
      <p:sp>
        <p:nvSpPr>
          <p:cNvPr id="9" name="Rectangle 8"/>
          <p:cNvSpPr/>
          <p:nvPr/>
        </p:nvSpPr>
        <p:spPr>
          <a:xfrm>
            <a:off x="962952" y="1864392"/>
            <a:ext cx="8197232" cy="15828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.weather 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{</a:t>
            </a:r>
          </a:p>
          <a:p>
            <a:pPr lvl="1"/>
            <a:r>
              <a:rPr lang="en-NZ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@extend %module;</a:t>
            </a:r>
          </a:p>
          <a:p>
            <a:pPr lvl="1"/>
            <a:r>
              <a:rPr lang="en-NZ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…</a:t>
            </a:r>
          </a:p>
          <a:p>
            <a:r>
              <a:rPr lang="en-NZ" dirty="0" smtClean="0">
                <a:solidFill>
                  <a:schemeClr val="bg1"/>
                </a:solidFill>
                <a:latin typeface=""/>
              </a:rPr>
              <a:t>}</a:t>
            </a:r>
            <a:endParaRPr lang="en-NZ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8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130" y="160024"/>
            <a:ext cx="805542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b="1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r>
              <a:rPr lang="en-NZ" sz="2400" b="1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b="1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Reason 2:  easier child selectors;</a:t>
            </a:r>
            <a:r>
              <a:rPr lang="en-NZ" sz="2400" b="1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b="1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endParaRPr lang="en-NZ" sz="2400" b="1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smtClean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#e0e0e0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#303030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margin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#d0d0d0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margin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margin-bottom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#909090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6064" y="329378"/>
            <a:ext cx="509762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background-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#e0e0e0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#303030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2rem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margin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solid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#d0d0d0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margin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margin-bottom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#909090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94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List "Regular" Styles Next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962952" y="1516983"/>
            <a:ext cx="8197232" cy="347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 smtClean="0"/>
              <a:t>SCSS</a:t>
            </a:r>
            <a:endParaRPr lang="en-NZ" b="1" dirty="0"/>
          </a:p>
        </p:txBody>
      </p:sp>
      <p:sp>
        <p:nvSpPr>
          <p:cNvPr id="8" name="Rectangle 7"/>
          <p:cNvSpPr/>
          <p:nvPr/>
        </p:nvSpPr>
        <p:spPr>
          <a:xfrm>
            <a:off x="962952" y="1864393"/>
            <a:ext cx="8197232" cy="18498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.weather </a:t>
            </a:r>
            <a:r>
              <a:rPr lang="en-NZ" dirty="0">
                <a:solidFill>
                  <a:schemeClr val="bg1"/>
                </a:solidFill>
                <a:latin typeface=""/>
              </a:rPr>
              <a:t>{</a:t>
            </a:r>
          </a:p>
          <a:p>
            <a:pPr lvl="1"/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@extend </a:t>
            </a:r>
            <a:r>
              <a:rPr lang="en-NZ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%module</a:t>
            </a:r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; </a:t>
            </a:r>
          </a:p>
          <a:p>
            <a:pPr lvl="1"/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  <a:latin typeface=""/>
              </a:rPr>
              <a:t>background</a:t>
            </a:r>
            <a:r>
              <a:rPr lang="en-NZ" dirty="0">
                <a:solidFill>
                  <a:schemeClr val="bg1"/>
                </a:solidFill>
                <a:latin typeface=""/>
              </a:rPr>
              <a:t>: </a:t>
            </a:r>
            <a:r>
              <a:rPr lang="en-NZ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</a:rPr>
              <a:t>LightCyan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;</a:t>
            </a:r>
          </a:p>
          <a:p>
            <a:pPr lvl="1"/>
            <a:r>
              <a:rPr lang="en-NZ" dirty="0" smtClean="0">
                <a:solidFill>
                  <a:schemeClr val="bg1"/>
                </a:solidFill>
                <a:latin typeface=""/>
              </a:rPr>
              <a:t>…</a:t>
            </a:r>
            <a:endParaRPr lang="en-NZ" dirty="0">
              <a:solidFill>
                <a:schemeClr val="bg1"/>
              </a:solidFill>
              <a:latin typeface=""/>
            </a:endParaRPr>
          </a:p>
          <a:p>
            <a:r>
              <a:rPr lang="en-NZ" dirty="0" smtClean="0">
                <a:solidFill>
                  <a:schemeClr val="bg1"/>
                </a:solidFill>
                <a:latin typeface=""/>
              </a:rPr>
              <a:t>}</a:t>
            </a:r>
            <a:endParaRPr lang="en-NZ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526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List @include(s) Next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962952" y="1516983"/>
            <a:ext cx="8197232" cy="347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 smtClean="0"/>
              <a:t>SCSS</a:t>
            </a:r>
            <a:endParaRPr lang="en-NZ" b="1" dirty="0"/>
          </a:p>
        </p:txBody>
      </p:sp>
      <p:sp>
        <p:nvSpPr>
          <p:cNvPr id="7" name="Rectangle 6"/>
          <p:cNvSpPr/>
          <p:nvPr/>
        </p:nvSpPr>
        <p:spPr>
          <a:xfrm>
            <a:off x="962952" y="1864393"/>
            <a:ext cx="8197232" cy="22868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.weather </a:t>
            </a:r>
            <a:r>
              <a:rPr lang="en-NZ" dirty="0">
                <a:solidFill>
                  <a:schemeClr val="bg1"/>
                </a:solidFill>
                <a:latin typeface=""/>
              </a:rPr>
              <a:t>{</a:t>
            </a:r>
          </a:p>
          <a:p>
            <a:pPr lvl="1"/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@extend </a:t>
            </a:r>
            <a:r>
              <a:rPr lang="en-NZ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%module</a:t>
            </a:r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; </a:t>
            </a:r>
          </a:p>
          <a:p>
            <a:pPr lvl="1"/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  <a:latin typeface=""/>
              </a:rPr>
              <a:t>background</a:t>
            </a:r>
            <a:r>
              <a:rPr lang="en-NZ" dirty="0">
                <a:solidFill>
                  <a:schemeClr val="bg1"/>
                </a:solidFill>
                <a:latin typeface=""/>
              </a:rPr>
              <a:t>: </a:t>
            </a:r>
            <a:r>
              <a:rPr lang="en-NZ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</a:rPr>
              <a:t>LightCyan</a:t>
            </a:r>
            <a:r>
              <a:rPr lang="en-NZ" dirty="0">
                <a:solidFill>
                  <a:schemeClr val="bg1"/>
                </a:solidFill>
                <a:latin typeface=""/>
              </a:rPr>
              <a:t>;</a:t>
            </a:r>
          </a:p>
          <a:p>
            <a:pPr lvl="1"/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@include </a:t>
            </a:r>
            <a:r>
              <a:rPr lang="en-NZ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clearfix</a:t>
            </a:r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;</a:t>
            </a:r>
          </a:p>
          <a:p>
            <a:pPr lvl="1"/>
            <a:endParaRPr lang="en-NZ" dirty="0">
              <a:solidFill>
                <a:schemeClr val="bg1"/>
              </a:solidFill>
              <a:latin typeface=""/>
            </a:endParaRPr>
          </a:p>
          <a:p>
            <a:pPr lvl="1"/>
            <a:r>
              <a:rPr lang="en-NZ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…</a:t>
            </a:r>
            <a:endParaRPr lang="en-NZ" dirty="0" smtClean="0">
              <a:solidFill>
                <a:schemeClr val="bg1"/>
              </a:solidFill>
              <a:latin typeface=""/>
            </a:endParaRPr>
          </a:p>
          <a:p>
            <a:r>
              <a:rPr lang="en-NZ" dirty="0" smtClean="0">
                <a:solidFill>
                  <a:schemeClr val="bg1"/>
                </a:solidFill>
                <a:latin typeface=""/>
              </a:rPr>
              <a:t>}</a:t>
            </a:r>
            <a:endParaRPr lang="en-NZ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585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Nested Selectors Last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962952" y="1516983"/>
            <a:ext cx="8197232" cy="347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 smtClean="0"/>
              <a:t>SCSS</a:t>
            </a:r>
            <a:endParaRPr lang="en-NZ" b="1" dirty="0"/>
          </a:p>
        </p:txBody>
      </p:sp>
      <p:sp>
        <p:nvSpPr>
          <p:cNvPr id="7" name="Rectangle 6"/>
          <p:cNvSpPr/>
          <p:nvPr/>
        </p:nvSpPr>
        <p:spPr>
          <a:xfrm>
            <a:off x="962952" y="1864392"/>
            <a:ext cx="8197232" cy="343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.weather </a:t>
            </a:r>
            <a:r>
              <a:rPr lang="en-NZ" dirty="0">
                <a:solidFill>
                  <a:schemeClr val="bg1"/>
                </a:solidFill>
                <a:latin typeface=""/>
              </a:rPr>
              <a:t>{</a:t>
            </a:r>
          </a:p>
          <a:p>
            <a:pPr lvl="1"/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@extend </a:t>
            </a:r>
            <a:r>
              <a:rPr lang="en-NZ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%module</a:t>
            </a:r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; </a:t>
            </a:r>
          </a:p>
          <a:p>
            <a:pPr lvl="1"/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  <a:latin typeface=""/>
              </a:rPr>
              <a:t>background</a:t>
            </a:r>
            <a:r>
              <a:rPr lang="en-NZ" dirty="0">
                <a:solidFill>
                  <a:schemeClr val="bg1"/>
                </a:solidFill>
                <a:latin typeface=""/>
              </a:rPr>
              <a:t>: </a:t>
            </a:r>
            <a:r>
              <a:rPr lang="en-NZ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</a:rPr>
              <a:t>LightCyan</a:t>
            </a:r>
            <a:r>
              <a:rPr lang="en-NZ" dirty="0">
                <a:solidFill>
                  <a:schemeClr val="bg1"/>
                </a:solidFill>
                <a:latin typeface=""/>
              </a:rPr>
              <a:t>;</a:t>
            </a:r>
          </a:p>
          <a:p>
            <a:pPr lvl="1"/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@include </a:t>
            </a:r>
            <a:r>
              <a:rPr lang="en-NZ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clearfix</a:t>
            </a:r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;</a:t>
            </a:r>
          </a:p>
          <a:p>
            <a:pPr lvl="1"/>
            <a:endParaRPr lang="en-NZ" dirty="0">
              <a:solidFill>
                <a:schemeClr val="bg1"/>
              </a:solidFill>
              <a:latin typeface=""/>
            </a:endParaRPr>
          </a:p>
          <a:p>
            <a:pPr lvl="1"/>
            <a:r>
              <a:rPr lang="en-NZ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&gt; h3 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{</a:t>
            </a:r>
          </a:p>
          <a:p>
            <a:pPr lvl="2"/>
            <a:r>
              <a:rPr lang="en-NZ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"/>
              </a:rPr>
              <a:t>border-bottom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: </a:t>
            </a:r>
            <a:r>
              <a:rPr lang="en-NZ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</a:rPr>
              <a:t>1px solid white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;</a:t>
            </a:r>
          </a:p>
          <a:p>
            <a:pPr lvl="2"/>
            <a:r>
              <a:rPr lang="en-NZ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@include transform(rotate(90deg));</a:t>
            </a:r>
          </a:p>
          <a:p>
            <a:pPr lvl="1"/>
            <a:r>
              <a:rPr lang="en-NZ" dirty="0" smtClean="0">
                <a:solidFill>
                  <a:schemeClr val="bg1"/>
                </a:solidFill>
                <a:latin typeface=""/>
              </a:rPr>
              <a:t>}</a:t>
            </a:r>
          </a:p>
          <a:p>
            <a:r>
              <a:rPr lang="en-NZ" dirty="0" smtClean="0">
                <a:solidFill>
                  <a:schemeClr val="bg1"/>
                </a:solidFill>
                <a:latin typeface=""/>
              </a:rPr>
              <a:t>}</a:t>
            </a:r>
            <a:endParaRPr lang="en-NZ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41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Maximum Nesting: Three Levels Deep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962952" y="1516983"/>
            <a:ext cx="8197232" cy="347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 smtClean="0"/>
              <a:t>SCSS</a:t>
            </a:r>
            <a:endParaRPr lang="en-NZ" b="1" dirty="0"/>
          </a:p>
        </p:txBody>
      </p:sp>
      <p:sp>
        <p:nvSpPr>
          <p:cNvPr id="7" name="Rectangle 6"/>
          <p:cNvSpPr/>
          <p:nvPr/>
        </p:nvSpPr>
        <p:spPr>
          <a:xfrm>
            <a:off x="962952" y="1864392"/>
            <a:ext cx="8197232" cy="343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.weather 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{</a:t>
            </a:r>
          </a:p>
          <a:p>
            <a:r>
              <a:rPr lang="en-NZ" dirty="0">
                <a:solidFill>
                  <a:schemeClr val="bg1"/>
                </a:solidFill>
                <a:latin typeface=""/>
              </a:rPr>
              <a:t>	</a:t>
            </a:r>
            <a:r>
              <a:rPr lang="en-NZ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.</a:t>
            </a:r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cities </a:t>
            </a:r>
            <a:r>
              <a:rPr lang="en-NZ" dirty="0">
                <a:solidFill>
                  <a:schemeClr val="bg1"/>
                </a:solidFill>
                <a:latin typeface=""/>
              </a:rPr>
              <a:t>{</a:t>
            </a:r>
          </a:p>
          <a:p>
            <a:pPr lvl="2"/>
            <a:r>
              <a:rPr lang="en-NZ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li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 </a:t>
            </a:r>
            <a:r>
              <a:rPr lang="en-NZ" dirty="0">
                <a:solidFill>
                  <a:schemeClr val="bg1"/>
                </a:solidFill>
                <a:latin typeface=""/>
              </a:rPr>
              <a:t>{</a:t>
            </a:r>
          </a:p>
          <a:p>
            <a:pPr lvl="2"/>
            <a:r>
              <a:rPr lang="en-NZ" dirty="0" smtClean="0">
                <a:solidFill>
                  <a:schemeClr val="accent6">
                    <a:lumMod val="75000"/>
                  </a:schemeClr>
                </a:solidFill>
                <a:latin typeface=""/>
              </a:rPr>
              <a:t>	// </a:t>
            </a:r>
            <a:r>
              <a:rPr lang="en-NZ" dirty="0">
                <a:solidFill>
                  <a:schemeClr val="accent6">
                    <a:lumMod val="75000"/>
                  </a:schemeClr>
                </a:solidFill>
                <a:latin typeface=""/>
              </a:rPr>
              <a:t>no more!</a:t>
            </a:r>
          </a:p>
          <a:p>
            <a:r>
              <a:rPr lang="en-NZ" dirty="0">
                <a:solidFill>
                  <a:schemeClr val="bg1"/>
                </a:solidFill>
                <a:latin typeface=""/>
              </a:rPr>
              <a:t>    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		}</a:t>
            </a:r>
            <a:endParaRPr lang="en-NZ" dirty="0">
              <a:solidFill>
                <a:schemeClr val="bg1"/>
              </a:solidFill>
              <a:latin typeface=""/>
            </a:endParaRPr>
          </a:p>
          <a:p>
            <a:r>
              <a:rPr lang="en-NZ" dirty="0">
                <a:solidFill>
                  <a:schemeClr val="bg1"/>
                </a:solidFill>
                <a:latin typeface=""/>
              </a:rPr>
              <a:t>  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	}</a:t>
            </a:r>
            <a:endParaRPr lang="en-NZ" dirty="0">
              <a:solidFill>
                <a:schemeClr val="bg1"/>
              </a:solidFill>
              <a:latin typeface=""/>
            </a:endParaRPr>
          </a:p>
          <a:p>
            <a:r>
              <a:rPr lang="en-NZ" dirty="0">
                <a:solidFill>
                  <a:schemeClr val="bg1"/>
                </a:solidFill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Maximum Nesting: 50 Lines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962952" y="1516983"/>
            <a:ext cx="8197232" cy="347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 smtClean="0"/>
              <a:t>SCSS</a:t>
            </a:r>
            <a:endParaRPr lang="en-NZ" b="1" dirty="0"/>
          </a:p>
        </p:txBody>
      </p:sp>
      <p:sp>
        <p:nvSpPr>
          <p:cNvPr id="7" name="Rectangle 6"/>
          <p:cNvSpPr/>
          <p:nvPr/>
        </p:nvSpPr>
        <p:spPr>
          <a:xfrm>
            <a:off x="962952" y="1864392"/>
            <a:ext cx="8197232" cy="343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.weather 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{</a:t>
            </a:r>
          </a:p>
          <a:p>
            <a:r>
              <a:rPr lang="en-NZ" dirty="0">
                <a:solidFill>
                  <a:schemeClr val="bg1"/>
                </a:solidFill>
                <a:latin typeface=""/>
              </a:rPr>
              <a:t>	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…</a:t>
            </a:r>
          </a:p>
          <a:p>
            <a:r>
              <a:rPr lang="en-NZ" dirty="0">
                <a:solidFill>
                  <a:schemeClr val="bg1"/>
                </a:solidFill>
                <a:latin typeface=""/>
              </a:rPr>
              <a:t>	</a:t>
            </a:r>
            <a:r>
              <a:rPr lang="en-NZ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.</a:t>
            </a:r>
            <a:r>
              <a:rPr lang="en-NZ" dirty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cities 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{</a:t>
            </a:r>
          </a:p>
          <a:p>
            <a:r>
              <a:rPr lang="en-NZ" dirty="0">
                <a:solidFill>
                  <a:schemeClr val="bg1"/>
                </a:solidFill>
                <a:latin typeface=""/>
              </a:rPr>
              <a:t>	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	…</a:t>
            </a:r>
            <a:endParaRPr lang="en-NZ" dirty="0">
              <a:solidFill>
                <a:schemeClr val="bg1"/>
              </a:solidFill>
              <a:latin typeface=""/>
            </a:endParaRPr>
          </a:p>
          <a:p>
            <a:pPr lvl="2"/>
            <a:r>
              <a:rPr lang="en-NZ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"/>
              </a:rPr>
              <a:t>li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 {</a:t>
            </a:r>
          </a:p>
          <a:p>
            <a:pPr lvl="2"/>
            <a:r>
              <a:rPr lang="en-NZ" dirty="0">
                <a:solidFill>
                  <a:schemeClr val="bg1"/>
                </a:solidFill>
                <a:latin typeface=""/>
              </a:rPr>
              <a:t>	</a:t>
            </a:r>
            <a:r>
              <a:rPr lang="en-NZ" dirty="0" smtClean="0">
                <a:solidFill>
                  <a:schemeClr val="bg1"/>
                </a:solidFill>
                <a:latin typeface=""/>
              </a:rPr>
              <a:t>…</a:t>
            </a:r>
            <a:endParaRPr lang="en-NZ" dirty="0" smtClean="0">
              <a:solidFill>
                <a:schemeClr val="accent6">
                  <a:lumMod val="75000"/>
                </a:schemeClr>
              </a:solidFill>
              <a:latin typeface=""/>
            </a:endParaRPr>
          </a:p>
          <a:p>
            <a:r>
              <a:rPr lang="en-NZ" dirty="0" smtClean="0">
                <a:solidFill>
                  <a:schemeClr val="bg1"/>
                </a:solidFill>
                <a:latin typeface=""/>
              </a:rPr>
              <a:t>    		}</a:t>
            </a:r>
          </a:p>
          <a:p>
            <a:r>
              <a:rPr lang="en-NZ" dirty="0" smtClean="0">
                <a:solidFill>
                  <a:schemeClr val="bg1"/>
                </a:solidFill>
                <a:latin typeface=""/>
              </a:rPr>
              <a:t>  	}</a:t>
            </a:r>
            <a:endParaRPr lang="en-NZ" dirty="0">
              <a:solidFill>
                <a:schemeClr val="bg1"/>
              </a:solidFill>
              <a:latin typeface=""/>
            </a:endParaRPr>
          </a:p>
          <a:p>
            <a:r>
              <a:rPr lang="en-NZ" dirty="0">
                <a:solidFill>
                  <a:schemeClr val="bg1"/>
                </a:solidFill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26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Break Into As Many Small Files As Makes Sense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962952" y="1816388"/>
            <a:ext cx="8197232" cy="347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 smtClean="0"/>
              <a:t>SCSS</a:t>
            </a:r>
            <a:endParaRPr lang="en-NZ" b="1" dirty="0"/>
          </a:p>
        </p:txBody>
      </p:sp>
      <p:sp>
        <p:nvSpPr>
          <p:cNvPr id="7" name="Rectangle 6"/>
          <p:cNvSpPr/>
          <p:nvPr/>
        </p:nvSpPr>
        <p:spPr>
          <a:xfrm>
            <a:off x="962952" y="2163797"/>
            <a:ext cx="8197232" cy="343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  <a:latin typeface=""/>
              </a:rPr>
              <a:t>...</a:t>
            </a:r>
          </a:p>
          <a:p>
            <a:endParaRPr lang="en-NZ" dirty="0">
              <a:solidFill>
                <a:schemeClr val="bg1"/>
              </a:solidFill>
              <a:latin typeface=""/>
            </a:endParaRPr>
          </a:p>
          <a:p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@import "global/header/header/"</a:t>
            </a:r>
            <a:r>
              <a:rPr lang="en-NZ" dirty="0">
                <a:solidFill>
                  <a:schemeClr val="bg1"/>
                </a:solidFill>
                <a:latin typeface=""/>
              </a:rPr>
              <a:t>;</a:t>
            </a:r>
          </a:p>
          <a:p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@import "global/header/logo/"</a:t>
            </a:r>
            <a:r>
              <a:rPr lang="en-NZ" dirty="0">
                <a:solidFill>
                  <a:schemeClr val="bg1"/>
                </a:solidFill>
                <a:latin typeface=""/>
              </a:rPr>
              <a:t>;</a:t>
            </a:r>
          </a:p>
          <a:p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@import "global/header/dropdowns/"</a:t>
            </a:r>
            <a:r>
              <a:rPr lang="en-NZ" dirty="0">
                <a:solidFill>
                  <a:schemeClr val="bg1"/>
                </a:solidFill>
                <a:latin typeface=""/>
              </a:rPr>
              <a:t>;</a:t>
            </a:r>
          </a:p>
          <a:p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@import "global/header/</a:t>
            </a:r>
            <a:r>
              <a:rPr lang="en-NZ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nav</a:t>
            </a:r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/"</a:t>
            </a:r>
            <a:r>
              <a:rPr lang="en-NZ" dirty="0">
                <a:solidFill>
                  <a:schemeClr val="bg1"/>
                </a:solidFill>
                <a:latin typeface=""/>
              </a:rPr>
              <a:t>;</a:t>
            </a:r>
          </a:p>
          <a:p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latin typeface=""/>
              </a:rPr>
              <a:t>@import "global/header/really-specific-thingy/"</a:t>
            </a:r>
            <a:r>
              <a:rPr lang="en-NZ" dirty="0">
                <a:solidFill>
                  <a:schemeClr val="bg1"/>
                </a:solidFill>
                <a:latin typeface="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77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Deploy Compressed CSS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66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931" y="2647861"/>
            <a:ext cx="9749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sass --watch my-awesome-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proj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--style compressed</a:t>
            </a:r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Don’t Commit CSS Files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96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Shame Last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52" y="1419878"/>
            <a:ext cx="8197232" cy="3474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 smtClean="0"/>
              <a:t>SCSS</a:t>
            </a:r>
            <a:endParaRPr lang="en-NZ" b="1" dirty="0"/>
          </a:p>
        </p:txBody>
      </p:sp>
      <p:sp>
        <p:nvSpPr>
          <p:cNvPr id="7" name="Rectangle 6"/>
          <p:cNvSpPr/>
          <p:nvPr/>
        </p:nvSpPr>
        <p:spPr>
          <a:xfrm>
            <a:off x="962952" y="1767287"/>
            <a:ext cx="8197232" cy="1971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accent2">
                    <a:lumMod val="75000"/>
                  </a:schemeClr>
                </a:solidFill>
                <a:latin typeface=""/>
              </a:rPr>
              <a:t>@import </a:t>
            </a:r>
            <a:r>
              <a:rPr lang="en-NZ" dirty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</a:rPr>
              <a:t>"compass"</a:t>
            </a:r>
          </a:p>
          <a:p>
            <a:endParaRPr lang="en-NZ" dirty="0">
              <a:solidFill>
                <a:schemeClr val="bg1"/>
              </a:solidFill>
              <a:latin typeface=""/>
            </a:endParaRPr>
          </a:p>
          <a:p>
            <a:r>
              <a:rPr lang="en-NZ" dirty="0">
                <a:solidFill>
                  <a:schemeClr val="accent2">
                    <a:lumMod val="75000"/>
                  </a:schemeClr>
                </a:solidFill>
                <a:latin typeface=""/>
              </a:rPr>
              <a:t>...</a:t>
            </a:r>
          </a:p>
          <a:p>
            <a:endParaRPr lang="en-NZ" dirty="0">
              <a:solidFill>
                <a:schemeClr val="bg1"/>
              </a:solidFill>
              <a:latin typeface=""/>
            </a:endParaRPr>
          </a:p>
          <a:p>
            <a:r>
              <a:rPr lang="en-NZ" dirty="0" smtClean="0">
                <a:solidFill>
                  <a:schemeClr val="accent2">
                    <a:lumMod val="75000"/>
                  </a:schemeClr>
                </a:solidFill>
                <a:latin typeface=""/>
              </a:rPr>
              <a:t>@import </a:t>
            </a:r>
            <a:r>
              <a:rPr lang="en-NZ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</a:rPr>
              <a:t>"</a:t>
            </a:r>
            <a:r>
              <a:rPr lang="en-NZ" dirty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</a:rPr>
              <a:t>shame"</a:t>
            </a:r>
          </a:p>
        </p:txBody>
      </p:sp>
    </p:spTree>
    <p:extLst>
      <p:ext uri="{BB962C8B-B14F-4D97-AF65-F5344CB8AC3E}">
        <p14:creationId xmlns:p14="http://schemas.microsoft.com/office/powerpoint/2010/main" val="33211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5265" y="518652"/>
            <a:ext cx="1014548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b="1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r>
              <a:rPr lang="en-NZ" sz="2400" b="1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b="1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Reason 3:  vendor prefixes</a:t>
            </a:r>
            <a:r>
              <a:rPr lang="en-NZ" sz="2400" b="1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b="1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endParaRPr lang="en-NZ" sz="2400" b="1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.round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it-IT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it-IT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r>
              <a:rPr lang="it-IT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Safari 3-4, iOS 1-3.2, Android 1.6-</a:t>
            </a:r>
            <a:r>
              <a:rPr lang="it-IT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endParaRPr lang="it-IT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webkit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Firefox 1-3.6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moz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Opera 10.5, IE 9, Safari 5, Chrome, Firefox 4, iOS 4, Android 2.1+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12px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995264" y="4684168"/>
            <a:ext cx="108266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.round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@include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border-radius(12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Mixin Library (Bourbon) */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158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ableroux.com/images/grunt-logo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7600" cy="684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So, what is Grunt Anyway 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Grunt is a Task Runner – i.e., it runs tasks for you</a:t>
            </a:r>
          </a:p>
          <a:p>
            <a:r>
              <a:rPr lang="en-NZ" dirty="0" smtClean="0"/>
              <a:t>Tasks typically installed as plugins</a:t>
            </a:r>
          </a:p>
          <a:p>
            <a:r>
              <a:rPr lang="en-NZ" dirty="0" smtClean="0"/>
              <a:t>1000’s of plugins already exist (3600+, Oct 2014)</a:t>
            </a:r>
          </a:p>
          <a:p>
            <a:r>
              <a:rPr lang="en-NZ" dirty="0" smtClean="0"/>
              <a:t>Commonly used for Build automation</a:t>
            </a:r>
          </a:p>
        </p:txBody>
      </p:sp>
    </p:spTree>
    <p:extLst>
      <p:ext uri="{BB962C8B-B14F-4D97-AF65-F5344CB8AC3E}">
        <p14:creationId xmlns:p14="http://schemas.microsoft.com/office/powerpoint/2010/main" val="19851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Task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Single, focussed operation:</a:t>
            </a:r>
          </a:p>
          <a:p>
            <a:endParaRPr lang="en-NZ" dirty="0" smtClean="0"/>
          </a:p>
          <a:p>
            <a:r>
              <a:rPr lang="en-NZ" dirty="0" smtClean="0"/>
              <a:t>Copy files(s)</a:t>
            </a:r>
          </a:p>
          <a:p>
            <a:r>
              <a:rPr lang="en-NZ" dirty="0" smtClean="0"/>
              <a:t>Concatenate files</a:t>
            </a:r>
          </a:p>
          <a:p>
            <a:r>
              <a:rPr lang="en-NZ" dirty="0" smtClean="0"/>
              <a:t>Delete folders/files</a:t>
            </a:r>
          </a:p>
          <a:p>
            <a:endParaRPr lang="en-NZ" dirty="0"/>
          </a:p>
          <a:p>
            <a:r>
              <a:rPr lang="en-NZ" dirty="0" smtClean="0"/>
              <a:t>Run Jasmine unit tests</a:t>
            </a:r>
          </a:p>
          <a:p>
            <a:r>
              <a:rPr lang="en-NZ" dirty="0" smtClean="0"/>
              <a:t>Build your </a:t>
            </a:r>
            <a:r>
              <a:rPr lang="en-NZ" dirty="0" err="1" smtClean="0"/>
              <a:t>PhoneGap</a:t>
            </a:r>
            <a:r>
              <a:rPr lang="en-NZ" dirty="0" smtClean="0"/>
              <a:t> solution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26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597" y="364475"/>
            <a:ext cx="92572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framework --&gt;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</a:t>
            </a:r>
            <a:r>
              <a:rPr lang="en-NZ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jquery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/2.1.1/jquery.js"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</a:t>
            </a:r>
            <a:r>
              <a:rPr lang="en-NZ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modernizr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/2.8.3/modernizr.js"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"scripts/underscore/1.7.1/underscore.js"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</a:t>
            </a:r>
            <a:r>
              <a:rPr lang="en-NZ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angularjs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/1.3.1/angularjs.js"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application --&gt;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"scripts/app/app.js"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"scripts/app/services/accountService.js"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"scripts/app/services/customerService.js"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"scripts/app/services/paymentService.js"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2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9597" y="364475"/>
            <a:ext cx="102768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framework - common build location --&gt;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"scripts/build/1/jquery.js"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"scripts/build/1/modernizr.js"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"scripts/build/1/underscore.js"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"scripts/build/1/angularjs.js"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application - common build location --&gt;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"scripts/build/1/app.js"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"scripts/build/1/accountService.js"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"scripts/build/1/customerService.js"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"scripts/build/1/paymentService.js"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78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9597" y="364475"/>
            <a:ext cx="102768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framework - common build location --&gt;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NZ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scripts/build/1/framework.js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application - common build location --&gt;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"scripts/build/1/app.js"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"scripts/build/1/accountService.js"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"scripts/build/1/customerService.js"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"scripts/build/1/paymentService.js"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16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9596" y="364475"/>
            <a:ext cx="81810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framework - common build location --&gt;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"scripts/build/1/framework.js"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application - common build location --&gt;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lvl="1"/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"scripts/build/1/app.js"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script</a:t>
            </a:r>
            <a:r>
              <a:rPr lang="en-NZ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71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Sample Tasks (top 10)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301346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ontrib-jshint</a:t>
            </a:r>
            <a:endParaRPr lang="en-NZ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NZ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ontrib</a:t>
            </a:r>
            <a:r>
              <a:rPr lang="en-NZ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-watch</a:t>
            </a:r>
          </a:p>
          <a:p>
            <a:pPr marL="0" indent="0">
              <a:buNone/>
            </a:pPr>
            <a:r>
              <a:rPr lang="en-NZ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ontrib-uglify</a:t>
            </a:r>
            <a:endParaRPr lang="en-NZ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</a:t>
            </a:r>
            <a:r>
              <a:rPr lang="en-NZ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-clean</a:t>
            </a:r>
          </a:p>
          <a:p>
            <a:pPr marL="0" indent="0">
              <a:buNone/>
            </a:pP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</a:t>
            </a:r>
            <a:r>
              <a:rPr lang="en-NZ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-copy</a:t>
            </a:r>
          </a:p>
          <a:p>
            <a:pPr marL="0" indent="0">
              <a:buNone/>
            </a:pP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contrib-concat</a:t>
            </a:r>
            <a:endParaRPr lang="en-NZ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contrib-cssmin</a:t>
            </a:r>
            <a:endParaRPr lang="en-NZ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NZ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ontrib</a:t>
            </a:r>
            <a:r>
              <a:rPr lang="en-NZ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-connect</a:t>
            </a:r>
          </a:p>
          <a:p>
            <a:pPr marL="0" indent="0">
              <a:buNone/>
            </a:pP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</a:t>
            </a:r>
            <a:r>
              <a:rPr lang="en-NZ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-less</a:t>
            </a:r>
          </a:p>
          <a:p>
            <a:pPr marL="0" indent="0">
              <a:buNone/>
            </a:pPr>
            <a:r>
              <a:rPr lang="en-NZ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NZ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ontrib-imagemin</a:t>
            </a:r>
            <a:endParaRPr lang="en-NZ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N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6078" y="1824086"/>
            <a:ext cx="4639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Validates JS using </a:t>
            </a:r>
            <a:r>
              <a:rPr lang="en-NZ" dirty="0" err="1" smtClean="0">
                <a:solidFill>
                  <a:schemeClr val="accent2">
                    <a:lumMod val="75000"/>
                  </a:schemeClr>
                </a:solidFill>
              </a:rPr>
              <a:t>JsHint</a:t>
            </a:r>
            <a:endParaRPr lang="en-NZ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Runs tasks when folder changes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JS </a:t>
            </a:r>
            <a:r>
              <a:rPr lang="en-NZ" dirty="0" err="1" smtClean="0">
                <a:solidFill>
                  <a:schemeClr val="accent2">
                    <a:lumMod val="75000"/>
                  </a:schemeClr>
                </a:solidFill>
              </a:rPr>
              <a:t>minification</a:t>
            </a:r>
            <a:endParaRPr lang="en-NZ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Deletes files and folders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Copies files and folders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Concatenates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CSS </a:t>
            </a:r>
            <a:r>
              <a:rPr lang="en-NZ" dirty="0" err="1" smtClean="0">
                <a:solidFill>
                  <a:schemeClr val="accent2">
                    <a:lumMod val="75000"/>
                  </a:schemeClr>
                </a:solidFill>
              </a:rPr>
              <a:t>minification</a:t>
            </a:r>
            <a:endParaRPr lang="en-NZ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Starts a Connect web server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Compiles LESS to CSS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Image </a:t>
            </a:r>
            <a:r>
              <a:rPr lang="en-NZ" dirty="0" err="1" smtClean="0">
                <a:solidFill>
                  <a:schemeClr val="accent2">
                    <a:lumMod val="75000"/>
                  </a:schemeClr>
                </a:solidFill>
              </a:rPr>
              <a:t>minification</a:t>
            </a:r>
            <a:endParaRPr lang="en-NZ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NZ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Grunt is build on Node.JS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Installed as a </a:t>
            </a:r>
            <a:r>
              <a:rPr lang="en-NZ" dirty="0" err="1" smtClean="0"/>
              <a:t>npm</a:t>
            </a:r>
            <a:r>
              <a:rPr lang="en-NZ" dirty="0" smtClean="0"/>
              <a:t>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534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991" y="1235647"/>
            <a:ext cx="77568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@mixin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vendor-prefix($name, $argument)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webkit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{$name}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{$argument};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ms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{$name}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{$argument};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moz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{$name}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{$argument};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-o-#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{$name}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{$argument};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{$name}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{$argument};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.round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@include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vendor-prefix(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'border-radius'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12);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774991" y="460082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D7BA7D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.round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webkit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ms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</a:t>
            </a:r>
            <a:r>
              <a:rPr lang="en-NZ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moz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-o-border-radius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12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3" name="Multiply 2"/>
          <p:cNvSpPr/>
          <p:nvPr/>
        </p:nvSpPr>
        <p:spPr>
          <a:xfrm>
            <a:off x="1011367" y="458603"/>
            <a:ext cx="4248318" cy="3422931"/>
          </a:xfrm>
          <a:prstGeom prst="mathMultiply">
            <a:avLst/>
          </a:prstGeom>
          <a:solidFill>
            <a:srgbClr val="BC451B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126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Node.JS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Server-side framework for deploying JavaScript apps</a:t>
            </a:r>
          </a:p>
          <a:p>
            <a:r>
              <a:rPr lang="en-NZ" dirty="0" smtClean="0"/>
              <a:t>Originally developed for building high-performance network apps</a:t>
            </a:r>
          </a:p>
          <a:p>
            <a:r>
              <a:rPr lang="en-NZ" dirty="0"/>
              <a:t>Lightweight, event-driven, non-blocking IO </a:t>
            </a:r>
            <a:r>
              <a:rPr lang="en-NZ" dirty="0" smtClean="0"/>
              <a:t>model</a:t>
            </a:r>
          </a:p>
          <a:p>
            <a:endParaRPr lang="en-NZ" dirty="0" smtClean="0"/>
          </a:p>
          <a:p>
            <a:r>
              <a:rPr lang="en-NZ" dirty="0" smtClean="0"/>
              <a:t>Uses the V8 JavaScript engine from Chrome</a:t>
            </a:r>
          </a:p>
        </p:txBody>
      </p:sp>
    </p:spTree>
    <p:extLst>
      <p:ext uri="{BB962C8B-B14F-4D97-AF65-F5344CB8AC3E}">
        <p14:creationId xmlns:p14="http://schemas.microsoft.com/office/powerpoint/2010/main" val="24902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V8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Javascript</a:t>
            </a:r>
            <a:r>
              <a:rPr lang="en-NZ" dirty="0" smtClean="0"/>
              <a:t> engine (VM / compiler) from Google Chrome (2008)</a:t>
            </a:r>
          </a:p>
          <a:p>
            <a:r>
              <a:rPr lang="en-NZ" dirty="0" smtClean="0"/>
              <a:t>Designed to be embeddable</a:t>
            </a:r>
          </a:p>
          <a:p>
            <a:r>
              <a:rPr lang="en-NZ" dirty="0" smtClean="0"/>
              <a:t>Fast – compiles JS to machine code (no byte code interpretation)</a:t>
            </a:r>
          </a:p>
          <a:p>
            <a:r>
              <a:rPr lang="en-NZ" dirty="0" smtClean="0"/>
              <a:t>Optimisation and inline caching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8008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Contempory</a:t>
            </a:r>
            <a:r>
              <a:rPr lang="en-NZ" dirty="0" smtClean="0"/>
              <a:t> JS Engines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SpiderMonkey</a:t>
            </a:r>
            <a:r>
              <a:rPr lang="en-NZ" dirty="0" smtClean="0"/>
              <a:t> – Firefox</a:t>
            </a:r>
          </a:p>
          <a:p>
            <a:r>
              <a:rPr lang="en-NZ" dirty="0" smtClean="0"/>
              <a:t>Chakra – Internet Explorer</a:t>
            </a:r>
          </a:p>
          <a:p>
            <a:r>
              <a:rPr lang="en-NZ" dirty="0" err="1" smtClean="0"/>
              <a:t>JavaScriptCore</a:t>
            </a:r>
            <a:r>
              <a:rPr lang="en-NZ" dirty="0" smtClean="0"/>
              <a:t> – </a:t>
            </a:r>
            <a:r>
              <a:rPr lang="en-NZ" dirty="0" err="1" smtClean="0"/>
              <a:t>WebKit</a:t>
            </a:r>
            <a:endParaRPr lang="en-NZ" dirty="0" smtClean="0"/>
          </a:p>
          <a:p>
            <a:r>
              <a:rPr lang="en-NZ" dirty="0" err="1" smtClean="0"/>
              <a:t>SquirrelFish</a:t>
            </a:r>
            <a:r>
              <a:rPr lang="en-NZ" dirty="0" smtClean="0"/>
              <a:t> / Nitro – Safari</a:t>
            </a:r>
          </a:p>
        </p:txBody>
      </p:sp>
    </p:spTree>
    <p:extLst>
      <p:ext uri="{BB962C8B-B14F-4D97-AF65-F5344CB8AC3E}">
        <p14:creationId xmlns:p14="http://schemas.microsoft.com/office/powerpoint/2010/main" val="918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NodeJS</a:t>
            </a:r>
            <a:r>
              <a:rPr lang="en-NZ" dirty="0" smtClean="0"/>
              <a:t> Architecture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2443795" y="1853076"/>
            <a:ext cx="4652920" cy="7120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Node Standard Library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443795" y="2565175"/>
            <a:ext cx="4652920" cy="7120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Node Bindings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2443795" y="3277274"/>
            <a:ext cx="2346690" cy="7120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V8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4770255" y="3277273"/>
            <a:ext cx="2326460" cy="71209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libuv</a:t>
            </a:r>
            <a:endParaRPr lang="en-NZ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10004" y="2565175"/>
            <a:ext cx="157710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5065" y="202445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Javascript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8060624" y="30703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2443795" y="3989372"/>
            <a:ext cx="4652920" cy="148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  <a:p>
            <a:pPr algn="ctr"/>
            <a:endParaRPr lang="en-NZ" dirty="0"/>
          </a:p>
          <a:p>
            <a:pPr algn="ctr"/>
            <a:r>
              <a:rPr lang="en-NZ" dirty="0" smtClean="0"/>
              <a:t>OS (</a:t>
            </a:r>
            <a:r>
              <a:rPr lang="en-NZ" dirty="0" err="1" smtClean="0"/>
              <a:t>unix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16" name="Rectangle 15"/>
          <p:cNvSpPr/>
          <p:nvPr/>
        </p:nvSpPr>
        <p:spPr>
          <a:xfrm>
            <a:off x="4852355" y="4143121"/>
            <a:ext cx="642138" cy="339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 smtClean="0"/>
              <a:t>epoll</a:t>
            </a:r>
            <a:endParaRPr lang="en-NZ" sz="1600" dirty="0"/>
          </a:p>
        </p:txBody>
      </p:sp>
      <p:sp>
        <p:nvSpPr>
          <p:cNvPr id="17" name="Rectangle 16"/>
          <p:cNvSpPr/>
          <p:nvPr/>
        </p:nvSpPr>
        <p:spPr>
          <a:xfrm>
            <a:off x="5564538" y="4143121"/>
            <a:ext cx="840309" cy="339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 smtClean="0"/>
              <a:t>kqueue</a:t>
            </a:r>
            <a:endParaRPr lang="en-NZ" sz="1600" dirty="0"/>
          </a:p>
        </p:txBody>
      </p:sp>
      <p:sp>
        <p:nvSpPr>
          <p:cNvPr id="18" name="Rectangle 17"/>
          <p:cNvSpPr/>
          <p:nvPr/>
        </p:nvSpPr>
        <p:spPr>
          <a:xfrm>
            <a:off x="6482984" y="4143121"/>
            <a:ext cx="565179" cy="339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poll</a:t>
            </a:r>
            <a:endParaRPr lang="en-NZ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43795" y="3989371"/>
            <a:ext cx="4652920" cy="1480844"/>
            <a:chOff x="7210004" y="3989372"/>
            <a:chExt cx="4652920" cy="1480844"/>
          </a:xfrm>
        </p:grpSpPr>
        <p:sp>
          <p:nvSpPr>
            <p:cNvPr id="21" name="Rectangle 20"/>
            <p:cNvSpPr/>
            <p:nvPr/>
          </p:nvSpPr>
          <p:spPr>
            <a:xfrm>
              <a:off x="7210004" y="3989372"/>
              <a:ext cx="4652920" cy="1480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 smtClean="0"/>
            </a:p>
            <a:p>
              <a:pPr algn="ctr"/>
              <a:endParaRPr lang="en-NZ" dirty="0"/>
            </a:p>
            <a:p>
              <a:pPr algn="ctr"/>
              <a:r>
                <a:rPr lang="en-NZ" dirty="0" smtClean="0"/>
                <a:t>OS (Windows)</a:t>
              </a:r>
              <a:endParaRPr lang="en-N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330747" y="4143121"/>
              <a:ext cx="840309" cy="3398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 smtClean="0"/>
                <a:t>IOCP</a:t>
              </a:r>
              <a:endParaRPr lang="en-NZ" sz="16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2355" y="4531537"/>
            <a:ext cx="2195808" cy="2508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IO Event Notification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20037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hello.js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13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1243" y="759757"/>
            <a:ext cx="101743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hello.js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hello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'Hello'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unnecessary embellishment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smtClean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hello</a:t>
            </a:r>
            <a:r>
              <a:rPr lang="en-NZ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en-NZ" sz="24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NZ" sz="2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++){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console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hello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console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'World'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2256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1243" y="759757"/>
            <a:ext cx="101743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hello.js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hello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'Hello'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unnecessary embellishment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hello</a:t>
            </a:r>
            <a:r>
              <a:rPr lang="en-NZ" sz="24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++){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console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hello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console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sz="24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'World'</a:t>
            </a:r>
            <a:r>
              <a:rPr lang="en-NZ" sz="24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7878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</a:t>
            </a:r>
            <a:r>
              <a:rPr lang="en-NZ" dirty="0" smtClean="0"/>
              <a:t>ello-web.js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06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363" y="335846"/>
            <a:ext cx="102687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hello-web.js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http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"http"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port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3000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handler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request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response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writeHead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200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"Content-Type"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"text/html"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"&lt;h1&gt;Hello...&lt;/h1&gt;"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unnecessary embellishment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setTimeout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"&lt;h2&gt;...World&lt;/h2&gt;"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2000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http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createServer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handler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listen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port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'Web server </a:t>
            </a:r>
            <a:r>
              <a:rPr lang="fr-FR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listening</a:t>
            </a:r>
            <a:r>
              <a:rPr lang="fr-FR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on port '</a:t>
            </a:r>
            <a:r>
              <a:rPr lang="fr-FR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port</a:t>
            </a:r>
            <a:r>
              <a:rPr lang="fr-FR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7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hello-web-db.js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>
          <a:xfrm>
            <a:off x="838200" y="4296870"/>
            <a:ext cx="4543680" cy="93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b="1" dirty="0" smtClean="0"/>
              <a:t>Node JS</a:t>
            </a:r>
            <a:endParaRPr lang="en-NZ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568586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Package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1994013" y="3568585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Package</a:t>
            </a:r>
            <a:endParaRPr lang="en-NZ" dirty="0"/>
          </a:p>
        </p:txBody>
      </p:sp>
      <p:sp>
        <p:nvSpPr>
          <p:cNvPr id="6" name="Rounded Rectangle 5"/>
          <p:cNvSpPr/>
          <p:nvPr/>
        </p:nvSpPr>
        <p:spPr>
          <a:xfrm>
            <a:off x="3149826" y="3568584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Package</a:t>
            </a:r>
            <a:endParaRPr lang="en-NZ" dirty="0"/>
          </a:p>
        </p:txBody>
      </p:sp>
      <p:sp>
        <p:nvSpPr>
          <p:cNvPr id="7" name="Rounded Rectangle 6"/>
          <p:cNvSpPr/>
          <p:nvPr/>
        </p:nvSpPr>
        <p:spPr>
          <a:xfrm>
            <a:off x="4305639" y="3568584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Package</a:t>
            </a:r>
            <a:endParaRPr lang="en-NZ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2835984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Package</a:t>
            </a:r>
            <a:endParaRPr lang="en-NZ" dirty="0"/>
          </a:p>
        </p:txBody>
      </p:sp>
      <p:sp>
        <p:nvSpPr>
          <p:cNvPr id="9" name="Rounded Rectangle 8"/>
          <p:cNvSpPr/>
          <p:nvPr/>
        </p:nvSpPr>
        <p:spPr>
          <a:xfrm>
            <a:off x="1994013" y="2835983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Package</a:t>
            </a:r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7290922" y="3431019"/>
            <a:ext cx="2103257" cy="93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b="1" dirty="0" err="1" smtClean="0"/>
              <a:t>npm</a:t>
            </a:r>
            <a:endParaRPr lang="en-NZ" sz="3600" b="1" dirty="0"/>
          </a:p>
        </p:txBody>
      </p:sp>
      <p:sp>
        <p:nvSpPr>
          <p:cNvPr id="13" name="Cloud 12"/>
          <p:cNvSpPr/>
          <p:nvPr/>
        </p:nvSpPr>
        <p:spPr>
          <a:xfrm>
            <a:off x="6825630" y="924514"/>
            <a:ext cx="3033839" cy="140369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 smtClean="0"/>
              <a:t>Repository</a:t>
            </a:r>
          </a:p>
          <a:p>
            <a:pPr algn="ctr"/>
            <a:r>
              <a:rPr lang="en-NZ" b="1" dirty="0"/>
              <a:t>n</a:t>
            </a:r>
            <a:r>
              <a:rPr lang="en-NZ" b="1" dirty="0" smtClean="0"/>
              <a:t>pmjs.org</a:t>
            </a:r>
            <a:endParaRPr lang="en-NZ" b="1" dirty="0"/>
          </a:p>
        </p:txBody>
      </p:sp>
      <p:cxnSp>
        <p:nvCxnSpPr>
          <p:cNvPr id="17" name="Straight Arrow Connector 16"/>
          <p:cNvCxnSpPr>
            <a:stCxn id="13" idx="1"/>
            <a:endCxn id="12" idx="0"/>
          </p:cNvCxnSpPr>
          <p:nvPr/>
        </p:nvCxnSpPr>
        <p:spPr>
          <a:xfrm>
            <a:off x="8342550" y="2326712"/>
            <a:ext cx="1" cy="11043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7" idx="3"/>
          </p:cNvCxnSpPr>
          <p:nvPr/>
        </p:nvCxnSpPr>
        <p:spPr>
          <a:xfrm flipH="1">
            <a:off x="5381880" y="3896311"/>
            <a:ext cx="190904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Popular Pre-processors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56" y="1872631"/>
            <a:ext cx="2266951" cy="2266951"/>
          </a:xfrm>
          <a:prstGeom prst="rect">
            <a:avLst/>
          </a:prstGeom>
        </p:spPr>
      </p:pic>
      <p:pic>
        <p:nvPicPr>
          <p:cNvPr id="2052" name="Picture 4" descr="http://maddesigns.de/sass-compass-introduction/img/Sass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74" y="1872631"/>
            <a:ext cx="206692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tutsplus.com/webdesign/uploads/2014/01/stylu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67" y="1872630"/>
            <a:ext cx="4533902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0056" y="5017435"/>
            <a:ext cx="2266951" cy="57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CSS syntax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6564467" y="4291241"/>
            <a:ext cx="4533902" cy="5745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WSS syntax</a:t>
            </a:r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3912274" y="4291241"/>
            <a:ext cx="2066925" cy="5745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WSS syntax (Sass)</a:t>
            </a:r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3912274" y="5017435"/>
            <a:ext cx="2066925" cy="57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CSS syntax (SCSS)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83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54966" y="1990641"/>
            <a:ext cx="3935879" cy="4604368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5008970" y="2589883"/>
            <a:ext cx="3418324" cy="24818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744467" y="1132885"/>
            <a:ext cx="4139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install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mongojs</a:t>
            </a:r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39636" y="3776955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mongojs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24919" y="3639390"/>
            <a:ext cx="2103257" cy="93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endParaRPr lang="en-NZ" sz="32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8759627" y="1132885"/>
            <a:ext cx="3033839" cy="140369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Repository</a:t>
            </a:r>
          </a:p>
          <a:p>
            <a:pPr algn="ctr"/>
            <a:r>
              <a:rPr lang="en-NZ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NZ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pmjs.org</a:t>
            </a:r>
            <a:endParaRPr lang="en-NZ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  <a:endCxn id="5" idx="0"/>
          </p:cNvCxnSpPr>
          <p:nvPr/>
        </p:nvCxnSpPr>
        <p:spPr>
          <a:xfrm>
            <a:off x="10276547" y="2535083"/>
            <a:ext cx="1" cy="11043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7315877" y="4104682"/>
            <a:ext cx="190904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8970" y="25915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\</a:t>
            </a:r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node_modules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4966" y="1998733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my-project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4" grpId="0" animBg="1"/>
      <p:bldP spid="5" grpId="0" animBg="1"/>
      <p:bldP spid="6" grpId="0" animBg="1"/>
      <p:bldP spid="12" grpId="0"/>
      <p:bldP spid="1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018" y="2599819"/>
            <a:ext cx="4183700" cy="24818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5008970" y="2589883"/>
            <a:ext cx="3418324" cy="24818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744467" y="1132885"/>
            <a:ext cx="4612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install -g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mongojs</a:t>
            </a:r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02581" y="3776955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mongojs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24919" y="3639390"/>
            <a:ext cx="2103257" cy="93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endParaRPr lang="en-NZ" sz="32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8759627" y="1132885"/>
            <a:ext cx="3033839" cy="140369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Repository</a:t>
            </a:r>
          </a:p>
          <a:p>
            <a:pPr algn="ctr"/>
            <a:r>
              <a:rPr lang="en-NZ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NZ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pmjs.org</a:t>
            </a:r>
            <a:endParaRPr lang="en-NZ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  <a:endCxn id="5" idx="0"/>
          </p:cNvCxnSpPr>
          <p:nvPr/>
        </p:nvCxnSpPr>
        <p:spPr>
          <a:xfrm>
            <a:off x="10276547" y="2535083"/>
            <a:ext cx="1" cy="11043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3078822" y="4104682"/>
            <a:ext cx="614609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788" y="2599819"/>
            <a:ext cx="4007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%</a:t>
            </a:r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appdata</a:t>
            </a:r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%\roaming\</a:t>
            </a:r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\</a:t>
            </a:r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node_modules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8970" y="25915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\</a:t>
            </a:r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node_modules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754966" y="1990641"/>
            <a:ext cx="3935879" cy="4604368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/>
          <p:cNvSpPr txBox="1"/>
          <p:nvPr/>
        </p:nvSpPr>
        <p:spPr>
          <a:xfrm>
            <a:off x="4754966" y="1998733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my-project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8970" y="2589883"/>
            <a:ext cx="3418324" cy="24818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744467" y="1132885"/>
            <a:ext cx="4139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install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mongojs</a:t>
            </a:r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24919" y="3639390"/>
            <a:ext cx="2103257" cy="93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endParaRPr lang="en-NZ" sz="32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8759627" y="1132885"/>
            <a:ext cx="3033839" cy="140369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Repository</a:t>
            </a:r>
          </a:p>
          <a:p>
            <a:pPr algn="ctr"/>
            <a:r>
              <a:rPr lang="en-NZ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NZ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pmjs.org</a:t>
            </a:r>
            <a:endParaRPr lang="en-NZ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  <a:endCxn id="5" idx="0"/>
          </p:cNvCxnSpPr>
          <p:nvPr/>
        </p:nvCxnSpPr>
        <p:spPr>
          <a:xfrm>
            <a:off x="10276547" y="2535083"/>
            <a:ext cx="1" cy="11043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8970" y="25915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\</a:t>
            </a:r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node_modules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5414199" y="5373749"/>
            <a:ext cx="776836" cy="1011504"/>
          </a:xfrm>
          <a:prstGeom prst="foldedCorner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1035" y="553724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NZ" sz="24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ackage.json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64496" y="3776954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mongojs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5" idx="1"/>
            <a:endCxn id="21" idx="3"/>
          </p:cNvCxnSpPr>
          <p:nvPr/>
        </p:nvCxnSpPr>
        <p:spPr>
          <a:xfrm flipH="1">
            <a:off x="6340737" y="4104682"/>
            <a:ext cx="288418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92221" y="4432939"/>
            <a:ext cx="0" cy="125576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8237" y="112076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--save</a:t>
            </a:r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754966" y="1990641"/>
            <a:ext cx="3935879" cy="4604368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TextBox 43"/>
          <p:cNvSpPr txBox="1"/>
          <p:nvPr/>
        </p:nvSpPr>
        <p:spPr>
          <a:xfrm>
            <a:off x="4754966" y="1998733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my-project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8970" y="2589883"/>
            <a:ext cx="3418324" cy="24818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744467" y="1132885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install</a:t>
            </a:r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24919" y="3639390"/>
            <a:ext cx="2103257" cy="93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endParaRPr lang="en-NZ" sz="32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8759627" y="1132885"/>
            <a:ext cx="3033839" cy="140369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Repository</a:t>
            </a:r>
          </a:p>
          <a:p>
            <a:pPr algn="ctr"/>
            <a:r>
              <a:rPr lang="en-NZ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NZ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pmjs.org</a:t>
            </a:r>
            <a:endParaRPr lang="en-NZ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8970" y="25915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\</a:t>
            </a:r>
            <a:r>
              <a:rPr lang="en-NZ" sz="16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node_modules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5414199" y="5373749"/>
            <a:ext cx="776836" cy="1011504"/>
          </a:xfrm>
          <a:prstGeom prst="foldedCorner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a, b, c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1035" y="553724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NZ" sz="24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ackage.json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endCxn id="20" idx="3"/>
          </p:cNvCxnSpPr>
          <p:nvPr/>
        </p:nvCxnSpPr>
        <p:spPr>
          <a:xfrm flipH="1">
            <a:off x="8193506" y="4569974"/>
            <a:ext cx="1031413" cy="119810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264496" y="3703479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54149" y="2970513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06122" y="4270837"/>
            <a:ext cx="1076241" cy="65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</a:t>
            </a:r>
            <a:endParaRPr lang="en-NZ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5" idx="1"/>
            <a:endCxn id="24" idx="3"/>
          </p:cNvCxnSpPr>
          <p:nvPr/>
        </p:nvCxnSpPr>
        <p:spPr>
          <a:xfrm flipH="1" flipV="1">
            <a:off x="6340737" y="4031207"/>
            <a:ext cx="2884182" cy="73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1"/>
            <a:endCxn id="25" idx="3"/>
          </p:cNvCxnSpPr>
          <p:nvPr/>
        </p:nvCxnSpPr>
        <p:spPr>
          <a:xfrm flipH="1" flipV="1">
            <a:off x="7730390" y="3298241"/>
            <a:ext cx="1494529" cy="8064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1"/>
            <a:endCxn id="26" idx="3"/>
          </p:cNvCxnSpPr>
          <p:nvPr/>
        </p:nvCxnSpPr>
        <p:spPr>
          <a:xfrm flipH="1">
            <a:off x="7982363" y="4104682"/>
            <a:ext cx="1242556" cy="4938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1"/>
            <a:endCxn id="5" idx="0"/>
          </p:cNvCxnSpPr>
          <p:nvPr/>
        </p:nvCxnSpPr>
        <p:spPr>
          <a:xfrm>
            <a:off x="10276547" y="2535083"/>
            <a:ext cx="1" cy="11043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221" y="313118"/>
            <a:ext cx="1128839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http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"http"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mongodb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://drdanmorris:guest@ds047020.mongolab.com:47020/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airnz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connect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"fleet"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requestHandler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request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response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writeHead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200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"Content-Type"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"text/html"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fleet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({},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err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html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'&lt;table border="1"&gt;'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--)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html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getRowForRecord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html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'&lt;/table&gt;'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NZ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response.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getRowForRecord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&gt;&lt;td&gt;'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reg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'&lt;/td&gt;&lt;td&gt;'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'&lt;/td&gt;&lt;td&gt;'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'&lt;/td&gt;&lt;td&gt;'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year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'&lt;/td&gt;&lt;/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http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createServer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requestHandler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listen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3001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221" y="313118"/>
            <a:ext cx="1128839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http = require("http");</a:t>
            </a: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mongodb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://drdanmorris:guest@ds047020.mongolab.com:47020/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airnz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connect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"fleet"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requestHandler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(request, response) {</a:t>
            </a:r>
          </a:p>
          <a:p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response.writeHead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(200, {"Content-Type": "text/html"});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fleet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({},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err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html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'&lt;table border="1"&gt;'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--)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html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getRowForRecord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html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'&lt;/table&gt;'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response.write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(html</a:t>
            </a:r>
            <a:r>
              <a:rPr lang="en-NZ" dirty="0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en-NZ" dirty="0" err="1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response.end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getRowForRecord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&gt;&lt;td&gt;'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reg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'&lt;/td&gt;&lt;td&gt;'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'&lt;/td&gt;&lt;td&gt;'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model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'&lt;/td&gt;&lt;td&gt;'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record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year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'&lt;/td&gt;&lt;/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http.createServer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requestHandler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).listen(3001</a:t>
            </a:r>
            <a:r>
              <a:rPr lang="en-NZ" dirty="0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chemeClr val="tx2">
                  <a:lumMod val="25000"/>
                </a:schemeClr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05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hello-web-db-jade.js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27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467" y="1132885"/>
            <a:ext cx="51187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install jade --save</a:t>
            </a:r>
          </a:p>
          <a:p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install express –save</a:t>
            </a:r>
          </a:p>
          <a:p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install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morgan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--save</a:t>
            </a:r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3" y="295717"/>
            <a:ext cx="114987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http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'http'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jade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'jade'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express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'express'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port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3002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mongodb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://drdanmorris:guest@ds047020.mongolab.com:47020/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airnz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connect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'fleet'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app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express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'view engine'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'jade'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'views'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__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dirname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'/views'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'combined'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logging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express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static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dirname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'/public'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fleet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({},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err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render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'index'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fleet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records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listen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port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Sass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4269897" y="71368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// Variable</a:t>
            </a:r>
          </a:p>
          <a:p>
            <a:r>
              <a:rPr lang="en-NZ" dirty="0">
                <a:solidFill>
                  <a:schemeClr val="tx2">
                    <a:lumMod val="60000"/>
                    <a:lumOff val="40000"/>
                  </a:schemeClr>
                </a:solidFill>
              </a:rPr>
              <a:t>!primary-</a:t>
            </a:r>
            <a:r>
              <a:rPr lang="en-NZ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NZ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n-NZ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hotpink</a:t>
            </a:r>
            <a:endParaRPr lang="en-N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NZ" dirty="0"/>
              <a:t> </a:t>
            </a:r>
          </a:p>
          <a:p>
            <a:r>
              <a:rPr lang="en-NZ" dirty="0">
                <a:solidFill>
                  <a:srgbClr val="92D050"/>
                </a:solidFill>
              </a:rPr>
              <a:t>// Mixin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=border-radius(!radius)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-</a:t>
            </a:r>
            <a:r>
              <a:rPr lang="en-NZ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webkit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-border-radius= !radius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-</a:t>
            </a:r>
            <a:r>
              <a:rPr lang="en-NZ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moz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-border-radius= !radius</a:t>
            </a:r>
          </a:p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border-radius= !radius</a:t>
            </a:r>
          </a:p>
          <a:p>
            <a:r>
              <a:rPr lang="en-NZ" dirty="0"/>
              <a:t> </a:t>
            </a:r>
          </a:p>
          <a:p>
            <a:r>
              <a:rPr lang="en-NZ" dirty="0"/>
              <a:t>.my-element</a:t>
            </a:r>
          </a:p>
          <a:p>
            <a:r>
              <a:rPr lang="en-NZ" dirty="0"/>
              <a:t>    </a:t>
            </a:r>
            <a:r>
              <a:rPr lang="en-NZ" dirty="0" err="1"/>
              <a:t>color</a:t>
            </a:r>
            <a:r>
              <a:rPr lang="en-NZ" dirty="0"/>
              <a:t>= </a:t>
            </a:r>
            <a:r>
              <a:rPr lang="en-NZ" dirty="0">
                <a:solidFill>
                  <a:schemeClr val="tx2">
                    <a:lumMod val="60000"/>
                    <a:lumOff val="40000"/>
                  </a:schemeClr>
                </a:solidFill>
              </a:rPr>
              <a:t>!primary-</a:t>
            </a:r>
            <a:r>
              <a:rPr lang="en-NZ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endParaRPr lang="en-N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NZ" dirty="0"/>
              <a:t>    width= 100%</a:t>
            </a:r>
          </a:p>
          <a:p>
            <a:r>
              <a:rPr lang="en-NZ" dirty="0"/>
              <a:t>    overflow= hidden</a:t>
            </a:r>
          </a:p>
          <a:p>
            <a:r>
              <a:rPr lang="en-NZ" dirty="0"/>
              <a:t> </a:t>
            </a:r>
          </a:p>
          <a:p>
            <a:r>
              <a:rPr lang="en-NZ" dirty="0"/>
              <a:t>.my-other-element</a:t>
            </a:r>
          </a:p>
          <a:p>
            <a:r>
              <a:rPr lang="en-NZ" dirty="0"/>
              <a:t>    </a:t>
            </a:r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+border-radius(5px)</a:t>
            </a:r>
          </a:p>
        </p:txBody>
      </p:sp>
    </p:spTree>
    <p:extLst>
      <p:ext uri="{BB962C8B-B14F-4D97-AF65-F5344CB8AC3E}">
        <p14:creationId xmlns:p14="http://schemas.microsoft.com/office/powerpoint/2010/main" val="38489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3" y="295717"/>
            <a:ext cx="114987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http = require('http');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require('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');</a:t>
            </a: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jade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'jade'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express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'express'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port = 3002</a:t>
            </a:r>
            <a:r>
              <a:rPr lang="en-NZ" dirty="0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chemeClr val="tx2">
                  <a:lumMod val="25000"/>
                </a:schemeClr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'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mongodb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://drdanmorris:guest@ds047020.mongolab.com:47020/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airnz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mongojs.connect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['fleet']);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app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express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'view engine'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'jade'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'views'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__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dirname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'/views'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'combined'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logging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express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static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dirname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'/public'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fleet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({},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err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render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'index'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fleet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records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listen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port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1770" y="183032"/>
            <a:ext cx="82889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views/</a:t>
            </a:r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index.jade</a:t>
            </a:r>
            <a:endParaRPr lang="en-NZ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doctype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head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title Air New Zealand Jet Fleet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link(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='/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css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/fleet.css',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rel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='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stylesheet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body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header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h1 Air New Zealand Jet Fleet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table(border=1)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Registration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Type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Model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Year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each plane in fleet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td= plane.reg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td=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plane.type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td=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plane.model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td=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plane.year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693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3" y="295717"/>
            <a:ext cx="114987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http = require('http');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require('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');</a:t>
            </a: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jade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'jade'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express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'express'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require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port = 3002</a:t>
            </a:r>
            <a:r>
              <a:rPr lang="en-NZ" dirty="0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chemeClr val="tx2">
                  <a:lumMod val="25000"/>
                </a:schemeClr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'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mongodb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://drdanmorris:guest@ds047020.mongolab.com:47020/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airnz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mongojs.connect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['fleet']);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app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express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'view engine'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'jade'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'views'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__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dirname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'/views'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'combined'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logging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express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static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dirname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'/public'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'/'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fleet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({},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err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records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render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'index'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fleet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records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listen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port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3" y="295717"/>
            <a:ext cx="114987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http = require('http');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require('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jade = require('jade');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express = require('express');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require('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port = 3002</a:t>
            </a:r>
            <a:r>
              <a:rPr lang="en-NZ" dirty="0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NZ" dirty="0">
              <a:solidFill>
                <a:schemeClr val="tx2">
                  <a:lumMod val="25000"/>
                </a:schemeClr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'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mongodb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://drdanmorris:guest@ds047020.mongolab.com:47020/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airnz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mongojs.connect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uri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['fleet']);</a:t>
            </a:r>
          </a:p>
          <a:p>
            <a:endParaRPr lang="en-NZ" dirty="0">
              <a:solidFill>
                <a:schemeClr val="tx2">
                  <a:lumMod val="25000"/>
                </a:schemeClr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app = express();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app.set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('view engine', 'jade');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app.set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('views', __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dirname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+ '/views');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app.use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morgan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('combined')); // logging</a:t>
            </a: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app.use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express.static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(__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dirname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+ '/public'));</a:t>
            </a:r>
          </a:p>
          <a:p>
            <a:endParaRPr lang="en-NZ" dirty="0">
              <a:solidFill>
                <a:schemeClr val="tx2">
                  <a:lumMod val="25000"/>
                </a:schemeClr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app.get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('/', function (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req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res) {</a:t>
            </a:r>
          </a:p>
          <a:p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db.fleet.find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({}, function(err, records) {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render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NZ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'index-for-layout'</a:t>
            </a:r>
            <a:r>
              <a:rPr lang="en-NZ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NZ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fleet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records </a:t>
            </a:r>
            <a:r>
              <a:rPr lang="en-NZ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NZ" dirty="0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});</a:t>
            </a:r>
            <a:endParaRPr lang="en-NZ" dirty="0">
              <a:solidFill>
                <a:schemeClr val="tx2">
                  <a:lumMod val="25000"/>
                </a:schemeClr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app.listen</a:t>
            </a:r>
            <a:r>
              <a:rPr lang="en-NZ" dirty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(port</a:t>
            </a:r>
            <a:r>
              <a:rPr lang="en-NZ" dirty="0" smtClean="0">
                <a:solidFill>
                  <a:schemeClr val="tx2">
                    <a:lumMod val="2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NZ" dirty="0">
              <a:solidFill>
                <a:schemeClr val="tx2">
                  <a:lumMod val="25000"/>
                </a:schemeClr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3993" y="21446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extends fleet-layout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block head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title Air New Zealand Jet Fleet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link(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='/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css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/fleet.css',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rel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='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stylesheet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block header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h1 Air New Zealand Jet Fleet</a:t>
            </a:r>
          </a:p>
          <a:p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block content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table(border=1)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Registration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Type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Model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Year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each plane in fleet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td= plane.reg</a:t>
            </a: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td=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plane.type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td=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plane.model</a:t>
            </a:r>
            <a:endParaRPr lang="en-NZ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td= </a:t>
            </a:r>
            <a:r>
              <a:rPr lang="en-NZ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plane.year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30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5500" y="847836"/>
            <a:ext cx="55268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doctype</a:t>
            </a:r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html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head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NZ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block head</a:t>
            </a:r>
          </a:p>
          <a:p>
            <a:endParaRPr lang="en-NZ" sz="24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body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header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block header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main</a:t>
            </a:r>
          </a:p>
          <a:p>
            <a:r>
              <a:rPr lang="en-NZ" sz="24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NZ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block content</a:t>
            </a:r>
            <a:endParaRPr lang="en-NZ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12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Installing Grunt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97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2951" y="1084333"/>
            <a:ext cx="60553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init</a:t>
            </a:r>
            <a:endParaRPr lang="en-NZ" sz="32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NZ" sz="32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NZ" sz="32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install -g grunt-cli</a:t>
            </a:r>
          </a:p>
          <a:p>
            <a:endParaRPr lang="en-NZ" sz="32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NZ" sz="32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npm</a:t>
            </a:r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install grunt --save-</a:t>
            </a:r>
            <a:r>
              <a:rPr lang="en-NZ" sz="3200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dev</a:t>
            </a:r>
            <a:endParaRPr lang="en-NZ" sz="2800" dirty="0" smtClean="0">
              <a:solidFill>
                <a:srgbClr val="92D05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NZ" sz="32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NZ" sz="32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NZ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 type null &gt; gruntfile.js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2950" y="793019"/>
            <a:ext cx="551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92D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// Create </a:t>
            </a:r>
            <a:r>
              <a:rPr lang="en-NZ" dirty="0" err="1" smtClean="0">
                <a:solidFill>
                  <a:srgbClr val="92D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package.json</a:t>
            </a:r>
            <a:endParaRPr lang="en-NZ" dirty="0">
              <a:solidFill>
                <a:srgbClr val="92D05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950" y="2240145"/>
            <a:ext cx="551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92D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// Once-only: allows you to run ‘grunt’ from anywhere</a:t>
            </a:r>
            <a:endParaRPr lang="en-NZ" dirty="0">
              <a:solidFill>
                <a:srgbClr val="92D05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6994" y="3678175"/>
            <a:ext cx="551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92D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// The actual Task Runner</a:t>
            </a:r>
            <a:endParaRPr lang="en-NZ" dirty="0">
              <a:solidFill>
                <a:srgbClr val="92D05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950" y="5116205"/>
            <a:ext cx="551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92D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// Create empty </a:t>
            </a:r>
            <a:r>
              <a:rPr lang="en-NZ" dirty="0" err="1" smtClean="0">
                <a:solidFill>
                  <a:srgbClr val="92D05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gruntfile</a:t>
            </a:r>
            <a:endParaRPr lang="en-NZ" dirty="0">
              <a:solidFill>
                <a:srgbClr val="92D05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Gruntfile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Configures the Tasks you want to run</a:t>
            </a:r>
          </a:p>
        </p:txBody>
      </p:sp>
    </p:spTree>
    <p:extLst>
      <p:ext uri="{BB962C8B-B14F-4D97-AF65-F5344CB8AC3E}">
        <p14:creationId xmlns:p14="http://schemas.microsoft.com/office/powerpoint/2010/main" val="36209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2039</TotalTime>
  <Words>4431</Words>
  <Application>Microsoft Office PowerPoint</Application>
  <PresentationFormat>Widescreen</PresentationFormat>
  <Paragraphs>1107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Arial</vt:lpstr>
      <vt:lpstr>Calibri</vt:lpstr>
      <vt:lpstr>Calisto MT</vt:lpstr>
      <vt:lpstr>Consolas</vt:lpstr>
      <vt:lpstr>Corbel</vt:lpstr>
      <vt:lpstr>Microsoft Sans Serif</vt:lpstr>
      <vt:lpstr>Wingdings 2</vt:lpstr>
      <vt:lpstr>Depth</vt:lpstr>
      <vt:lpstr>Slate</vt:lpstr>
      <vt:lpstr>Office Theme</vt:lpstr>
      <vt:lpstr>CSS Preprocessors</vt:lpstr>
      <vt:lpstr>CSS Pre-processing</vt:lpstr>
      <vt:lpstr>Why use CSS Pre-processing ?</vt:lpstr>
      <vt:lpstr>PowerPoint Presentation</vt:lpstr>
      <vt:lpstr>PowerPoint Presentation</vt:lpstr>
      <vt:lpstr>PowerPoint Presentation</vt:lpstr>
      <vt:lpstr>PowerPoint Presentation</vt:lpstr>
      <vt:lpstr>Popular Pre-processors</vt:lpstr>
      <vt:lpstr>Sass</vt:lpstr>
      <vt:lpstr>SCSS</vt:lpstr>
      <vt:lpstr>Stylus</vt:lpstr>
      <vt:lpstr>LESS</vt:lpstr>
      <vt:lpstr>Pre-processor Bake-off</vt:lpstr>
      <vt:lpstr>Using Sass (SCSS)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SCSS - Variables</vt:lpstr>
      <vt:lpstr>PowerPoint Presentation</vt:lpstr>
      <vt:lpstr>PowerPoint Presentation</vt:lpstr>
      <vt:lpstr>SCSS - Functions</vt:lpstr>
      <vt:lpstr>PowerPoint Presentation</vt:lpstr>
      <vt:lpstr>PowerPoint Presentation</vt:lpstr>
      <vt:lpstr>PowerPoint Presentation</vt:lpstr>
      <vt:lpstr>SCSS - Imports</vt:lpstr>
      <vt:lpstr>PowerPoint Presentation</vt:lpstr>
      <vt:lpstr>SCSS - Mixins</vt:lpstr>
      <vt:lpstr>PowerPoint Presentation</vt:lpstr>
      <vt:lpstr>PowerPoint Presentation</vt:lpstr>
      <vt:lpstr>SCSS – Referencing Parent Selector</vt:lpstr>
      <vt:lpstr>PowerPoint Presentation</vt:lpstr>
      <vt:lpstr>PowerPoint Presentation</vt:lpstr>
      <vt:lpstr>SCSS – Nested Properties</vt:lpstr>
      <vt:lpstr>PowerPoint Presentation</vt:lpstr>
      <vt:lpstr>PowerPoint Presentation</vt:lpstr>
      <vt:lpstr>CSS Pre-processing:  Too much rope ?</vt:lpstr>
      <vt:lpstr>Potential Problems</vt:lpstr>
      <vt:lpstr>PowerPoint Presentation</vt:lpstr>
      <vt:lpstr>PowerPoint Presentation</vt:lpstr>
      <vt:lpstr>PowerPoint Presentation</vt:lpstr>
      <vt:lpstr>PowerPoint Presentation</vt:lpstr>
      <vt:lpstr>Potential Problems</vt:lpstr>
      <vt:lpstr>PowerPoint Presentation</vt:lpstr>
      <vt:lpstr>PowerPoint Presentation</vt:lpstr>
      <vt:lpstr>PowerPoint Presentation</vt:lpstr>
      <vt:lpstr>SCSS Guidelines</vt:lpstr>
      <vt:lpstr>List @extend(s) first</vt:lpstr>
      <vt:lpstr>List "Regular" Styles Next</vt:lpstr>
      <vt:lpstr>List @include(s) Next</vt:lpstr>
      <vt:lpstr>Nested Selectors Last</vt:lpstr>
      <vt:lpstr>Maximum Nesting: Three Levels Deep</vt:lpstr>
      <vt:lpstr>Maximum Nesting: 50 Lines</vt:lpstr>
      <vt:lpstr>Break Into As Many Small Files As Makes Sense</vt:lpstr>
      <vt:lpstr>Deploy Compressed CSS</vt:lpstr>
      <vt:lpstr>PowerPoint Presentation</vt:lpstr>
      <vt:lpstr>Don’t Commit CSS Files</vt:lpstr>
      <vt:lpstr>Shame Last</vt:lpstr>
      <vt:lpstr>PowerPoint Presentation</vt:lpstr>
      <vt:lpstr>PowerPoint Presentation</vt:lpstr>
      <vt:lpstr>So, what is Grunt Anyway ?</vt:lpstr>
      <vt:lpstr>Task</vt:lpstr>
      <vt:lpstr>PowerPoint Presentation</vt:lpstr>
      <vt:lpstr>PowerPoint Presentation</vt:lpstr>
      <vt:lpstr>PowerPoint Presentation</vt:lpstr>
      <vt:lpstr>PowerPoint Presentation</vt:lpstr>
      <vt:lpstr>Sample Tasks (top 10)</vt:lpstr>
      <vt:lpstr>Grunt is build on Node.JS</vt:lpstr>
      <vt:lpstr>Node.JS</vt:lpstr>
      <vt:lpstr>V8</vt:lpstr>
      <vt:lpstr>Contempory JS Engines</vt:lpstr>
      <vt:lpstr>NodeJS Architecture</vt:lpstr>
      <vt:lpstr>hello.js</vt:lpstr>
      <vt:lpstr>PowerPoint Presentation</vt:lpstr>
      <vt:lpstr>PowerPoint Presentation</vt:lpstr>
      <vt:lpstr>hello-web.js</vt:lpstr>
      <vt:lpstr>PowerPoint Presentation</vt:lpstr>
      <vt:lpstr>hello-web-db.js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hello-web-db-jade.js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Grunt</vt:lpstr>
      <vt:lpstr>PowerPoint Presentation</vt:lpstr>
      <vt:lpstr>Gruntfile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Tasks</vt:lpstr>
      <vt:lpstr>PowerPoint Presentation</vt:lpstr>
      <vt:lpstr>Switching Tasks</vt:lpstr>
      <vt:lpstr>PowerPoint Presentation</vt:lpstr>
      <vt:lpstr>Simple Case Study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Grunt</dc:title>
  <dc:creator>Daniel Morris</dc:creator>
  <cp:lastModifiedBy>Daniel Morris</cp:lastModifiedBy>
  <cp:revision>143</cp:revision>
  <dcterms:created xsi:type="dcterms:W3CDTF">2014-10-13T07:13:24Z</dcterms:created>
  <dcterms:modified xsi:type="dcterms:W3CDTF">2014-11-05T23:38:37Z</dcterms:modified>
</cp:coreProperties>
</file>