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2" r:id="rId4"/>
    <p:sldId id="263" r:id="rId5"/>
    <p:sldId id="269" r:id="rId6"/>
    <p:sldId id="272" r:id="rId7"/>
    <p:sldId id="270" r:id="rId8"/>
    <p:sldId id="274" r:id="rId9"/>
    <p:sldId id="275" r:id="rId10"/>
    <p:sldId id="276" r:id="rId11"/>
    <p:sldId id="277" r:id="rId12"/>
    <p:sldId id="27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0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8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22A4-C49F-489A-95E1-C9660CA1E5C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7B6F-263C-478B-91AC-D27B426D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4531" y="179937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Impervious Cover Segmentation using Computer vision (U-Net and GANs)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2 = Roads; metrics for 358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6076"/>
            <a:ext cx="10515600" cy="34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8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3 = Other Impervious cover; metrics for 358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1868"/>
            <a:ext cx="10515600" cy="35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6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38" y="373917"/>
            <a:ext cx="3100754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37" y="1790455"/>
            <a:ext cx="3918440" cy="4399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90" y="3147573"/>
            <a:ext cx="6462983" cy="31923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78791" y="1790455"/>
            <a:ext cx="7005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pixel in 2012 is represented with 4 pixels in 2019                                           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2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15" y="448407"/>
            <a:ext cx="9879623" cy="538089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ground data.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taken not in NADIR position, from this side view trees appears to overlap with road.</a:t>
            </a: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side of road making difficult for network to classify other impervious cover.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change detection in impervious cover from 2012 to 2019.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State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a custom data set for training and testing to evaluate true accuracy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impervious cover segmentation for 2019, can we do it?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Target Data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1159363"/>
            <a:ext cx="10515600" cy="2735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838200" y="1159363"/>
            <a:ext cx="1058300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data 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Orth photograph Image with 256 distinct values (RGB o to 255).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data is Impervious cover Image with 4 classes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 grass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tress,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road,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buildings,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other impervious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them have Geo-Coordinates associated with them.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Input-Target pair data for state of Connecticut (currently using 2012 data alone).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07" y="2738352"/>
            <a:ext cx="7781558" cy="41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Images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378"/>
            <a:ext cx="10515600" cy="500758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size is 1000 by 1000 pixels.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cropped into 3 sizes (128 by 128, 256 by 256, and 512 by 512).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15" y="3035847"/>
            <a:ext cx="4967654" cy="2560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717" y="2605611"/>
            <a:ext cx="2600325" cy="1266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21" y="4645436"/>
            <a:ext cx="3867516" cy="19008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201" y="2226071"/>
            <a:ext cx="29033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128 by 128 Input-Output pair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2201" y="4276104"/>
            <a:ext cx="29033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256 by 256 Input-Output pair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8985" y="2555604"/>
            <a:ext cx="29033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512 by 512 Input-Output pair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92" y="20468"/>
            <a:ext cx="10515600" cy="698744"/>
          </a:xfrm>
        </p:spPr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9408" y="735039"/>
            <a:ext cx="10515600" cy="844060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3 image sizes is experimented with 3 different U-Net architectures (9 total). Below architectures for image 256 by 256.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11988"/>
              </p:ext>
            </p:extLst>
          </p:nvPr>
        </p:nvGraphicFramePr>
        <p:xfrm>
          <a:off x="579313" y="1865728"/>
          <a:ext cx="8037147" cy="481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55">
                  <a:extLst>
                    <a:ext uri="{9D8B030D-6E8A-4147-A177-3AD203B41FA5}">
                      <a16:colId xmlns:a16="http://schemas.microsoft.com/office/drawing/2014/main" val="1870936240"/>
                    </a:ext>
                  </a:extLst>
                </a:gridCol>
                <a:gridCol w="2558562">
                  <a:extLst>
                    <a:ext uri="{9D8B030D-6E8A-4147-A177-3AD203B41FA5}">
                      <a16:colId xmlns:a16="http://schemas.microsoft.com/office/drawing/2014/main" val="17215865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39473327"/>
                    </a:ext>
                  </a:extLst>
                </a:gridCol>
                <a:gridCol w="2250830">
                  <a:extLst>
                    <a:ext uri="{9D8B030D-6E8A-4147-A177-3AD203B41FA5}">
                      <a16:colId xmlns:a16="http://schemas.microsoft.com/office/drawing/2014/main" val="3807766031"/>
                    </a:ext>
                  </a:extLst>
                </a:gridCol>
              </a:tblGrid>
              <a:tr h="2118946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Encoder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256, 256, 3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256, 256, 16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128, 128, 32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64, 64, 48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32, 32, 64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Bridge: 16, 16, 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Input: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256, 256, 3</a:t>
                      </a:r>
                    </a:p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256, 256, 32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128, 128, 64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64, 64, 128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32, 32, 256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Bridge: 16, 16, 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Output: 256,256,4</a:t>
                      </a:r>
                    </a:p>
                    <a:p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256, 256, 32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128, 128, 64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64, 64, 128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32, 32, 256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16, 16, 512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Bridge: 8, 8, 1024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889847"/>
                  </a:ext>
                </a:extLst>
              </a:tr>
              <a:tr h="1957781">
                <a:tc>
                  <a:txBody>
                    <a:bodyPr/>
                    <a:lstStyle/>
                    <a:p>
                      <a:pPr algn="ctr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Decoder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Bridge: 32, 32, 128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32, 32, 64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64, 64, 48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128, 128, 32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Output: 256,256,4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Bridge: 32, 32, 512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32, 32, 256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64, 64, 128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128, 128, 64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256, 256, 32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Output: 256,256,4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Bridge: 16, 16, 1024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16, 16, 512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32, 32, 256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64, 64, 128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128, 128, 64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256, 256, 32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Output: 256,256,4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277282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18374"/>
              </p:ext>
            </p:extLst>
          </p:nvPr>
        </p:nvGraphicFramePr>
        <p:xfrm>
          <a:off x="579312" y="1499968"/>
          <a:ext cx="8037147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55">
                  <a:extLst>
                    <a:ext uri="{9D8B030D-6E8A-4147-A177-3AD203B41FA5}">
                      <a16:colId xmlns:a16="http://schemas.microsoft.com/office/drawing/2014/main" val="1026346631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224743347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18131768"/>
                    </a:ext>
                  </a:extLst>
                </a:gridCol>
                <a:gridCol w="2259623">
                  <a:extLst>
                    <a:ext uri="{9D8B030D-6E8A-4147-A177-3AD203B41FA5}">
                      <a16:colId xmlns:a16="http://schemas.microsoft.com/office/drawing/2014/main" val="2759894952"/>
                    </a:ext>
                  </a:extLst>
                </a:gridCol>
              </a:tblGrid>
              <a:tr h="254977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Architecture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Architecture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Architecture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70728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976568" y="2164666"/>
            <a:ext cx="276678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Samples = 866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Samples = 217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Samples =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1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Results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8" y="4389682"/>
            <a:ext cx="4886819" cy="1633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5" y="1939865"/>
            <a:ext cx="3378078" cy="10955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7" y="1397978"/>
            <a:ext cx="7200192" cy="241188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77008" y="1564529"/>
            <a:ext cx="336745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              GT             MP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6238" y="4020350"/>
            <a:ext cx="48868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                    GT                        MP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2327" y="1000623"/>
            <a:ext cx="720019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                                    GT                                    MP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2035" y="4662243"/>
            <a:ext cx="488176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: Input RGB image                            </a:t>
            </a: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GT    : Ground Truth (labelled Manually)                                   </a:t>
            </a:r>
          </a:p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MP    : Model Predictions (Generated by U-Net)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2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5209"/>
            <a:ext cx="10515600" cy="88338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831"/>
            <a:ext cx="10515600" cy="597877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make predictions which are mislabeled in ground truth data (red color).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91" y="2139954"/>
            <a:ext cx="5360377" cy="188282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132991" y="4694421"/>
            <a:ext cx="5448300" cy="19749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98176" y="4456354"/>
            <a:ext cx="58908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Input             Ground Truth          Model Predictions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8176" y="1861213"/>
            <a:ext cx="58908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Input             Ground Truth          Model Predictions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6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Results</a:t>
            </a:r>
            <a:endParaRPr lang="en-US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27" y="2016186"/>
            <a:ext cx="5267325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95" y="1705593"/>
            <a:ext cx="5664047" cy="18826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02247" y="1417946"/>
            <a:ext cx="58908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Input             Ground Truth          Model Predictions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41" y="3781425"/>
            <a:ext cx="4533900" cy="30765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01093" y="1668771"/>
            <a:ext cx="58908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(Accuracy, Precision, Recall, F1-Score)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0 = Tree cover; metrics for 358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3513"/>
            <a:ext cx="10515600" cy="31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1 = House; metrics for 358 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9934"/>
            <a:ext cx="10515600" cy="31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558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Impervious Cover Segmentation using Computer vision (U-Net and GANs)</vt:lpstr>
      <vt:lpstr>Input and Target Data</vt:lpstr>
      <vt:lpstr>Resizing Images</vt:lpstr>
      <vt:lpstr>Models</vt:lpstr>
      <vt:lpstr>Test data Results</vt:lpstr>
      <vt:lpstr>Test data Results</vt:lpstr>
      <vt:lpstr>Test data Results</vt:lpstr>
      <vt:lpstr>Class 0 = Tree cover; metrics for 358 samples</vt:lpstr>
      <vt:lpstr>Class 1 = House; metrics for 358 samples</vt:lpstr>
      <vt:lpstr>Class 2 = Roads; metrics for 358 samples</vt:lpstr>
      <vt:lpstr>Class 3 = Other Impervious cover; metrics for 358 samples</vt:lpstr>
      <vt:lpstr>Accuracy                                 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1000*1000</dc:title>
  <dc:creator>Viswadeep Lebakula</dc:creator>
  <cp:lastModifiedBy>Viswadeep Lebakula</cp:lastModifiedBy>
  <cp:revision>39</cp:revision>
  <dcterms:created xsi:type="dcterms:W3CDTF">2020-09-30T02:53:30Z</dcterms:created>
  <dcterms:modified xsi:type="dcterms:W3CDTF">2021-03-11T23:30:41Z</dcterms:modified>
</cp:coreProperties>
</file>