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63" r:id="rId3"/>
    <p:sldId id="257" r:id="rId4"/>
    <p:sldId id="287" r:id="rId5"/>
    <p:sldId id="267" r:id="rId6"/>
    <p:sldId id="266" r:id="rId7"/>
    <p:sldId id="265" r:id="rId8"/>
    <p:sldId id="259" r:id="rId9"/>
    <p:sldId id="264" r:id="rId10"/>
    <p:sldId id="269" r:id="rId11"/>
    <p:sldId id="270" r:id="rId12"/>
    <p:sldId id="271" r:id="rId13"/>
    <p:sldId id="288" r:id="rId14"/>
    <p:sldId id="272" r:id="rId15"/>
    <p:sldId id="273" r:id="rId16"/>
    <p:sldId id="281" r:id="rId17"/>
    <p:sldId id="274" r:id="rId18"/>
    <p:sldId id="278" r:id="rId19"/>
    <p:sldId id="276" r:id="rId20"/>
    <p:sldId id="275" r:id="rId21"/>
    <p:sldId id="283" r:id="rId22"/>
    <p:sldId id="277" r:id="rId23"/>
    <p:sldId id="279" r:id="rId24"/>
    <p:sldId id="280" r:id="rId25"/>
    <p:sldId id="282" r:id="rId26"/>
    <p:sldId id="284" r:id="rId27"/>
    <p:sldId id="28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Hanson" initials="MH" lastIdx="1" clrIdx="0">
    <p:extLst>
      <p:ext uri="{19B8F6BF-5375-455C-9EA6-DF929625EA0E}">
        <p15:presenceInfo xmlns:p15="http://schemas.microsoft.com/office/powerpoint/2012/main" userId="ff06d698b78d61e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CD4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57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Hanson" userId="ff06d698b78d61e5" providerId="LiveId" clId="{17DDC203-789B-4480-82C9-87E5C16E5BE4}"/>
    <pc:docChg chg="undo redo custSel modSld">
      <pc:chgData name="Mark Hanson" userId="ff06d698b78d61e5" providerId="LiveId" clId="{17DDC203-789B-4480-82C9-87E5C16E5BE4}" dt="2020-10-29T13:57:28.525" v="194" actId="114"/>
      <pc:docMkLst>
        <pc:docMk/>
      </pc:docMkLst>
      <pc:sldChg chg="modSp mod">
        <pc:chgData name="Mark Hanson" userId="ff06d698b78d61e5" providerId="LiveId" clId="{17DDC203-789B-4480-82C9-87E5C16E5BE4}" dt="2020-10-29T13:57:28.525" v="194" actId="114"/>
        <pc:sldMkLst>
          <pc:docMk/>
          <pc:sldMk cId="4118247805" sldId="274"/>
        </pc:sldMkLst>
        <pc:spChg chg="mod">
          <ac:chgData name="Mark Hanson" userId="ff06d698b78d61e5" providerId="LiveId" clId="{17DDC203-789B-4480-82C9-87E5C16E5BE4}" dt="2020-10-29T13:57:00.107" v="191" actId="6549"/>
          <ac:spMkLst>
            <pc:docMk/>
            <pc:sldMk cId="4118247805" sldId="274"/>
            <ac:spMk id="6" creationId="{34801CCD-7AEB-41DF-8464-EC538EEF982B}"/>
          </ac:spMkLst>
        </pc:spChg>
        <pc:spChg chg="mod">
          <ac:chgData name="Mark Hanson" userId="ff06d698b78d61e5" providerId="LiveId" clId="{17DDC203-789B-4480-82C9-87E5C16E5BE4}" dt="2020-10-29T13:57:28.525" v="194" actId="114"/>
          <ac:spMkLst>
            <pc:docMk/>
            <pc:sldMk cId="4118247805" sldId="274"/>
            <ac:spMk id="12" creationId="{D526715E-51F3-4AD3-9812-D353B4265388}"/>
          </ac:spMkLst>
        </pc:spChg>
      </pc:sldChg>
      <pc:sldChg chg="delCm">
        <pc:chgData name="Mark Hanson" userId="ff06d698b78d61e5" providerId="LiveId" clId="{17DDC203-789B-4480-82C9-87E5C16E5BE4}" dt="2020-10-28T14:11:18.673" v="39" actId="1592"/>
        <pc:sldMkLst>
          <pc:docMk/>
          <pc:sldMk cId="1459920357" sldId="279"/>
        </pc:sldMkLst>
      </pc:sldChg>
      <pc:sldChg chg="modSp mod">
        <pc:chgData name="Mark Hanson" userId="ff06d698b78d61e5" providerId="LiveId" clId="{17DDC203-789B-4480-82C9-87E5C16E5BE4}" dt="2020-10-28T14:03:22.719" v="24" actId="20577"/>
        <pc:sldMkLst>
          <pc:docMk/>
          <pc:sldMk cId="2482836093" sldId="281"/>
        </pc:sldMkLst>
        <pc:spChg chg="mod">
          <ac:chgData name="Mark Hanson" userId="ff06d698b78d61e5" providerId="LiveId" clId="{17DDC203-789B-4480-82C9-87E5C16E5BE4}" dt="2020-10-28T14:03:22.719" v="24" actId="20577"/>
          <ac:spMkLst>
            <pc:docMk/>
            <pc:sldMk cId="2482836093" sldId="281"/>
            <ac:spMk id="10" creationId="{D708A5B4-BB5F-4887-9DDC-F37F8A94574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9912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2748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8589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074261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38313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6044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60089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10596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04187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66423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5832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43204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7501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534720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25517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45414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7056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10/29/2020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4043871804"/>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digital.hbs.edu/platform-rctom/submission/metlife-a-case-study-in-customer-segmentation/" TargetMode="External"/><Relationship Id="rId2" Type="http://schemas.openxmlformats.org/officeDocument/2006/relationships/hyperlink" Target="https://lemonade.com/"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insurance-journal.ca/article/is-analytics-changing-the-underwriting-we-know/"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ooks.google.ca/books?hl=en&amp;lr=&amp;id=i5vpCAAAQBAJ&amp;oi=fnd&amp;pg=PR15&amp;ots=zz5xvVHA_G&amp;sig=KClcjx5HOiMnk7YY37URAFnd2CQ&amp;redir_esc=y#v=onepage&amp;q&amp;f=false"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www.marketwatch.com/press-release/new-study-reveals-more-than-40-percent-of-americans-dont-have-any-form-of-life-insurance-2018-09-04"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www.kaggle.com/c/prudential-life-insurance-assessment/download/train.csv.zip"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5839-ABAB-44A2-A1AD-2EFFD735F1EE}"/>
              </a:ext>
            </a:extLst>
          </p:cNvPr>
          <p:cNvSpPr>
            <a:spLocks noGrp="1"/>
          </p:cNvSpPr>
          <p:nvPr>
            <p:ph type="ctrTitle"/>
          </p:nvPr>
        </p:nvSpPr>
        <p:spPr>
          <a:xfrm>
            <a:off x="1154953" y="1447801"/>
            <a:ext cx="10228907" cy="2226578"/>
          </a:xfrm>
        </p:spPr>
        <p:txBody>
          <a:bodyPr/>
          <a:lstStyle/>
          <a:p>
            <a:r>
              <a:rPr lang="en-CA" dirty="0"/>
              <a:t>Prudential Life Insurance Assessment</a:t>
            </a:r>
          </a:p>
        </p:txBody>
      </p:sp>
      <p:sp>
        <p:nvSpPr>
          <p:cNvPr id="3" name="Subtitle 2">
            <a:extLst>
              <a:ext uri="{FF2B5EF4-FFF2-40B4-BE49-F238E27FC236}">
                <a16:creationId xmlns:a16="http://schemas.microsoft.com/office/drawing/2014/main" id="{AC37BA82-F417-43C0-84C7-9AE1658B4FA4}"/>
              </a:ext>
            </a:extLst>
          </p:cNvPr>
          <p:cNvSpPr>
            <a:spLocks noGrp="1"/>
          </p:cNvSpPr>
          <p:nvPr>
            <p:ph type="subTitle" idx="1"/>
          </p:nvPr>
        </p:nvSpPr>
        <p:spPr/>
        <p:txBody>
          <a:bodyPr>
            <a:normAutofit/>
          </a:bodyPr>
          <a:lstStyle/>
          <a:p>
            <a:r>
              <a:rPr lang="en-CA" sz="1600" cap="none" dirty="0"/>
              <a:t>Presented by: Mark Hanson</a:t>
            </a:r>
          </a:p>
        </p:txBody>
      </p:sp>
      <p:sp>
        <p:nvSpPr>
          <p:cNvPr id="4" name="TextBox 3">
            <a:extLst>
              <a:ext uri="{FF2B5EF4-FFF2-40B4-BE49-F238E27FC236}">
                <a16:creationId xmlns:a16="http://schemas.microsoft.com/office/drawing/2014/main" id="{F556B96E-CEB8-4142-A7AD-2F21E89463F9}"/>
              </a:ext>
            </a:extLst>
          </p:cNvPr>
          <p:cNvSpPr txBox="1"/>
          <p:nvPr/>
        </p:nvSpPr>
        <p:spPr>
          <a:xfrm>
            <a:off x="1154955" y="3926048"/>
            <a:ext cx="8995724" cy="461665"/>
          </a:xfrm>
          <a:prstGeom prst="rect">
            <a:avLst/>
          </a:prstGeom>
          <a:noFill/>
        </p:spPr>
        <p:txBody>
          <a:bodyPr wrap="square" rtlCol="0">
            <a:spAutoFit/>
          </a:bodyPr>
          <a:lstStyle/>
          <a:p>
            <a:r>
              <a:rPr lang="en-CA" sz="2400" dirty="0"/>
              <a:t>Machine Learning Project</a:t>
            </a:r>
          </a:p>
        </p:txBody>
      </p:sp>
      <p:pic>
        <p:nvPicPr>
          <p:cNvPr id="1026" name="Picture 2" descr="Image result for prudential life insurance">
            <a:extLst>
              <a:ext uri="{FF2B5EF4-FFF2-40B4-BE49-F238E27FC236}">
                <a16:creationId xmlns:a16="http://schemas.microsoft.com/office/drawing/2014/main" id="{0FD127A9-10D4-4C76-92EC-AAF971BC9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39787" y="4777380"/>
            <a:ext cx="2164840" cy="15770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666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52F40B-E223-42D1-8B75-93CE400BA509}"/>
              </a:ext>
            </a:extLst>
          </p:cNvPr>
          <p:cNvPicPr>
            <a:picLocks noChangeAspect="1"/>
          </p:cNvPicPr>
          <p:nvPr/>
        </p:nvPicPr>
        <p:blipFill>
          <a:blip r:embed="rId2"/>
          <a:stretch>
            <a:fillRect/>
          </a:stretch>
        </p:blipFill>
        <p:spPr>
          <a:xfrm>
            <a:off x="8174503" y="1441201"/>
            <a:ext cx="3505200" cy="2314575"/>
          </a:xfrm>
          <a:prstGeom prst="rect">
            <a:avLst/>
          </a:prstGeom>
        </p:spPr>
      </p:pic>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Exploratory Data Analysis (EDA)</a:t>
            </a:r>
          </a:p>
        </p:txBody>
      </p:sp>
      <p:sp>
        <p:nvSpPr>
          <p:cNvPr id="3" name="TextBox 2">
            <a:extLst>
              <a:ext uri="{FF2B5EF4-FFF2-40B4-BE49-F238E27FC236}">
                <a16:creationId xmlns:a16="http://schemas.microsoft.com/office/drawing/2014/main" id="{3801E852-9E7D-452C-857D-0BCD5CC3A873}"/>
              </a:ext>
            </a:extLst>
          </p:cNvPr>
          <p:cNvSpPr txBox="1"/>
          <p:nvPr/>
        </p:nvSpPr>
        <p:spPr>
          <a:xfrm>
            <a:off x="646111" y="1245177"/>
            <a:ext cx="7507988"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Missing Data</a:t>
            </a:r>
            <a:r>
              <a:rPr lang="en-US" dirty="0"/>
              <a:t>: 13 features with missing data. </a:t>
            </a:r>
          </a:p>
          <a:p>
            <a:pPr marL="742950" lvl="1" indent="-285750">
              <a:buFont typeface="Arial" panose="020B0604020202020204" pitchFamily="34" charset="0"/>
              <a:buChar char="•"/>
            </a:pPr>
            <a:r>
              <a:rPr lang="en-US" dirty="0"/>
              <a:t>Drop: &gt;70% missing data (</a:t>
            </a:r>
            <a:r>
              <a:rPr lang="en-US" dirty="0">
                <a:solidFill>
                  <a:srgbClr val="FFFF00"/>
                </a:solidFill>
              </a:rPr>
              <a:t>4 features</a:t>
            </a:r>
            <a:r>
              <a:rPr lang="en-US" dirty="0"/>
              <a:t>).</a:t>
            </a:r>
          </a:p>
          <a:p>
            <a:pPr marL="742950" lvl="1" indent="-285750">
              <a:buFont typeface="Arial" panose="020B0604020202020204" pitchFamily="34" charset="0"/>
              <a:buChar char="•"/>
            </a:pPr>
            <a:r>
              <a:rPr lang="en-US" dirty="0"/>
              <a:t>Imputation: </a:t>
            </a:r>
          </a:p>
          <a:p>
            <a:pPr marL="1200150" lvl="2" indent="-285750">
              <a:buFont typeface="Arial" panose="020B0604020202020204" pitchFamily="34" charset="0"/>
              <a:buChar char="•"/>
            </a:pPr>
            <a:r>
              <a:rPr lang="en-US" dirty="0"/>
              <a:t>Mean (</a:t>
            </a:r>
            <a:r>
              <a:rPr lang="en-US" dirty="0">
                <a:solidFill>
                  <a:srgbClr val="FFFF00"/>
                </a:solidFill>
              </a:rPr>
              <a:t>3 features</a:t>
            </a:r>
            <a:r>
              <a:rPr lang="en-US" dirty="0"/>
              <a:t>), </a:t>
            </a:r>
          </a:p>
          <a:p>
            <a:pPr marL="1200150" lvl="2" indent="-285750">
              <a:buFont typeface="Arial" panose="020B0604020202020204" pitchFamily="34" charset="0"/>
              <a:buChar char="•"/>
            </a:pPr>
            <a:r>
              <a:rPr lang="en-US" dirty="0"/>
              <a:t>Backfill/Pad method: filling gaps in data (</a:t>
            </a:r>
            <a:r>
              <a:rPr lang="en-US" dirty="0">
                <a:solidFill>
                  <a:srgbClr val="FFFF00"/>
                </a:solidFill>
              </a:rPr>
              <a:t>8 features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Outliers</a:t>
            </a:r>
            <a:r>
              <a:rPr lang="en-US" dirty="0"/>
              <a:t>: 3 features with significant outliers:</a:t>
            </a:r>
          </a:p>
          <a:p>
            <a:pPr marL="742950" lvl="1" indent="-285750">
              <a:buFont typeface="Arial" panose="020B0604020202020204" pitchFamily="34" charset="0"/>
              <a:buChar char="•"/>
            </a:pPr>
            <a:r>
              <a:rPr lang="en-US" i="1" dirty="0"/>
              <a:t>Medical_History_1, Medical_History_24, Medical_History_32.</a:t>
            </a:r>
          </a:p>
        </p:txBody>
      </p:sp>
      <p:sp>
        <p:nvSpPr>
          <p:cNvPr id="8" name="TextBox 7">
            <a:extLst>
              <a:ext uri="{FF2B5EF4-FFF2-40B4-BE49-F238E27FC236}">
                <a16:creationId xmlns:a16="http://schemas.microsoft.com/office/drawing/2014/main" id="{A1AB3745-6BB5-405A-B507-26BCC467D81F}"/>
              </a:ext>
            </a:extLst>
          </p:cNvPr>
          <p:cNvSpPr txBox="1"/>
          <p:nvPr/>
        </p:nvSpPr>
        <p:spPr>
          <a:xfrm>
            <a:off x="623860" y="6149719"/>
            <a:ext cx="7507988" cy="646331"/>
          </a:xfrm>
          <a:prstGeom prst="rect">
            <a:avLst/>
          </a:prstGeom>
          <a:noFill/>
        </p:spPr>
        <p:txBody>
          <a:bodyPr wrap="square" rtlCol="0">
            <a:spAutoFit/>
          </a:bodyPr>
          <a:lstStyle/>
          <a:p>
            <a:pPr marL="285750" indent="-285750">
              <a:buFont typeface="Arial" panose="020B0604020202020204" pitchFamily="34" charset="0"/>
              <a:buChar char="•"/>
            </a:pPr>
            <a:r>
              <a:rPr lang="en-US" b="1" dirty="0"/>
              <a:t>Factorize: </a:t>
            </a:r>
            <a:r>
              <a:rPr lang="en-US" dirty="0"/>
              <a:t>Encoding any feature object type as an enumerated type.</a:t>
            </a:r>
          </a:p>
        </p:txBody>
      </p:sp>
      <p:pic>
        <p:nvPicPr>
          <p:cNvPr id="11" name="Picture 10">
            <a:extLst>
              <a:ext uri="{FF2B5EF4-FFF2-40B4-BE49-F238E27FC236}">
                <a16:creationId xmlns:a16="http://schemas.microsoft.com/office/drawing/2014/main" id="{2351C0A8-3C98-46FD-81E9-8D4DDFE845C6}"/>
              </a:ext>
            </a:extLst>
          </p:cNvPr>
          <p:cNvPicPr>
            <a:picLocks noChangeAspect="1"/>
          </p:cNvPicPr>
          <p:nvPr/>
        </p:nvPicPr>
        <p:blipFill>
          <a:blip r:embed="rId3"/>
          <a:stretch>
            <a:fillRect/>
          </a:stretch>
        </p:blipFill>
        <p:spPr>
          <a:xfrm>
            <a:off x="1476462" y="3906162"/>
            <a:ext cx="4365049" cy="1940963"/>
          </a:xfrm>
          <a:prstGeom prst="rect">
            <a:avLst/>
          </a:prstGeom>
        </p:spPr>
      </p:pic>
      <p:pic>
        <p:nvPicPr>
          <p:cNvPr id="12" name="Picture 11">
            <a:extLst>
              <a:ext uri="{FF2B5EF4-FFF2-40B4-BE49-F238E27FC236}">
                <a16:creationId xmlns:a16="http://schemas.microsoft.com/office/drawing/2014/main" id="{9D1C8816-480F-4F90-AFED-4210F73CF262}"/>
              </a:ext>
            </a:extLst>
          </p:cNvPr>
          <p:cNvPicPr>
            <a:picLocks noChangeAspect="1"/>
          </p:cNvPicPr>
          <p:nvPr/>
        </p:nvPicPr>
        <p:blipFill>
          <a:blip r:embed="rId4"/>
          <a:stretch>
            <a:fillRect/>
          </a:stretch>
        </p:blipFill>
        <p:spPr>
          <a:xfrm>
            <a:off x="8178920" y="3922986"/>
            <a:ext cx="1258725" cy="2671894"/>
          </a:xfrm>
          <a:prstGeom prst="rect">
            <a:avLst/>
          </a:prstGeom>
        </p:spPr>
      </p:pic>
      <p:pic>
        <p:nvPicPr>
          <p:cNvPr id="13" name="Picture 12">
            <a:extLst>
              <a:ext uri="{FF2B5EF4-FFF2-40B4-BE49-F238E27FC236}">
                <a16:creationId xmlns:a16="http://schemas.microsoft.com/office/drawing/2014/main" id="{98ED9749-C158-4BDA-AE26-B90702691382}"/>
              </a:ext>
            </a:extLst>
          </p:cNvPr>
          <p:cNvPicPr>
            <a:picLocks noChangeAspect="1"/>
          </p:cNvPicPr>
          <p:nvPr/>
        </p:nvPicPr>
        <p:blipFill>
          <a:blip r:embed="rId5"/>
          <a:stretch>
            <a:fillRect/>
          </a:stretch>
        </p:blipFill>
        <p:spPr>
          <a:xfrm>
            <a:off x="10045252" y="3918934"/>
            <a:ext cx="1239140" cy="2671894"/>
          </a:xfrm>
          <a:prstGeom prst="rect">
            <a:avLst/>
          </a:prstGeom>
        </p:spPr>
      </p:pic>
      <p:sp>
        <p:nvSpPr>
          <p:cNvPr id="14" name="Arrow: Right 13">
            <a:extLst>
              <a:ext uri="{FF2B5EF4-FFF2-40B4-BE49-F238E27FC236}">
                <a16:creationId xmlns:a16="http://schemas.microsoft.com/office/drawing/2014/main" id="{6CB68E71-BBB0-4860-853A-36B506E04919}"/>
              </a:ext>
            </a:extLst>
          </p:cNvPr>
          <p:cNvSpPr/>
          <p:nvPr/>
        </p:nvSpPr>
        <p:spPr>
          <a:xfrm>
            <a:off x="9535051" y="5077979"/>
            <a:ext cx="397514" cy="2741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BBF3C77A-B197-491F-8322-5B10A2F616EE}"/>
              </a:ext>
            </a:extLst>
          </p:cNvPr>
          <p:cNvPicPr>
            <a:picLocks noChangeAspect="1"/>
          </p:cNvPicPr>
          <p:nvPr/>
        </p:nvPicPr>
        <p:blipFill>
          <a:blip r:embed="rId6"/>
          <a:stretch>
            <a:fillRect/>
          </a:stretch>
        </p:blipFill>
        <p:spPr>
          <a:xfrm>
            <a:off x="1386673" y="3551416"/>
            <a:ext cx="4905375" cy="238125"/>
          </a:xfrm>
          <a:prstGeom prst="rect">
            <a:avLst/>
          </a:prstGeom>
        </p:spPr>
      </p:pic>
    </p:spTree>
    <p:extLst>
      <p:ext uri="{BB962C8B-B14F-4D97-AF65-F5344CB8AC3E}">
        <p14:creationId xmlns:p14="http://schemas.microsoft.com/office/powerpoint/2010/main" val="252363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Feature Building</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1754326"/>
          </a:xfrm>
          <a:prstGeom prst="rect">
            <a:avLst/>
          </a:prstGeom>
          <a:noFill/>
        </p:spPr>
        <p:txBody>
          <a:bodyPr wrap="square" rtlCol="0">
            <a:spAutoFit/>
          </a:bodyPr>
          <a:lstStyle/>
          <a:p>
            <a:pPr marL="285750" indent="-285750">
              <a:buFont typeface="Arial" panose="020B0604020202020204" pitchFamily="34" charset="0"/>
              <a:buChar char="•"/>
            </a:pPr>
            <a:r>
              <a:rPr lang="en-US" dirty="0"/>
              <a:t>Given that BMI (Body mass index), Weight and Age are important features for categorizing insurance risk of a client, we can create new features by combining existing features e.g. Multiply the value between BMI and </a:t>
            </a:r>
            <a:r>
              <a:rPr lang="en-US" dirty="0" err="1"/>
              <a:t>Ins_Age</a:t>
            </a:r>
            <a:r>
              <a:rPr lang="en-US" dirty="0"/>
              <a:t> to create </a:t>
            </a:r>
            <a:r>
              <a:rPr lang="en-US" dirty="0" err="1"/>
              <a:t>BMI_Age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C37469D5-C0B0-4827-8BEB-277D6B1F3A99}"/>
              </a:ext>
            </a:extLst>
          </p:cNvPr>
          <p:cNvPicPr>
            <a:picLocks noChangeAspect="1"/>
          </p:cNvPicPr>
          <p:nvPr/>
        </p:nvPicPr>
        <p:blipFill>
          <a:blip r:embed="rId2"/>
          <a:stretch>
            <a:fillRect/>
          </a:stretch>
        </p:blipFill>
        <p:spPr>
          <a:xfrm>
            <a:off x="1086559" y="4103891"/>
            <a:ext cx="6134841" cy="2659655"/>
          </a:xfrm>
          <a:prstGeom prst="rect">
            <a:avLst/>
          </a:prstGeom>
        </p:spPr>
      </p:pic>
      <p:pic>
        <p:nvPicPr>
          <p:cNvPr id="8" name="Picture 7">
            <a:extLst>
              <a:ext uri="{FF2B5EF4-FFF2-40B4-BE49-F238E27FC236}">
                <a16:creationId xmlns:a16="http://schemas.microsoft.com/office/drawing/2014/main" id="{ACE923D0-D959-4E87-8EAD-A0F152C7A125}"/>
              </a:ext>
            </a:extLst>
          </p:cNvPr>
          <p:cNvPicPr>
            <a:picLocks noChangeAspect="1"/>
          </p:cNvPicPr>
          <p:nvPr/>
        </p:nvPicPr>
        <p:blipFill>
          <a:blip r:embed="rId3"/>
          <a:stretch>
            <a:fillRect/>
          </a:stretch>
        </p:blipFill>
        <p:spPr>
          <a:xfrm>
            <a:off x="1086560" y="3092531"/>
            <a:ext cx="2034146" cy="966069"/>
          </a:xfrm>
          <a:prstGeom prst="rect">
            <a:avLst/>
          </a:prstGeom>
        </p:spPr>
      </p:pic>
      <p:pic>
        <p:nvPicPr>
          <p:cNvPr id="4" name="Picture 3">
            <a:extLst>
              <a:ext uri="{FF2B5EF4-FFF2-40B4-BE49-F238E27FC236}">
                <a16:creationId xmlns:a16="http://schemas.microsoft.com/office/drawing/2014/main" id="{79404A8F-AA83-44B0-8713-E2CF59243637}"/>
              </a:ext>
            </a:extLst>
          </p:cNvPr>
          <p:cNvPicPr>
            <a:picLocks noChangeAspect="1"/>
          </p:cNvPicPr>
          <p:nvPr/>
        </p:nvPicPr>
        <p:blipFill>
          <a:blip r:embed="rId4"/>
          <a:stretch>
            <a:fillRect/>
          </a:stretch>
        </p:blipFill>
        <p:spPr>
          <a:xfrm>
            <a:off x="7445816" y="2522286"/>
            <a:ext cx="4194525" cy="4241260"/>
          </a:xfrm>
          <a:prstGeom prst="rect">
            <a:avLst/>
          </a:prstGeom>
        </p:spPr>
      </p:pic>
    </p:spTree>
    <p:extLst>
      <p:ext uri="{BB962C8B-B14F-4D97-AF65-F5344CB8AC3E}">
        <p14:creationId xmlns:p14="http://schemas.microsoft.com/office/powerpoint/2010/main" val="146276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Feature Selection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708A5B4-BB5F-4887-9DDC-F37F8A94574A}"/>
              </a:ext>
            </a:extLst>
          </p:cNvPr>
          <p:cNvSpPr txBox="1"/>
          <p:nvPr/>
        </p:nvSpPr>
        <p:spPr>
          <a:xfrm>
            <a:off x="713064" y="1228901"/>
            <a:ext cx="9705259"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To determine features which contribute most to prediction variable 'Response“, use a basic model classifier in order to assess feature ‘importance’. </a:t>
            </a:r>
          </a:p>
          <a:p>
            <a:pPr marL="285750" indent="-285750">
              <a:buFont typeface="Arial" panose="020B0604020202020204" pitchFamily="34" charset="0"/>
              <a:buChar char="•"/>
            </a:pPr>
            <a:r>
              <a:rPr lang="en-US" dirty="0"/>
              <a:t>Benefits of performing feature selection before modeling your data: reduces overfitting, Improves accuracy and reduces training time</a:t>
            </a:r>
          </a:p>
          <a:p>
            <a:pPr marL="285750" indent="-285750">
              <a:buFont typeface="Arial" panose="020B0604020202020204" pitchFamily="34" charset="0"/>
              <a:buChar char="•"/>
            </a:pPr>
            <a:r>
              <a:rPr lang="en-US" dirty="0"/>
              <a:t>Classifier used was Extremely Randomized Trees - '</a:t>
            </a:r>
            <a:r>
              <a:rPr lang="en-US" dirty="0" err="1"/>
              <a:t>ExtraTreesClassifier</a:t>
            </a:r>
            <a:r>
              <a:rPr lang="en-US" dirty="0"/>
              <a:t>'.</a:t>
            </a:r>
          </a:p>
        </p:txBody>
      </p:sp>
      <p:pic>
        <p:nvPicPr>
          <p:cNvPr id="11" name="Picture 10">
            <a:extLst>
              <a:ext uri="{FF2B5EF4-FFF2-40B4-BE49-F238E27FC236}">
                <a16:creationId xmlns:a16="http://schemas.microsoft.com/office/drawing/2014/main" id="{6DFE456B-D2DB-4966-BA5E-686526495504}"/>
              </a:ext>
            </a:extLst>
          </p:cNvPr>
          <p:cNvPicPr>
            <a:picLocks noChangeAspect="1"/>
          </p:cNvPicPr>
          <p:nvPr/>
        </p:nvPicPr>
        <p:blipFill>
          <a:blip r:embed="rId2"/>
          <a:stretch>
            <a:fillRect/>
          </a:stretch>
        </p:blipFill>
        <p:spPr>
          <a:xfrm>
            <a:off x="1108953" y="2743893"/>
            <a:ext cx="6303523" cy="4106530"/>
          </a:xfrm>
          <a:prstGeom prst="rect">
            <a:avLst/>
          </a:prstGeom>
        </p:spPr>
      </p:pic>
      <p:sp>
        <p:nvSpPr>
          <p:cNvPr id="12" name="Rectangle 11">
            <a:extLst>
              <a:ext uri="{FF2B5EF4-FFF2-40B4-BE49-F238E27FC236}">
                <a16:creationId xmlns:a16="http://schemas.microsoft.com/office/drawing/2014/main" id="{A4DCCEC8-2F4D-44ED-B76C-C16F68DB4162}"/>
              </a:ext>
            </a:extLst>
          </p:cNvPr>
          <p:cNvSpPr/>
          <p:nvPr/>
        </p:nvSpPr>
        <p:spPr>
          <a:xfrm>
            <a:off x="7561634" y="3648566"/>
            <a:ext cx="3048000" cy="2031325"/>
          </a:xfrm>
          <a:prstGeom prst="rect">
            <a:avLst/>
          </a:prstGeom>
        </p:spPr>
        <p:txBody>
          <a:bodyPr wrap="square">
            <a:spAutoFit/>
          </a:bodyPr>
          <a:lstStyle/>
          <a:p>
            <a:r>
              <a:rPr lang="en-CA" dirty="0"/>
              <a:t>Top 40 Features account for over 75% of the importance in our model.</a:t>
            </a:r>
          </a:p>
          <a:p>
            <a:endParaRPr lang="en-CA" dirty="0"/>
          </a:p>
          <a:p>
            <a:r>
              <a:rPr lang="en-CA" dirty="0"/>
              <a:t>Top 20 Features account for over 50% of the importance in our model.</a:t>
            </a:r>
          </a:p>
        </p:txBody>
      </p:sp>
    </p:spTree>
    <p:extLst>
      <p:ext uri="{BB962C8B-B14F-4D97-AF65-F5344CB8AC3E}">
        <p14:creationId xmlns:p14="http://schemas.microsoft.com/office/powerpoint/2010/main" val="2082046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Feature Selection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708A5B4-BB5F-4887-9DDC-F37F8A94574A}"/>
              </a:ext>
            </a:extLst>
          </p:cNvPr>
          <p:cNvSpPr txBox="1"/>
          <p:nvPr/>
        </p:nvSpPr>
        <p:spPr>
          <a:xfrm>
            <a:off x="713064" y="1228901"/>
            <a:ext cx="9705259" cy="369332"/>
          </a:xfrm>
          <a:prstGeom prst="rect">
            <a:avLst/>
          </a:prstGeom>
          <a:noFill/>
        </p:spPr>
        <p:txBody>
          <a:bodyPr wrap="square" rtlCol="0">
            <a:spAutoFit/>
          </a:bodyPr>
          <a:lstStyle/>
          <a:p>
            <a:pPr marL="285750" indent="-285750">
              <a:buFont typeface="Arial" panose="020B0604020202020204" pitchFamily="34" charset="0"/>
              <a:buChar char="•"/>
            </a:pPr>
            <a:r>
              <a:rPr lang="en-US" dirty="0"/>
              <a:t>Removal of highly correlated values through Correlation Analysis.</a:t>
            </a:r>
          </a:p>
        </p:txBody>
      </p:sp>
      <p:pic>
        <p:nvPicPr>
          <p:cNvPr id="4" name="Picture 3">
            <a:extLst>
              <a:ext uri="{FF2B5EF4-FFF2-40B4-BE49-F238E27FC236}">
                <a16:creationId xmlns:a16="http://schemas.microsoft.com/office/drawing/2014/main" id="{5A3FAF3C-784F-46C9-8756-FB9635305E7C}"/>
              </a:ext>
            </a:extLst>
          </p:cNvPr>
          <p:cNvPicPr>
            <a:picLocks noChangeAspect="1"/>
          </p:cNvPicPr>
          <p:nvPr/>
        </p:nvPicPr>
        <p:blipFill>
          <a:blip r:embed="rId2"/>
          <a:stretch>
            <a:fillRect/>
          </a:stretch>
        </p:blipFill>
        <p:spPr>
          <a:xfrm>
            <a:off x="1109847" y="1875232"/>
            <a:ext cx="4238625" cy="3333750"/>
          </a:xfrm>
          <a:prstGeom prst="rect">
            <a:avLst/>
          </a:prstGeom>
        </p:spPr>
      </p:pic>
    </p:spTree>
    <p:extLst>
      <p:ext uri="{BB962C8B-B14F-4D97-AF65-F5344CB8AC3E}">
        <p14:creationId xmlns:p14="http://schemas.microsoft.com/office/powerpoint/2010/main" val="93060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Feature Selection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708A5B4-BB5F-4887-9DDC-F37F8A94574A}"/>
              </a:ext>
            </a:extLst>
          </p:cNvPr>
          <p:cNvSpPr txBox="1"/>
          <p:nvPr/>
        </p:nvSpPr>
        <p:spPr>
          <a:xfrm>
            <a:off x="713064" y="1228901"/>
            <a:ext cx="9705259" cy="5170646"/>
          </a:xfrm>
          <a:prstGeom prst="rect">
            <a:avLst/>
          </a:prstGeom>
          <a:noFill/>
        </p:spPr>
        <p:txBody>
          <a:bodyPr wrap="square" rtlCol="0">
            <a:spAutoFit/>
          </a:bodyPr>
          <a:lstStyle/>
          <a:p>
            <a:pPr marL="285750" indent="-285750">
              <a:buFont typeface="Arial" panose="020B0604020202020204" pitchFamily="34" charset="0"/>
              <a:buChar char="•"/>
            </a:pPr>
            <a:r>
              <a:rPr lang="en-US" dirty="0"/>
              <a:t>By way of comparison to our Extra Trees model above, run a Principal Components Analysis on the same Feature set </a:t>
            </a:r>
          </a:p>
          <a:p>
            <a:pPr marL="285750" indent="-285750">
              <a:buFont typeface="Arial" panose="020B0604020202020204" pitchFamily="34" charset="0"/>
              <a:buChar char="•"/>
            </a:pPr>
            <a:r>
              <a:rPr lang="en-US" dirty="0"/>
              <a:t>40 Features: PCA returns 55%.</a:t>
            </a:r>
          </a:p>
          <a:p>
            <a:pPr marL="285750" indent="-285750">
              <a:buFont typeface="Arial" panose="020B0604020202020204" pitchFamily="34" charset="0"/>
              <a:buChar char="•"/>
            </a:pPr>
            <a:r>
              <a:rPr lang="en-US" dirty="0"/>
              <a:t>20 Features: PCA returns 38%.</a:t>
            </a:r>
          </a:p>
          <a:p>
            <a:pPr marL="285750" indent="-285750">
              <a:buFont typeface="Arial" panose="020B0604020202020204" pitchFamily="34" charset="0"/>
              <a:buChar char="•"/>
            </a:pPr>
            <a:r>
              <a:rPr lang="en-US" dirty="0"/>
              <a:t>Features Selected:</a:t>
            </a:r>
          </a:p>
          <a:p>
            <a:pPr lvl="1"/>
            <a:r>
              <a:rPr lang="en-US" sz="1200" dirty="0"/>
              <a:t>BMI</a:t>
            </a:r>
          </a:p>
          <a:p>
            <a:pPr lvl="1"/>
            <a:r>
              <a:rPr lang="en-US" sz="1200" dirty="0" err="1"/>
              <a:t>Wt</a:t>
            </a:r>
            <a:endParaRPr lang="en-US" sz="1200" dirty="0"/>
          </a:p>
          <a:p>
            <a:pPr lvl="1"/>
            <a:r>
              <a:rPr lang="en-US" sz="1200" dirty="0" err="1"/>
              <a:t>BMI_Age</a:t>
            </a:r>
            <a:endParaRPr lang="en-US" sz="1200" dirty="0"/>
          </a:p>
          <a:p>
            <a:pPr lvl="1"/>
            <a:r>
              <a:rPr lang="en-US" sz="1200" dirty="0"/>
              <a:t>Product_Info_4</a:t>
            </a:r>
          </a:p>
          <a:p>
            <a:pPr lvl="1"/>
            <a:r>
              <a:rPr lang="en-US" sz="1200" dirty="0"/>
              <a:t>Medical_History_4</a:t>
            </a:r>
          </a:p>
          <a:p>
            <a:pPr lvl="1"/>
            <a:r>
              <a:rPr lang="en-US" sz="1200" dirty="0" err="1"/>
              <a:t>Ins_Age</a:t>
            </a:r>
            <a:endParaRPr lang="en-US" sz="1200" dirty="0"/>
          </a:p>
          <a:p>
            <a:pPr lvl="1"/>
            <a:r>
              <a:rPr lang="en-US" sz="1200" dirty="0" err="1"/>
              <a:t>Ht</a:t>
            </a:r>
            <a:endParaRPr lang="en-US" sz="1200" dirty="0"/>
          </a:p>
          <a:p>
            <a:pPr lvl="1"/>
            <a:r>
              <a:rPr lang="en-US" sz="1200" dirty="0"/>
              <a:t>Family_Hist_4</a:t>
            </a:r>
          </a:p>
          <a:p>
            <a:pPr lvl="1"/>
            <a:r>
              <a:rPr lang="en-US" sz="1200" dirty="0"/>
              <a:t>Id</a:t>
            </a:r>
          </a:p>
          <a:p>
            <a:pPr lvl="1"/>
            <a:r>
              <a:rPr lang="en-US" sz="1200" dirty="0"/>
              <a:t>Employment_Info_6</a:t>
            </a:r>
          </a:p>
          <a:p>
            <a:pPr lvl="1"/>
            <a:r>
              <a:rPr lang="en-US" sz="1200" dirty="0"/>
              <a:t>Employment_Info_1</a:t>
            </a:r>
          </a:p>
          <a:p>
            <a:pPr lvl="1"/>
            <a:r>
              <a:rPr lang="en-US" sz="1200" dirty="0"/>
              <a:t>Medical_History_1</a:t>
            </a:r>
          </a:p>
          <a:p>
            <a:pPr lvl="1"/>
            <a:r>
              <a:rPr lang="en-US" sz="1200" dirty="0"/>
              <a:t>Insurance_History_5</a:t>
            </a:r>
          </a:p>
          <a:p>
            <a:pPr lvl="1"/>
            <a:r>
              <a:rPr lang="en-US" sz="1200" dirty="0"/>
              <a:t>Product_Info_2</a:t>
            </a:r>
          </a:p>
          <a:p>
            <a:pPr lvl="1"/>
            <a:r>
              <a:rPr lang="en-US" sz="1200" dirty="0"/>
              <a:t>Medical_History_2</a:t>
            </a:r>
          </a:p>
          <a:p>
            <a:pPr lvl="1"/>
            <a:r>
              <a:rPr lang="en-US" sz="1200" dirty="0"/>
              <a:t>InsuredInfo_3</a:t>
            </a:r>
          </a:p>
          <a:p>
            <a:pPr lvl="1"/>
            <a:r>
              <a:rPr lang="en-US" sz="1200" dirty="0"/>
              <a:t>Family_Hist_2</a:t>
            </a:r>
          </a:p>
          <a:p>
            <a:pPr lvl="1"/>
            <a:r>
              <a:rPr lang="en-US" sz="1200" dirty="0"/>
              <a:t>Family_Hist_3</a:t>
            </a:r>
          </a:p>
          <a:p>
            <a:pPr lvl="1"/>
            <a:r>
              <a:rPr lang="en-US" sz="1200" dirty="0"/>
              <a:t>Medical_History_23</a:t>
            </a:r>
          </a:p>
          <a:p>
            <a:pPr lvl="1"/>
            <a:r>
              <a:rPr lang="en-US" sz="1200" dirty="0"/>
              <a:t>Medical_Keyword_15</a:t>
            </a:r>
          </a:p>
        </p:txBody>
      </p:sp>
      <p:pic>
        <p:nvPicPr>
          <p:cNvPr id="7" name="Picture 6">
            <a:extLst>
              <a:ext uri="{FF2B5EF4-FFF2-40B4-BE49-F238E27FC236}">
                <a16:creationId xmlns:a16="http://schemas.microsoft.com/office/drawing/2014/main" id="{D5805369-E3D6-434C-92F9-1B4CE8AB5D33}"/>
              </a:ext>
            </a:extLst>
          </p:cNvPr>
          <p:cNvPicPr>
            <a:picLocks noChangeAspect="1"/>
          </p:cNvPicPr>
          <p:nvPr/>
        </p:nvPicPr>
        <p:blipFill>
          <a:blip r:embed="rId2"/>
          <a:stretch>
            <a:fillRect/>
          </a:stretch>
        </p:blipFill>
        <p:spPr>
          <a:xfrm>
            <a:off x="4494179" y="1912896"/>
            <a:ext cx="5810148" cy="4332068"/>
          </a:xfrm>
          <a:prstGeom prst="rect">
            <a:avLst/>
          </a:prstGeom>
        </p:spPr>
      </p:pic>
    </p:spTree>
    <p:extLst>
      <p:ext uri="{BB962C8B-B14F-4D97-AF65-F5344CB8AC3E}">
        <p14:creationId xmlns:p14="http://schemas.microsoft.com/office/powerpoint/2010/main" val="167779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708A5B4-BB5F-4887-9DDC-F37F8A94574A}"/>
              </a:ext>
            </a:extLst>
          </p:cNvPr>
          <p:cNvSpPr txBox="1"/>
          <p:nvPr/>
        </p:nvSpPr>
        <p:spPr>
          <a:xfrm>
            <a:off x="713064" y="1228901"/>
            <a:ext cx="9705259"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Factors to models for prediction:</a:t>
            </a:r>
          </a:p>
          <a:p>
            <a:pPr marL="742950" lvl="1" indent="-285750">
              <a:buFont typeface="Arial" panose="020B0604020202020204" pitchFamily="34" charset="0"/>
              <a:buChar char="•"/>
            </a:pPr>
            <a:r>
              <a:rPr lang="en-US" sz="1600" dirty="0"/>
              <a:t>View as a 'Multi-Class' Classification problem (with 8 target responses 1-8) for our risk ratings.</a:t>
            </a:r>
          </a:p>
          <a:p>
            <a:pPr marL="742950" lvl="1" indent="-285750">
              <a:buFont typeface="Arial" panose="020B0604020202020204" pitchFamily="34" charset="0"/>
              <a:buChar char="•"/>
            </a:pPr>
            <a:r>
              <a:rPr lang="en-US" sz="1600" dirty="0"/>
              <a:t>Regression and a Classification task: an 'Ordinal Regression' task. The 'ordinal' nature of the response variable (a risk rating).</a:t>
            </a:r>
          </a:p>
          <a:p>
            <a:endParaRPr lang="en-US" sz="1600" dirty="0"/>
          </a:p>
        </p:txBody>
      </p:sp>
      <p:pic>
        <p:nvPicPr>
          <p:cNvPr id="4" name="Picture 3">
            <a:extLst>
              <a:ext uri="{FF2B5EF4-FFF2-40B4-BE49-F238E27FC236}">
                <a16:creationId xmlns:a16="http://schemas.microsoft.com/office/drawing/2014/main" id="{7BA2DD1F-A0D4-48AA-A850-4F2BFFDD876E}"/>
              </a:ext>
            </a:extLst>
          </p:cNvPr>
          <p:cNvPicPr>
            <a:picLocks noChangeAspect="1"/>
          </p:cNvPicPr>
          <p:nvPr/>
        </p:nvPicPr>
        <p:blipFill>
          <a:blip r:embed="rId2"/>
          <a:stretch>
            <a:fillRect/>
          </a:stretch>
        </p:blipFill>
        <p:spPr>
          <a:xfrm>
            <a:off x="1109988" y="2689916"/>
            <a:ext cx="8753475" cy="1895475"/>
          </a:xfrm>
          <a:prstGeom prst="rect">
            <a:avLst/>
          </a:prstGeom>
        </p:spPr>
      </p:pic>
    </p:spTree>
    <p:extLst>
      <p:ext uri="{BB962C8B-B14F-4D97-AF65-F5344CB8AC3E}">
        <p14:creationId xmlns:p14="http://schemas.microsoft.com/office/powerpoint/2010/main" val="251330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10" name="TextBox 9">
            <a:extLst>
              <a:ext uri="{FF2B5EF4-FFF2-40B4-BE49-F238E27FC236}">
                <a16:creationId xmlns:a16="http://schemas.microsoft.com/office/drawing/2014/main" id="{D708A5B4-BB5F-4887-9DDC-F37F8A94574A}"/>
              </a:ext>
            </a:extLst>
          </p:cNvPr>
          <p:cNvSpPr txBox="1"/>
          <p:nvPr/>
        </p:nvSpPr>
        <p:spPr>
          <a:xfrm>
            <a:off x="713064" y="1228901"/>
            <a:ext cx="9705259"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For all modeling will apply:</a:t>
            </a:r>
          </a:p>
          <a:p>
            <a:pPr marL="800100" lvl="1" indent="-342900">
              <a:buFont typeface="+mj-lt"/>
              <a:buAutoNum type="arabicPeriod"/>
            </a:pPr>
            <a:r>
              <a:rPr lang="en-US" sz="1600" dirty="0"/>
              <a:t>Preprocessing: feature scaling - to standardize the independent features present in the data in a fixed range. </a:t>
            </a:r>
          </a:p>
          <a:p>
            <a:pPr marL="800100" lvl="1" indent="-342900">
              <a:buFont typeface="+mj-lt"/>
              <a:buAutoNum type="arabicPeriod"/>
            </a:pPr>
            <a:endParaRPr lang="en-US" sz="1600" dirty="0"/>
          </a:p>
          <a:p>
            <a:pPr marL="800100" lvl="1" indent="-342900">
              <a:buFont typeface="+mj-lt"/>
              <a:buAutoNum type="arabicPeriod"/>
            </a:pPr>
            <a:endParaRPr lang="en-US" sz="1600" dirty="0"/>
          </a:p>
          <a:p>
            <a:pPr marL="800100" lvl="1" indent="-342900">
              <a:buFont typeface="+mj-lt"/>
              <a:buAutoNum type="arabicPeriod"/>
            </a:pPr>
            <a:r>
              <a:rPr lang="en-US" sz="1600" dirty="0"/>
              <a:t>Grid Search CV, to perform k-fold cross-valuation (splits = 10) to partition data with training to test/validation dataset ratio of  70:30. The outputs on the training set provide the optimal Hyperparameters based on the supervised parameter range.</a:t>
            </a:r>
          </a:p>
          <a:p>
            <a:pPr marL="800100" lvl="1" indent="-342900">
              <a:buFont typeface="+mj-lt"/>
              <a:buAutoNum type="arabicPeriod"/>
            </a:pPr>
            <a:r>
              <a:rPr lang="en-US" sz="1600" dirty="0"/>
              <a:t>The best estimators/hyperparameters are then applied to a model pipeline  in order to produce a final estimator.</a:t>
            </a:r>
          </a:p>
          <a:p>
            <a:pPr marL="800100" lvl="1" indent="-342900">
              <a:buFont typeface="+mj-lt"/>
              <a:buAutoNum type="arabicPeriod"/>
            </a:pPr>
            <a:r>
              <a:rPr lang="en-US" sz="1600" dirty="0"/>
              <a:t>The pipeline includes scaling of values to ensure proper normalization, and SMOTE (Synthetic Minority Over-sampling Techniques), an oversampling approach that by default (‘</a:t>
            </a:r>
            <a:r>
              <a:rPr lang="en-US" sz="1600" dirty="0" err="1"/>
              <a:t>sampling_approach</a:t>
            </a:r>
            <a:r>
              <a:rPr lang="en-US" sz="1600" dirty="0"/>
              <a:t>=‘auto’) creates synthetic minority class samples.</a:t>
            </a:r>
          </a:p>
          <a:p>
            <a:pPr marL="800100" lvl="1" indent="-342900">
              <a:buFont typeface="+mj-lt"/>
              <a:buAutoNum type="arabicPeriod"/>
            </a:pPr>
            <a:r>
              <a:rPr lang="en-US" sz="1600" dirty="0"/>
              <a:t>Produce: </a:t>
            </a:r>
            <a:r>
              <a:rPr lang="en-US" sz="1600" dirty="0" err="1"/>
              <a:t>Cross_Valuation</a:t>
            </a:r>
            <a:r>
              <a:rPr lang="en-US" sz="1600" dirty="0"/>
              <a:t> Score, (Training) Accuracy Score, and Classification Report and Confusion Matrix.</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Models selected for this machine learning exercise are: </a:t>
            </a:r>
          </a:p>
          <a:p>
            <a:pPr marL="742950" lvl="1" indent="-285750">
              <a:buFont typeface="Arial" panose="020B0604020202020204" pitchFamily="34" charset="0"/>
              <a:buChar char="•"/>
            </a:pPr>
            <a:r>
              <a:rPr lang="en-US" sz="1600" b="1" dirty="0" err="1"/>
              <a:t>XGBoost</a:t>
            </a:r>
            <a:r>
              <a:rPr lang="en-US" sz="1600" dirty="0"/>
              <a:t> (Gradient Boosting Tree algorithm).</a:t>
            </a:r>
          </a:p>
          <a:p>
            <a:pPr marL="742950" lvl="1" indent="-285750">
              <a:buFont typeface="Arial" panose="020B0604020202020204" pitchFamily="34" charset="0"/>
              <a:buChar char="•"/>
            </a:pPr>
            <a:r>
              <a:rPr lang="en-US" sz="1600" b="1" dirty="0"/>
              <a:t>Gradient Boosting Classifier</a:t>
            </a:r>
            <a:r>
              <a:rPr lang="en-US" sz="1600" dirty="0"/>
              <a:t> (Gradient Boosted Tree algorithm). </a:t>
            </a:r>
          </a:p>
          <a:p>
            <a:pPr marL="742950" lvl="1" indent="-285750">
              <a:buFont typeface="Arial" panose="020B0604020202020204" pitchFamily="34" charset="0"/>
              <a:buChar char="•"/>
            </a:pPr>
            <a:r>
              <a:rPr lang="en-US" sz="1600" b="1" dirty="0"/>
              <a:t>Random Forest </a:t>
            </a:r>
            <a:r>
              <a:rPr lang="en-US" sz="1600" dirty="0"/>
              <a:t>(Ensemble learning method).</a:t>
            </a:r>
          </a:p>
          <a:p>
            <a:pPr marL="742950" lvl="1" indent="-285750">
              <a:buFont typeface="Arial" panose="020B0604020202020204" pitchFamily="34" charset="0"/>
              <a:buChar char="•"/>
            </a:pPr>
            <a:r>
              <a:rPr lang="en-US" sz="1600" b="1" dirty="0" err="1"/>
              <a:t>AdaBoostClassifier</a:t>
            </a:r>
            <a:r>
              <a:rPr lang="en-US" sz="1600" dirty="0"/>
              <a:t> (Ensemble learning method).</a:t>
            </a:r>
          </a:p>
          <a:p>
            <a:pPr marL="742950" lvl="1" indent="-285750">
              <a:buFont typeface="Arial" panose="020B0604020202020204" pitchFamily="34" charset="0"/>
              <a:buChar char="•"/>
            </a:pPr>
            <a:r>
              <a:rPr lang="en-US" sz="1600" b="1" dirty="0" err="1"/>
              <a:t>LogisticRegression</a:t>
            </a:r>
            <a:r>
              <a:rPr lang="en-US" sz="1600" dirty="0"/>
              <a:t>.</a:t>
            </a:r>
            <a:endParaRPr lang="en-US" sz="1600" b="1" dirty="0"/>
          </a:p>
        </p:txBody>
      </p:sp>
      <p:pic>
        <p:nvPicPr>
          <p:cNvPr id="4" name="Picture 3">
            <a:extLst>
              <a:ext uri="{FF2B5EF4-FFF2-40B4-BE49-F238E27FC236}">
                <a16:creationId xmlns:a16="http://schemas.microsoft.com/office/drawing/2014/main" id="{DEAFF4D7-CC76-4FFB-A484-04B2A373CAD6}"/>
              </a:ext>
            </a:extLst>
          </p:cNvPr>
          <p:cNvPicPr>
            <a:picLocks noChangeAspect="1"/>
          </p:cNvPicPr>
          <p:nvPr/>
        </p:nvPicPr>
        <p:blipFill>
          <a:blip r:embed="rId2"/>
          <a:stretch>
            <a:fillRect/>
          </a:stretch>
        </p:blipFill>
        <p:spPr>
          <a:xfrm>
            <a:off x="3875713" y="1788541"/>
            <a:ext cx="6045229" cy="711203"/>
          </a:xfrm>
          <a:prstGeom prst="rect">
            <a:avLst/>
          </a:prstGeom>
        </p:spPr>
      </p:pic>
    </p:spTree>
    <p:extLst>
      <p:ext uri="{BB962C8B-B14F-4D97-AF65-F5344CB8AC3E}">
        <p14:creationId xmlns:p14="http://schemas.microsoft.com/office/powerpoint/2010/main" val="248283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US" sz="4400" dirty="0"/>
              <a:t>Modeling: </a:t>
            </a:r>
            <a:r>
              <a:rPr lang="en-US" sz="4400" dirty="0" err="1"/>
              <a:t>XGBoost</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34801CCD-7AEB-41DF-8464-EC538EEF982B}"/>
              </a:ext>
            </a:extLst>
          </p:cNvPr>
          <p:cNvSpPr txBox="1"/>
          <p:nvPr/>
        </p:nvSpPr>
        <p:spPr>
          <a:xfrm>
            <a:off x="713064" y="1228901"/>
            <a:ext cx="9705259" cy="3785652"/>
          </a:xfrm>
          <a:prstGeom prst="rect">
            <a:avLst/>
          </a:prstGeom>
          <a:noFill/>
        </p:spPr>
        <p:txBody>
          <a:bodyPr wrap="square" rtlCol="0">
            <a:spAutoFit/>
          </a:bodyPr>
          <a:lstStyle/>
          <a:p>
            <a:r>
              <a:rPr lang="en-US" sz="1600" dirty="0"/>
              <a:t>params= {</a:t>
            </a:r>
          </a:p>
          <a:p>
            <a:r>
              <a:rPr lang="en-US" sz="1600" dirty="0"/>
              <a:t>        '</a:t>
            </a:r>
            <a:r>
              <a:rPr lang="en-US" sz="1600" dirty="0" err="1"/>
              <a:t>min_child_weight</a:t>
            </a:r>
            <a:r>
              <a:rPr lang="en-US" sz="1600" dirty="0"/>
              <a:t>': [1, 5],</a:t>
            </a:r>
          </a:p>
          <a:p>
            <a:r>
              <a:rPr lang="en-US" sz="1600" dirty="0"/>
              <a:t>        'gamma': [0.5, 1, 1.5],</a:t>
            </a:r>
          </a:p>
          <a:p>
            <a:r>
              <a:rPr lang="en-US" sz="1600" dirty="0"/>
              <a:t>        'subsample': [0.6, 0.8, 1.0],</a:t>
            </a:r>
          </a:p>
          <a:p>
            <a:r>
              <a:rPr lang="en-US" sz="1600" dirty="0"/>
              <a:t>        '</a:t>
            </a:r>
            <a:r>
              <a:rPr lang="en-US" sz="1600" dirty="0" err="1"/>
              <a:t>colsample_bytree</a:t>
            </a:r>
            <a:r>
              <a:rPr lang="en-US" sz="1600" dirty="0"/>
              <a:t>': [0.6, 0.8, 1.0],</a:t>
            </a:r>
          </a:p>
          <a:p>
            <a:r>
              <a:rPr lang="en-US" sz="1600" dirty="0"/>
              <a:t>        '</a:t>
            </a:r>
            <a:r>
              <a:rPr lang="en-US" sz="1600" dirty="0" err="1"/>
              <a:t>max_depth</a:t>
            </a:r>
            <a:r>
              <a:rPr lang="en-US" sz="1600" dirty="0"/>
              <a:t>': [3, 4]}</a:t>
            </a:r>
          </a:p>
          <a:p>
            <a:endParaRPr lang="en-US" sz="1600" dirty="0"/>
          </a:p>
          <a:p>
            <a:r>
              <a:rPr lang="en-US" sz="1600" dirty="0"/>
              <a:t>Hyperparameters / Best Parameters: </a:t>
            </a:r>
          </a:p>
          <a:p>
            <a:r>
              <a:rPr lang="en-US" sz="1600" dirty="0"/>
              <a:t>{</a:t>
            </a:r>
            <a:r>
              <a:rPr lang="en-US" sz="1600" dirty="0">
                <a:solidFill>
                  <a:srgbClr val="FFFF00"/>
                </a:solidFill>
              </a:rPr>
              <a:t>'</a:t>
            </a:r>
            <a:r>
              <a:rPr lang="en-US" sz="1600" dirty="0" err="1">
                <a:solidFill>
                  <a:srgbClr val="FFFF00"/>
                </a:solidFill>
              </a:rPr>
              <a:t>colsample_bytree</a:t>
            </a:r>
            <a:r>
              <a:rPr lang="en-US" sz="1600" dirty="0">
                <a:solidFill>
                  <a:srgbClr val="FFFF00"/>
                </a:solidFill>
              </a:rPr>
              <a:t>': 0.6, 'gamma': 0.5, '</a:t>
            </a:r>
            <a:r>
              <a:rPr lang="en-US" sz="1600" dirty="0" err="1">
                <a:solidFill>
                  <a:srgbClr val="FFFF00"/>
                </a:solidFill>
              </a:rPr>
              <a:t>max_depth</a:t>
            </a:r>
            <a:r>
              <a:rPr lang="en-US" sz="1600" dirty="0">
                <a:solidFill>
                  <a:srgbClr val="FFFF00"/>
                </a:solidFill>
              </a:rPr>
              <a:t>': 3, </a:t>
            </a:r>
          </a:p>
          <a:p>
            <a:r>
              <a:rPr lang="en-US" sz="1600" dirty="0">
                <a:solidFill>
                  <a:srgbClr val="FFFF00"/>
                </a:solidFill>
              </a:rPr>
              <a:t>'</a:t>
            </a:r>
            <a:r>
              <a:rPr lang="en-US" sz="1600" dirty="0" err="1">
                <a:solidFill>
                  <a:srgbClr val="FFFF00"/>
                </a:solidFill>
              </a:rPr>
              <a:t>min_child_weight</a:t>
            </a:r>
            <a:r>
              <a:rPr lang="en-US" sz="1600" dirty="0">
                <a:solidFill>
                  <a:srgbClr val="FFFF00"/>
                </a:solidFill>
              </a:rPr>
              <a:t>': 1, 'subsample': 1.0</a:t>
            </a:r>
            <a:r>
              <a:rPr lang="en-US" sz="1600" dirty="0"/>
              <a:t>}</a:t>
            </a:r>
          </a:p>
          <a:p>
            <a:r>
              <a:rPr lang="en-US" sz="1600" dirty="0"/>
              <a:t>Mean score 0.41</a:t>
            </a:r>
          </a:p>
          <a:p>
            <a:r>
              <a:rPr lang="en-US" sz="1600" dirty="0"/>
              <a:t>Classification Accuracy: 40.85% (</a:t>
            </a:r>
            <a:r>
              <a:rPr lang="en-US" sz="1600" dirty="0" err="1"/>
              <a:t>std_dev</a:t>
            </a:r>
            <a:r>
              <a:rPr lang="en-US" sz="1600" dirty="0"/>
              <a:t>: 10.47%)</a:t>
            </a:r>
          </a:p>
          <a:p>
            <a:r>
              <a:rPr lang="en-US" sz="1600" dirty="0"/>
              <a:t>Training score:  0.512148044490554</a:t>
            </a:r>
          </a:p>
          <a:p>
            <a:r>
              <a:rPr lang="en-US" sz="1600" dirty="0"/>
              <a:t>Predicted: 8642 / Actual: 17643 (49%)</a:t>
            </a:r>
          </a:p>
          <a:p>
            <a:r>
              <a:rPr lang="en-US" sz="1600" dirty="0"/>
              <a:t>Confusion Matrix:</a:t>
            </a:r>
          </a:p>
        </p:txBody>
      </p:sp>
      <p:pic>
        <p:nvPicPr>
          <p:cNvPr id="8" name="Picture 7">
            <a:extLst>
              <a:ext uri="{FF2B5EF4-FFF2-40B4-BE49-F238E27FC236}">
                <a16:creationId xmlns:a16="http://schemas.microsoft.com/office/drawing/2014/main" id="{84C5F11C-1197-4CD9-8C6B-8F0345FF9729}"/>
              </a:ext>
            </a:extLst>
          </p:cNvPr>
          <p:cNvPicPr>
            <a:picLocks noChangeAspect="1"/>
          </p:cNvPicPr>
          <p:nvPr/>
        </p:nvPicPr>
        <p:blipFill>
          <a:blip r:embed="rId2"/>
          <a:stretch>
            <a:fillRect/>
          </a:stretch>
        </p:blipFill>
        <p:spPr>
          <a:xfrm>
            <a:off x="845495" y="5006139"/>
            <a:ext cx="3886200" cy="1724025"/>
          </a:xfrm>
          <a:prstGeom prst="rect">
            <a:avLst/>
          </a:prstGeom>
        </p:spPr>
      </p:pic>
      <p:pic>
        <p:nvPicPr>
          <p:cNvPr id="11" name="Picture 10">
            <a:extLst>
              <a:ext uri="{FF2B5EF4-FFF2-40B4-BE49-F238E27FC236}">
                <a16:creationId xmlns:a16="http://schemas.microsoft.com/office/drawing/2014/main" id="{D06D4AF1-BF25-427A-A7D7-6F69CDA959E5}"/>
              </a:ext>
            </a:extLst>
          </p:cNvPr>
          <p:cNvPicPr>
            <a:picLocks noChangeAspect="1"/>
          </p:cNvPicPr>
          <p:nvPr/>
        </p:nvPicPr>
        <p:blipFill>
          <a:blip r:embed="rId3"/>
          <a:stretch>
            <a:fillRect/>
          </a:stretch>
        </p:blipFill>
        <p:spPr>
          <a:xfrm>
            <a:off x="7150843" y="4396539"/>
            <a:ext cx="4057650" cy="2333625"/>
          </a:xfrm>
          <a:prstGeom prst="rect">
            <a:avLst/>
          </a:prstGeom>
        </p:spPr>
      </p:pic>
      <p:sp>
        <p:nvSpPr>
          <p:cNvPr id="12" name="Rectangle 11">
            <a:extLst>
              <a:ext uri="{FF2B5EF4-FFF2-40B4-BE49-F238E27FC236}">
                <a16:creationId xmlns:a16="http://schemas.microsoft.com/office/drawing/2014/main" id="{D526715E-51F3-4AD3-9812-D353B4265388}"/>
              </a:ext>
            </a:extLst>
          </p:cNvPr>
          <p:cNvSpPr/>
          <p:nvPr/>
        </p:nvSpPr>
        <p:spPr>
          <a:xfrm>
            <a:off x="6597323" y="2900946"/>
            <a:ext cx="5164689" cy="1323439"/>
          </a:xfrm>
          <a:prstGeom prst="rect">
            <a:avLst/>
          </a:prstGeom>
        </p:spPr>
        <p:txBody>
          <a:bodyPr wrap="square">
            <a:spAutoFit/>
          </a:bodyPr>
          <a:lstStyle/>
          <a:p>
            <a:r>
              <a:rPr lang="en-US" sz="1600" b="1" dirty="0"/>
              <a:t>Precision</a:t>
            </a:r>
            <a:r>
              <a:rPr lang="en-US" sz="1600" dirty="0"/>
              <a:t>: What percent of +</a:t>
            </a:r>
            <a:r>
              <a:rPr lang="en-US" sz="1600" dirty="0" err="1"/>
              <a:t>ve</a:t>
            </a:r>
            <a:r>
              <a:rPr lang="en-US" sz="1600" dirty="0"/>
              <a:t> were detected </a:t>
            </a:r>
          </a:p>
          <a:p>
            <a:r>
              <a:rPr lang="en-US" sz="1600" i="1" dirty="0"/>
              <a:t>(true positive/total predictive positive) </a:t>
            </a:r>
          </a:p>
          <a:p>
            <a:r>
              <a:rPr lang="en-US" sz="1600" b="1" dirty="0"/>
              <a:t>Recall</a:t>
            </a:r>
            <a:r>
              <a:rPr lang="en-US" sz="1600" dirty="0"/>
              <a:t>: What % of +</a:t>
            </a:r>
            <a:r>
              <a:rPr lang="en-US" sz="1600" dirty="0" err="1"/>
              <a:t>ve</a:t>
            </a:r>
            <a:r>
              <a:rPr lang="en-US" sz="1600" dirty="0"/>
              <a:t> predications were correct.</a:t>
            </a:r>
          </a:p>
          <a:p>
            <a:r>
              <a:rPr lang="en-US" sz="1600" i="1" dirty="0"/>
              <a:t>(true positive/total actual positive)</a:t>
            </a:r>
          </a:p>
          <a:p>
            <a:r>
              <a:rPr lang="en-US" sz="1600" b="1" dirty="0"/>
              <a:t>F1 score: </a:t>
            </a:r>
            <a:r>
              <a:rPr lang="en-US" sz="1600" dirty="0"/>
              <a:t>What % of predictions were correct.</a:t>
            </a:r>
            <a:endParaRPr lang="en-CA" sz="1600" dirty="0"/>
          </a:p>
        </p:txBody>
      </p:sp>
    </p:spTree>
    <p:extLst>
      <p:ext uri="{BB962C8B-B14F-4D97-AF65-F5344CB8AC3E}">
        <p14:creationId xmlns:p14="http://schemas.microsoft.com/office/powerpoint/2010/main" val="4118247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768424" cy="738519"/>
          </a:xfrm>
        </p:spPr>
        <p:txBody>
          <a:bodyPr/>
          <a:lstStyle/>
          <a:p>
            <a:r>
              <a:rPr lang="en-CA" dirty="0"/>
              <a:t>Modeling: </a:t>
            </a:r>
            <a:r>
              <a:rPr lang="en-CA" dirty="0" err="1"/>
              <a:t>GradientBoostingClassifier</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137856FA-AA8F-4979-9878-DAD3D7B6725E}"/>
              </a:ext>
            </a:extLst>
          </p:cNvPr>
          <p:cNvSpPr txBox="1"/>
          <p:nvPr/>
        </p:nvSpPr>
        <p:spPr>
          <a:xfrm>
            <a:off x="713064" y="1228901"/>
            <a:ext cx="9705259" cy="3539430"/>
          </a:xfrm>
          <a:prstGeom prst="rect">
            <a:avLst/>
          </a:prstGeom>
          <a:noFill/>
        </p:spPr>
        <p:txBody>
          <a:bodyPr wrap="square" rtlCol="0">
            <a:spAutoFit/>
          </a:bodyPr>
          <a:lstStyle/>
          <a:p>
            <a:r>
              <a:rPr lang="en-US" sz="1600" dirty="0"/>
              <a:t>params= {</a:t>
            </a:r>
          </a:p>
          <a:p>
            <a:r>
              <a:rPr lang="en-US" sz="1600" dirty="0"/>
              <a:t>    ‘loss’:["deviance"],</a:t>
            </a:r>
          </a:p>
          <a:p>
            <a:r>
              <a:rPr lang="en-US" sz="1600" dirty="0"/>
              <a:t>    ‘</a:t>
            </a:r>
            <a:r>
              <a:rPr lang="en-US" sz="1600" dirty="0" err="1"/>
              <a:t>max_depth</a:t>
            </a:r>
            <a:r>
              <a:rPr lang="en-US" sz="1600" dirty="0"/>
              <a:t>’:[3,5,8],</a:t>
            </a:r>
          </a:p>
          <a:p>
            <a:r>
              <a:rPr lang="en-US" sz="1600" dirty="0"/>
              <a:t>    ‘</a:t>
            </a:r>
            <a:r>
              <a:rPr lang="en-US" sz="1600" dirty="0" err="1"/>
              <a:t>max_features</a:t>
            </a:r>
            <a:r>
              <a:rPr lang="en-US" sz="1600" dirty="0"/>
              <a:t>’:["log2","sqrt"],</a:t>
            </a:r>
          </a:p>
          <a:p>
            <a:r>
              <a:rPr lang="en-US" sz="1600" dirty="0"/>
              <a:t>     ‘</a:t>
            </a:r>
            <a:r>
              <a:rPr lang="en-US" sz="1600" dirty="0" err="1"/>
              <a:t>n_estimators</a:t>
            </a:r>
            <a:r>
              <a:rPr lang="en-US" sz="1600" dirty="0"/>
              <a:t>’:[10] }</a:t>
            </a:r>
          </a:p>
          <a:p>
            <a:endParaRPr lang="en-US" sz="1600" dirty="0"/>
          </a:p>
          <a:p>
            <a:r>
              <a:rPr lang="en-US" sz="1600" dirty="0"/>
              <a:t>Hyperparameters / Best Parameters: </a:t>
            </a:r>
          </a:p>
          <a:p>
            <a:r>
              <a:rPr lang="en-US" sz="1600" dirty="0"/>
              <a:t>{</a:t>
            </a:r>
            <a:r>
              <a:rPr lang="en-US" sz="1600" dirty="0">
                <a:solidFill>
                  <a:srgbClr val="FFFF00"/>
                </a:solidFill>
              </a:rPr>
              <a:t>'loss': 'deviance', '</a:t>
            </a:r>
            <a:r>
              <a:rPr lang="en-US" sz="1600" dirty="0" err="1">
                <a:solidFill>
                  <a:srgbClr val="FFFF00"/>
                </a:solidFill>
              </a:rPr>
              <a:t>max_depth</a:t>
            </a:r>
            <a:r>
              <a:rPr lang="en-US" sz="1600" dirty="0">
                <a:solidFill>
                  <a:srgbClr val="FFFF00"/>
                </a:solidFill>
              </a:rPr>
              <a:t>': 8, '</a:t>
            </a:r>
            <a:r>
              <a:rPr lang="en-US" sz="1600" dirty="0" err="1">
                <a:solidFill>
                  <a:srgbClr val="FFFF00"/>
                </a:solidFill>
              </a:rPr>
              <a:t>max_features</a:t>
            </a:r>
            <a:r>
              <a:rPr lang="en-US" sz="1600" dirty="0">
                <a:solidFill>
                  <a:srgbClr val="FFFF00"/>
                </a:solidFill>
              </a:rPr>
              <a:t>': 'log2', '</a:t>
            </a:r>
            <a:r>
              <a:rPr lang="en-US" sz="1600" dirty="0" err="1">
                <a:solidFill>
                  <a:srgbClr val="FFFF00"/>
                </a:solidFill>
              </a:rPr>
              <a:t>n_estimators</a:t>
            </a:r>
            <a:r>
              <a:rPr lang="en-US" sz="1600" dirty="0">
                <a:solidFill>
                  <a:srgbClr val="FFFF00"/>
                </a:solidFill>
              </a:rPr>
              <a:t>': 10</a:t>
            </a:r>
            <a:r>
              <a:rPr lang="en-US" sz="1600" dirty="0"/>
              <a:t>}</a:t>
            </a:r>
          </a:p>
          <a:p>
            <a:endParaRPr lang="en-US" sz="1600" dirty="0"/>
          </a:p>
          <a:p>
            <a:r>
              <a:rPr lang="en-US" sz="1600" dirty="0"/>
              <a:t>Mean score: 0.43</a:t>
            </a:r>
          </a:p>
          <a:p>
            <a:r>
              <a:rPr lang="en-US" sz="1600" dirty="0"/>
              <a:t>Classification Accuracy: 43.27% (3.25%)</a:t>
            </a:r>
          </a:p>
          <a:p>
            <a:r>
              <a:rPr lang="en-US" sz="1600" dirty="0"/>
              <a:t>Training score:  0.5392911429053973</a:t>
            </a:r>
          </a:p>
          <a:p>
            <a:r>
              <a:rPr lang="en-US" sz="1600" dirty="0"/>
              <a:t>Predicted: 4480 / Actual: 17763(46%)</a:t>
            </a:r>
          </a:p>
          <a:p>
            <a:r>
              <a:rPr lang="en-US" sz="1600" dirty="0"/>
              <a:t>Confusion Matrix:</a:t>
            </a:r>
          </a:p>
        </p:txBody>
      </p:sp>
      <p:pic>
        <p:nvPicPr>
          <p:cNvPr id="7" name="Picture 6">
            <a:extLst>
              <a:ext uri="{FF2B5EF4-FFF2-40B4-BE49-F238E27FC236}">
                <a16:creationId xmlns:a16="http://schemas.microsoft.com/office/drawing/2014/main" id="{75A8342C-D97B-4661-AD00-91343806F86D}"/>
              </a:ext>
            </a:extLst>
          </p:cNvPr>
          <p:cNvPicPr>
            <a:picLocks noChangeAspect="1"/>
          </p:cNvPicPr>
          <p:nvPr/>
        </p:nvPicPr>
        <p:blipFill>
          <a:blip r:embed="rId2"/>
          <a:stretch>
            <a:fillRect/>
          </a:stretch>
        </p:blipFill>
        <p:spPr>
          <a:xfrm>
            <a:off x="824419" y="4809949"/>
            <a:ext cx="3733800" cy="1638300"/>
          </a:xfrm>
          <a:prstGeom prst="rect">
            <a:avLst/>
          </a:prstGeom>
        </p:spPr>
      </p:pic>
      <p:pic>
        <p:nvPicPr>
          <p:cNvPr id="9" name="Picture 8">
            <a:extLst>
              <a:ext uri="{FF2B5EF4-FFF2-40B4-BE49-F238E27FC236}">
                <a16:creationId xmlns:a16="http://schemas.microsoft.com/office/drawing/2014/main" id="{FE246EFC-F459-4584-AC7A-97C322966820}"/>
              </a:ext>
            </a:extLst>
          </p:cNvPr>
          <p:cNvPicPr>
            <a:picLocks noChangeAspect="1"/>
          </p:cNvPicPr>
          <p:nvPr/>
        </p:nvPicPr>
        <p:blipFill>
          <a:blip r:embed="rId3"/>
          <a:stretch>
            <a:fillRect/>
          </a:stretch>
        </p:blipFill>
        <p:spPr>
          <a:xfrm>
            <a:off x="7155200" y="4124149"/>
            <a:ext cx="4010025" cy="2324100"/>
          </a:xfrm>
          <a:prstGeom prst="rect">
            <a:avLst/>
          </a:prstGeom>
        </p:spPr>
      </p:pic>
    </p:spTree>
    <p:extLst>
      <p:ext uri="{BB962C8B-B14F-4D97-AF65-F5344CB8AC3E}">
        <p14:creationId xmlns:p14="http://schemas.microsoft.com/office/powerpoint/2010/main" val="221269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 </a:t>
            </a:r>
            <a:r>
              <a:rPr lang="en-CA" dirty="0" err="1"/>
              <a:t>AdaboostClassifier</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a:extLst>
              <a:ext uri="{FF2B5EF4-FFF2-40B4-BE49-F238E27FC236}">
                <a16:creationId xmlns:a16="http://schemas.microsoft.com/office/drawing/2014/main" id="{BF4C6909-58AB-456B-9DCE-187B8FDB39CB}"/>
              </a:ext>
            </a:extLst>
          </p:cNvPr>
          <p:cNvPicPr>
            <a:picLocks noChangeAspect="1"/>
          </p:cNvPicPr>
          <p:nvPr/>
        </p:nvPicPr>
        <p:blipFill>
          <a:blip r:embed="rId2"/>
          <a:stretch>
            <a:fillRect/>
          </a:stretch>
        </p:blipFill>
        <p:spPr>
          <a:xfrm>
            <a:off x="852230" y="5017405"/>
            <a:ext cx="3781425" cy="1666875"/>
          </a:xfrm>
          <a:prstGeom prst="rect">
            <a:avLst/>
          </a:prstGeom>
        </p:spPr>
      </p:pic>
      <p:sp>
        <p:nvSpPr>
          <p:cNvPr id="11" name="TextBox 10">
            <a:extLst>
              <a:ext uri="{FF2B5EF4-FFF2-40B4-BE49-F238E27FC236}">
                <a16:creationId xmlns:a16="http://schemas.microsoft.com/office/drawing/2014/main" id="{F8382B6F-3D85-4AC2-950F-04D400AE94DD}"/>
              </a:ext>
            </a:extLst>
          </p:cNvPr>
          <p:cNvSpPr txBox="1"/>
          <p:nvPr/>
        </p:nvSpPr>
        <p:spPr>
          <a:xfrm>
            <a:off x="713064" y="1228901"/>
            <a:ext cx="9705259" cy="3785652"/>
          </a:xfrm>
          <a:prstGeom prst="rect">
            <a:avLst/>
          </a:prstGeom>
          <a:noFill/>
        </p:spPr>
        <p:txBody>
          <a:bodyPr wrap="square" rtlCol="0">
            <a:spAutoFit/>
          </a:bodyPr>
          <a:lstStyle/>
          <a:p>
            <a:r>
              <a:rPr lang="en-US" sz="1600" dirty="0"/>
              <a:t>params= { </a:t>
            </a:r>
          </a:p>
          <a:p>
            <a:r>
              <a:rPr lang="en-US" sz="1600" dirty="0"/>
              <a:t>            'algorithm' : ['SAMME', 'SAMME.R'],</a:t>
            </a:r>
          </a:p>
          <a:p>
            <a:r>
              <a:rPr lang="en-US" sz="1600" dirty="0"/>
              <a:t>            '</a:t>
            </a:r>
            <a:r>
              <a:rPr lang="en-US" sz="1600" dirty="0" err="1"/>
              <a:t>learning_rate</a:t>
            </a:r>
            <a:r>
              <a:rPr lang="en-US" sz="1600" dirty="0"/>
              <a:t>': [0.01,0.2,0.5],</a:t>
            </a:r>
          </a:p>
          <a:p>
            <a:r>
              <a:rPr lang="en-US" sz="1600" dirty="0"/>
              <a:t>            '</a:t>
            </a:r>
            <a:r>
              <a:rPr lang="en-US" sz="1600" dirty="0" err="1"/>
              <a:t>n_estimators</a:t>
            </a:r>
            <a:r>
              <a:rPr lang="en-US" sz="1600" dirty="0"/>
              <a:t>': [1.0, 10, 50, 100, 200, 1000]</a:t>
            </a:r>
          </a:p>
          <a:p>
            <a:r>
              <a:rPr lang="en-US" sz="1600" dirty="0"/>
              <a:t>             }</a:t>
            </a:r>
          </a:p>
          <a:p>
            <a:endParaRPr lang="en-US" sz="1600" dirty="0"/>
          </a:p>
          <a:p>
            <a:r>
              <a:rPr lang="en-US" sz="1600" dirty="0"/>
              <a:t>Hyperparameters / Best Parameters: </a:t>
            </a:r>
          </a:p>
          <a:p>
            <a:r>
              <a:rPr lang="en-US" sz="1600" dirty="0"/>
              <a:t>{</a:t>
            </a:r>
            <a:r>
              <a:rPr lang="en-US" sz="1600" dirty="0">
                <a:solidFill>
                  <a:srgbClr val="FFFF00"/>
                </a:solidFill>
              </a:rPr>
              <a:t>'algorithm': 'SAMME.R', '</a:t>
            </a:r>
            <a:r>
              <a:rPr lang="en-US" sz="1600" dirty="0" err="1">
                <a:solidFill>
                  <a:srgbClr val="FFFF00"/>
                </a:solidFill>
              </a:rPr>
              <a:t>learning_rate</a:t>
            </a:r>
            <a:r>
              <a:rPr lang="en-US" sz="1600" dirty="0">
                <a:solidFill>
                  <a:srgbClr val="FFFF00"/>
                </a:solidFill>
              </a:rPr>
              <a:t>': 0.01, '</a:t>
            </a:r>
            <a:r>
              <a:rPr lang="en-US" sz="1600" dirty="0" err="1">
                <a:solidFill>
                  <a:srgbClr val="FFFF00"/>
                </a:solidFill>
              </a:rPr>
              <a:t>n_estimators</a:t>
            </a:r>
            <a:r>
              <a:rPr lang="en-US" sz="1600" dirty="0">
                <a:solidFill>
                  <a:srgbClr val="FFFF00"/>
                </a:solidFill>
              </a:rPr>
              <a:t>': 50</a:t>
            </a:r>
            <a:r>
              <a:rPr lang="en-US" sz="1600" dirty="0"/>
              <a:t>}</a:t>
            </a:r>
          </a:p>
          <a:p>
            <a:endParaRPr lang="en-US" sz="1600" dirty="0"/>
          </a:p>
          <a:p>
            <a:r>
              <a:rPr lang="en-US" sz="1600" dirty="0"/>
              <a:t>Mean score 0.395</a:t>
            </a:r>
          </a:p>
          <a:p>
            <a:r>
              <a:rPr lang="en-US" sz="1600" dirty="0"/>
              <a:t>Classification Accuracy: 39.49% (</a:t>
            </a:r>
            <a:r>
              <a:rPr lang="en-US" sz="1600" dirty="0" err="1"/>
              <a:t>std_dev</a:t>
            </a:r>
            <a:r>
              <a:rPr lang="en-US" sz="1600" dirty="0"/>
              <a:t>: 0.62%)</a:t>
            </a:r>
          </a:p>
          <a:p>
            <a:r>
              <a:rPr lang="en-US" sz="1600" dirty="0"/>
              <a:t>Training score:  0.39518240162134777</a:t>
            </a:r>
          </a:p>
          <a:p>
            <a:endParaRPr lang="en-US" sz="1600" dirty="0"/>
          </a:p>
          <a:p>
            <a:r>
              <a:rPr lang="en-US" sz="1600" dirty="0"/>
              <a:t>Predicted: 4748 / Actual: 11842 (40%)</a:t>
            </a:r>
          </a:p>
          <a:p>
            <a:r>
              <a:rPr lang="en-US" sz="1600" dirty="0"/>
              <a:t>Confusion Matrix:</a:t>
            </a:r>
          </a:p>
        </p:txBody>
      </p:sp>
      <p:pic>
        <p:nvPicPr>
          <p:cNvPr id="14" name="Picture 13">
            <a:extLst>
              <a:ext uri="{FF2B5EF4-FFF2-40B4-BE49-F238E27FC236}">
                <a16:creationId xmlns:a16="http://schemas.microsoft.com/office/drawing/2014/main" id="{13B4BF8E-5A87-4340-B6D3-E62325A6E131}"/>
              </a:ext>
            </a:extLst>
          </p:cNvPr>
          <p:cNvPicPr>
            <a:picLocks noChangeAspect="1"/>
          </p:cNvPicPr>
          <p:nvPr/>
        </p:nvPicPr>
        <p:blipFill>
          <a:blip r:embed="rId3"/>
          <a:stretch>
            <a:fillRect/>
          </a:stretch>
        </p:blipFill>
        <p:spPr>
          <a:xfrm>
            <a:off x="7358320" y="4369705"/>
            <a:ext cx="3981450" cy="2314575"/>
          </a:xfrm>
          <a:prstGeom prst="rect">
            <a:avLst/>
          </a:prstGeom>
        </p:spPr>
      </p:pic>
    </p:spTree>
    <p:extLst>
      <p:ext uri="{BB962C8B-B14F-4D97-AF65-F5344CB8AC3E}">
        <p14:creationId xmlns:p14="http://schemas.microsoft.com/office/powerpoint/2010/main" val="996773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2864-5D4A-4B51-935F-25967890C741}"/>
              </a:ext>
            </a:extLst>
          </p:cNvPr>
          <p:cNvSpPr>
            <a:spLocks noGrp="1"/>
          </p:cNvSpPr>
          <p:nvPr>
            <p:ph type="title"/>
          </p:nvPr>
        </p:nvSpPr>
        <p:spPr/>
        <p:txBody>
          <a:bodyPr/>
          <a:lstStyle/>
          <a:p>
            <a:r>
              <a:rPr lang="en-CA" dirty="0"/>
              <a:t>Contents</a:t>
            </a:r>
          </a:p>
        </p:txBody>
      </p:sp>
      <p:sp>
        <p:nvSpPr>
          <p:cNvPr id="3" name="TextBox 2">
            <a:extLst>
              <a:ext uri="{FF2B5EF4-FFF2-40B4-BE49-F238E27FC236}">
                <a16:creationId xmlns:a16="http://schemas.microsoft.com/office/drawing/2014/main" id="{F7D14C21-CA35-4665-844A-C3D6DDB826B9}"/>
              </a:ext>
            </a:extLst>
          </p:cNvPr>
          <p:cNvSpPr txBox="1"/>
          <p:nvPr/>
        </p:nvSpPr>
        <p:spPr>
          <a:xfrm>
            <a:off x="713064" y="1510018"/>
            <a:ext cx="9337770" cy="4985980"/>
          </a:xfrm>
          <a:prstGeom prst="rect">
            <a:avLst/>
          </a:prstGeom>
          <a:noFill/>
        </p:spPr>
        <p:txBody>
          <a:bodyPr wrap="square" rtlCol="0">
            <a:spAutoFit/>
          </a:bodyPr>
          <a:lstStyle/>
          <a:p>
            <a:pPr marL="285750" indent="-285750" fontAlgn="base">
              <a:buFont typeface="Arial" panose="020B0604020202020204" pitchFamily="34" charset="0"/>
              <a:buChar char="•"/>
            </a:pPr>
            <a:r>
              <a:rPr lang="en-US" sz="2000" dirty="0"/>
              <a:t>Introduction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Objective</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Source Data</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Exploratory Data Analysis / Feature Building</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Feature Selection</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Modeling </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Evaluation</a:t>
            </a:r>
          </a:p>
          <a:p>
            <a:pPr marL="285750" indent="-285750" fontAlgn="base">
              <a:buFont typeface="Arial" panose="020B0604020202020204" pitchFamily="34" charset="0"/>
              <a:buChar char="•"/>
            </a:pPr>
            <a:endParaRPr lang="en-US" sz="2000" dirty="0"/>
          </a:p>
          <a:p>
            <a:pPr marL="285750" indent="-285750" fontAlgn="base">
              <a:buFont typeface="Arial" panose="020B0604020202020204" pitchFamily="34" charset="0"/>
              <a:buChar char="•"/>
            </a:pPr>
            <a:r>
              <a:rPr lang="en-US" sz="2000" dirty="0"/>
              <a:t>Conclusions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104772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 </a:t>
            </a:r>
            <a:r>
              <a:rPr lang="en-CA" dirty="0" err="1"/>
              <a:t>RandomForest</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23A32F88-5A61-4B31-BAA8-9BCF813C3C56}"/>
              </a:ext>
            </a:extLst>
          </p:cNvPr>
          <p:cNvSpPr txBox="1"/>
          <p:nvPr/>
        </p:nvSpPr>
        <p:spPr>
          <a:xfrm>
            <a:off x="713064" y="1228901"/>
            <a:ext cx="9705259" cy="3785652"/>
          </a:xfrm>
          <a:prstGeom prst="rect">
            <a:avLst/>
          </a:prstGeom>
          <a:noFill/>
        </p:spPr>
        <p:txBody>
          <a:bodyPr wrap="square" rtlCol="0">
            <a:spAutoFit/>
          </a:bodyPr>
          <a:lstStyle/>
          <a:p>
            <a:r>
              <a:rPr lang="en-US" sz="1600" dirty="0"/>
              <a:t>params= {</a:t>
            </a:r>
          </a:p>
          <a:p>
            <a:r>
              <a:rPr lang="en-US" sz="1600" dirty="0"/>
              <a:t>        '</a:t>
            </a:r>
            <a:r>
              <a:rPr lang="en-US" sz="1600" dirty="0" err="1"/>
              <a:t>min_child_weight</a:t>
            </a:r>
            <a:r>
              <a:rPr lang="en-US" sz="1600" dirty="0"/>
              <a:t>': [1, 5], #10</a:t>
            </a:r>
          </a:p>
          <a:p>
            <a:r>
              <a:rPr lang="en-US" sz="1600" dirty="0"/>
              <a:t>        'gamma': [0.5, 1, 1.5], #2,5</a:t>
            </a:r>
          </a:p>
          <a:p>
            <a:r>
              <a:rPr lang="en-US" sz="1600" dirty="0"/>
              <a:t>        'subsample': [0.6, 0.8, 1.0],</a:t>
            </a:r>
          </a:p>
          <a:p>
            <a:r>
              <a:rPr lang="en-US" sz="1600" dirty="0"/>
              <a:t>        '</a:t>
            </a:r>
            <a:r>
              <a:rPr lang="en-US" sz="1600" dirty="0" err="1"/>
              <a:t>colsample_bytree</a:t>
            </a:r>
            <a:r>
              <a:rPr lang="en-US" sz="1600" dirty="0"/>
              <a:t>': [0.6, 0.8, 1.0],</a:t>
            </a:r>
          </a:p>
          <a:p>
            <a:r>
              <a:rPr lang="en-US" sz="1600" dirty="0"/>
              <a:t>        '</a:t>
            </a:r>
            <a:r>
              <a:rPr lang="en-US" sz="1600" dirty="0" err="1"/>
              <a:t>max_depth</a:t>
            </a:r>
            <a:r>
              <a:rPr lang="en-US" sz="1600" dirty="0"/>
              <a:t>': [3, 4] #5 }</a:t>
            </a:r>
          </a:p>
          <a:p>
            <a:endParaRPr lang="en-US" sz="1600" dirty="0"/>
          </a:p>
          <a:p>
            <a:r>
              <a:rPr lang="en-US" sz="1600" dirty="0"/>
              <a:t>Hyperparameters / Best Parameters: </a:t>
            </a:r>
          </a:p>
          <a:p>
            <a:r>
              <a:rPr lang="en-US" sz="1600" dirty="0"/>
              <a:t>{</a:t>
            </a:r>
            <a:r>
              <a:rPr lang="en-US" sz="1600" dirty="0">
                <a:solidFill>
                  <a:srgbClr val="FFFF00"/>
                </a:solidFill>
              </a:rPr>
              <a:t>'</a:t>
            </a:r>
            <a:r>
              <a:rPr lang="en-US" sz="1600" dirty="0" err="1">
                <a:solidFill>
                  <a:srgbClr val="FFFF00"/>
                </a:solidFill>
              </a:rPr>
              <a:t>colsample_bytree</a:t>
            </a:r>
            <a:r>
              <a:rPr lang="en-US" sz="1600" dirty="0">
                <a:solidFill>
                  <a:srgbClr val="FFFF00"/>
                </a:solidFill>
              </a:rPr>
              <a:t>': 0.6, 'gamma': 0.5, '</a:t>
            </a:r>
            <a:r>
              <a:rPr lang="en-US" sz="1600" dirty="0" err="1">
                <a:solidFill>
                  <a:srgbClr val="FFFF00"/>
                </a:solidFill>
              </a:rPr>
              <a:t>max_depth</a:t>
            </a:r>
            <a:r>
              <a:rPr lang="en-US" sz="1600" dirty="0">
                <a:solidFill>
                  <a:srgbClr val="FFFF00"/>
                </a:solidFill>
              </a:rPr>
              <a:t>': 3, '</a:t>
            </a:r>
            <a:r>
              <a:rPr lang="en-US" sz="1600" dirty="0" err="1">
                <a:solidFill>
                  <a:srgbClr val="FFFF00"/>
                </a:solidFill>
              </a:rPr>
              <a:t>min_child_weight</a:t>
            </a:r>
            <a:r>
              <a:rPr lang="en-US" sz="1600" dirty="0">
                <a:solidFill>
                  <a:srgbClr val="FFFF00"/>
                </a:solidFill>
              </a:rPr>
              <a:t>': 1, 'subsample': 1.0</a:t>
            </a:r>
            <a:r>
              <a:rPr lang="en-US" sz="1600" dirty="0"/>
              <a:t>}</a:t>
            </a:r>
          </a:p>
          <a:p>
            <a:endParaRPr lang="en-US" sz="1600" dirty="0"/>
          </a:p>
          <a:p>
            <a:r>
              <a:rPr lang="en-US" sz="1600" dirty="0"/>
              <a:t>Mean score 0.50</a:t>
            </a:r>
          </a:p>
          <a:p>
            <a:r>
              <a:rPr lang="en-US" sz="1600" dirty="0"/>
              <a:t>Classification Accuracy: 49.71% (</a:t>
            </a:r>
            <a:r>
              <a:rPr lang="en-US" sz="1600" dirty="0" err="1"/>
              <a:t>std_dev</a:t>
            </a:r>
            <a:r>
              <a:rPr lang="en-US" sz="1600" dirty="0"/>
              <a:t>: 0.15%)</a:t>
            </a:r>
          </a:p>
          <a:p>
            <a:r>
              <a:rPr lang="en-US" sz="1600" dirty="0"/>
              <a:t>Training score:  0.7986826549569329</a:t>
            </a:r>
          </a:p>
          <a:p>
            <a:endParaRPr lang="en-US" sz="1600" dirty="0"/>
          </a:p>
          <a:p>
            <a:r>
              <a:rPr lang="en-US" sz="1600" dirty="0"/>
              <a:t>Predicted: 5783 / Actual: 11842 (49.59%)</a:t>
            </a:r>
          </a:p>
        </p:txBody>
      </p:sp>
      <p:pic>
        <p:nvPicPr>
          <p:cNvPr id="8" name="Picture 7">
            <a:extLst>
              <a:ext uri="{FF2B5EF4-FFF2-40B4-BE49-F238E27FC236}">
                <a16:creationId xmlns:a16="http://schemas.microsoft.com/office/drawing/2014/main" id="{02EB0027-EE00-4E34-BD3F-8C799CBB1104}"/>
              </a:ext>
            </a:extLst>
          </p:cNvPr>
          <p:cNvPicPr>
            <a:picLocks noChangeAspect="1"/>
          </p:cNvPicPr>
          <p:nvPr/>
        </p:nvPicPr>
        <p:blipFill>
          <a:blip r:embed="rId2"/>
          <a:stretch>
            <a:fillRect/>
          </a:stretch>
        </p:blipFill>
        <p:spPr>
          <a:xfrm>
            <a:off x="845971" y="5067300"/>
            <a:ext cx="3762375" cy="1638300"/>
          </a:xfrm>
          <a:prstGeom prst="rect">
            <a:avLst/>
          </a:prstGeom>
        </p:spPr>
      </p:pic>
      <p:pic>
        <p:nvPicPr>
          <p:cNvPr id="11" name="Picture 10">
            <a:extLst>
              <a:ext uri="{FF2B5EF4-FFF2-40B4-BE49-F238E27FC236}">
                <a16:creationId xmlns:a16="http://schemas.microsoft.com/office/drawing/2014/main" id="{15E393DA-91AD-4521-986D-66A4BC46E35F}"/>
              </a:ext>
            </a:extLst>
          </p:cNvPr>
          <p:cNvPicPr>
            <a:picLocks noChangeAspect="1"/>
          </p:cNvPicPr>
          <p:nvPr/>
        </p:nvPicPr>
        <p:blipFill>
          <a:blip r:embed="rId3"/>
          <a:stretch>
            <a:fillRect/>
          </a:stretch>
        </p:blipFill>
        <p:spPr>
          <a:xfrm>
            <a:off x="7345529" y="4371975"/>
            <a:ext cx="4000500" cy="2333625"/>
          </a:xfrm>
          <a:prstGeom prst="rect">
            <a:avLst/>
          </a:prstGeom>
        </p:spPr>
      </p:pic>
    </p:spTree>
    <p:extLst>
      <p:ext uri="{BB962C8B-B14F-4D97-AF65-F5344CB8AC3E}">
        <p14:creationId xmlns:p14="http://schemas.microsoft.com/office/powerpoint/2010/main" val="305959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 </a:t>
            </a:r>
            <a:r>
              <a:rPr lang="en-CA" dirty="0" err="1"/>
              <a:t>RandomForest</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4A817D9D-931A-4E56-BC4C-682F659643A4}"/>
              </a:ext>
            </a:extLst>
          </p:cNvPr>
          <p:cNvPicPr>
            <a:picLocks noChangeAspect="1"/>
          </p:cNvPicPr>
          <p:nvPr/>
        </p:nvPicPr>
        <p:blipFill>
          <a:blip r:embed="rId2"/>
          <a:stretch>
            <a:fillRect/>
          </a:stretch>
        </p:blipFill>
        <p:spPr>
          <a:xfrm>
            <a:off x="713064" y="2993606"/>
            <a:ext cx="10239375" cy="3006154"/>
          </a:xfrm>
          <a:prstGeom prst="rect">
            <a:avLst/>
          </a:prstGeom>
        </p:spPr>
      </p:pic>
      <p:sp>
        <p:nvSpPr>
          <p:cNvPr id="9" name="TextBox 8">
            <a:extLst>
              <a:ext uri="{FF2B5EF4-FFF2-40B4-BE49-F238E27FC236}">
                <a16:creationId xmlns:a16="http://schemas.microsoft.com/office/drawing/2014/main" id="{A14A981F-FEB3-433A-BC22-A4FAEEBB2537}"/>
              </a:ext>
            </a:extLst>
          </p:cNvPr>
          <p:cNvSpPr txBox="1"/>
          <p:nvPr/>
        </p:nvSpPr>
        <p:spPr>
          <a:xfrm>
            <a:off x="713064" y="1228901"/>
            <a:ext cx="9705259" cy="1569660"/>
          </a:xfrm>
          <a:prstGeom prst="rect">
            <a:avLst/>
          </a:prstGeom>
          <a:noFill/>
        </p:spPr>
        <p:txBody>
          <a:bodyPr wrap="square" rtlCol="0">
            <a:spAutoFit/>
          </a:bodyPr>
          <a:lstStyle/>
          <a:p>
            <a:r>
              <a:rPr lang="en-US" sz="1600" dirty="0"/>
              <a:t>Sample </a:t>
            </a:r>
            <a:r>
              <a:rPr lang="en-US" sz="1600" dirty="0" err="1"/>
              <a:t>RandomForest</a:t>
            </a:r>
            <a:r>
              <a:rPr lang="en-US" sz="1600" dirty="0"/>
              <a:t> Tree/Leaf nodes:</a:t>
            </a:r>
          </a:p>
          <a:p>
            <a:endParaRPr lang="en-US" sz="1600" dirty="0"/>
          </a:p>
          <a:p>
            <a:r>
              <a:rPr lang="en-US" sz="1600" b="1" dirty="0" err="1"/>
              <a:t>gini</a:t>
            </a:r>
            <a:r>
              <a:rPr lang="en-US" sz="1600" b="1" dirty="0"/>
              <a:t>:</a:t>
            </a:r>
            <a:r>
              <a:rPr lang="en-US" sz="1600" dirty="0"/>
              <a:t> The Gini Impurity of the node. The average weighted Gini Impurity decreases as we move down the tree.</a:t>
            </a:r>
          </a:p>
          <a:p>
            <a:r>
              <a:rPr lang="en-US" sz="1600" b="1" dirty="0"/>
              <a:t>samples:</a:t>
            </a:r>
            <a:r>
              <a:rPr lang="en-US" sz="1600" dirty="0"/>
              <a:t> The number of observations in the node.</a:t>
            </a:r>
          </a:p>
          <a:p>
            <a:r>
              <a:rPr lang="en-US" sz="1600" b="1" dirty="0"/>
              <a:t>value:</a:t>
            </a:r>
            <a:r>
              <a:rPr lang="en-US" sz="1600" dirty="0"/>
              <a:t> The ratio of samples in each class. </a:t>
            </a:r>
          </a:p>
        </p:txBody>
      </p:sp>
    </p:spTree>
    <p:extLst>
      <p:ext uri="{BB962C8B-B14F-4D97-AF65-F5344CB8AC3E}">
        <p14:creationId xmlns:p14="http://schemas.microsoft.com/office/powerpoint/2010/main" val="391914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 </a:t>
            </a:r>
            <a:r>
              <a:rPr lang="en-CA" dirty="0" err="1"/>
              <a:t>LogisticRegression</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F06E7A-042F-4EE4-9EB0-D0CCF0DD62E6}"/>
              </a:ext>
            </a:extLst>
          </p:cNvPr>
          <p:cNvSpPr txBox="1"/>
          <p:nvPr/>
        </p:nvSpPr>
        <p:spPr>
          <a:xfrm>
            <a:off x="713064" y="1228901"/>
            <a:ext cx="9705259" cy="3539430"/>
          </a:xfrm>
          <a:prstGeom prst="rect">
            <a:avLst/>
          </a:prstGeom>
          <a:noFill/>
        </p:spPr>
        <p:txBody>
          <a:bodyPr wrap="square" rtlCol="0">
            <a:spAutoFit/>
          </a:bodyPr>
          <a:lstStyle/>
          <a:p>
            <a:r>
              <a:rPr lang="en-US" sz="1600" dirty="0"/>
              <a:t>params= {</a:t>
            </a:r>
          </a:p>
          <a:p>
            <a:r>
              <a:rPr lang="en-US" sz="1600" dirty="0"/>
              <a:t>    'penalty':['l1', 'l2'],        # l1 is Lasso, l2 is Ridge</a:t>
            </a:r>
          </a:p>
          <a:p>
            <a:r>
              <a:rPr lang="en-US" sz="1600" dirty="0"/>
              <a:t>    'solver':['</a:t>
            </a:r>
            <a:r>
              <a:rPr lang="en-US" sz="1600" dirty="0" err="1"/>
              <a:t>liblinear</a:t>
            </a:r>
            <a:r>
              <a:rPr lang="en-US" sz="1600" dirty="0"/>
              <a:t>'],</a:t>
            </a:r>
          </a:p>
          <a:p>
            <a:r>
              <a:rPr lang="en-US" sz="1600" dirty="0"/>
              <a:t>    'C':[0.001,.009,0.01,.09,1,5,10,25] } </a:t>
            </a:r>
          </a:p>
          <a:p>
            <a:endParaRPr lang="en-US" sz="1600" dirty="0"/>
          </a:p>
          <a:p>
            <a:r>
              <a:rPr lang="en-US" sz="1600" dirty="0"/>
              <a:t>Hyperparameters / Best Parameters: </a:t>
            </a:r>
          </a:p>
          <a:p>
            <a:r>
              <a:rPr lang="en-US" sz="1600" dirty="0"/>
              <a:t>{</a:t>
            </a:r>
            <a:r>
              <a:rPr lang="en-US" sz="1600" dirty="0">
                <a:solidFill>
                  <a:srgbClr val="FFFF00"/>
                </a:solidFill>
              </a:rPr>
              <a:t>'C': 25, 'penalty': 'l1', 'solver': '</a:t>
            </a:r>
            <a:r>
              <a:rPr lang="en-US" sz="1600" dirty="0" err="1">
                <a:solidFill>
                  <a:srgbClr val="FFFF00"/>
                </a:solidFill>
              </a:rPr>
              <a:t>liblinear</a:t>
            </a:r>
            <a:r>
              <a:rPr lang="en-US" sz="1600" dirty="0">
                <a:solidFill>
                  <a:srgbClr val="FFFF00"/>
                </a:solidFill>
              </a:rPr>
              <a:t>'</a:t>
            </a:r>
            <a:r>
              <a:rPr lang="en-US" sz="1600" dirty="0"/>
              <a:t>}</a:t>
            </a:r>
          </a:p>
          <a:p>
            <a:endParaRPr lang="en-US" sz="1600" dirty="0"/>
          </a:p>
          <a:p>
            <a:r>
              <a:rPr lang="en-US" sz="1600" dirty="0"/>
              <a:t>Mean score 0.38</a:t>
            </a:r>
          </a:p>
          <a:p>
            <a:r>
              <a:rPr lang="en-US" sz="1600" dirty="0"/>
              <a:t>Classification Accuracy: 38.43% (</a:t>
            </a:r>
            <a:r>
              <a:rPr lang="en-US" sz="1600" dirty="0" err="1"/>
              <a:t>std_dev</a:t>
            </a:r>
            <a:r>
              <a:rPr lang="en-US" sz="1600" dirty="0"/>
              <a:t>: 0.40%)</a:t>
            </a:r>
          </a:p>
          <a:p>
            <a:r>
              <a:rPr lang="en-US" sz="1600" dirty="0"/>
              <a:t>Training score:  0.38668322667564836</a:t>
            </a:r>
          </a:p>
          <a:p>
            <a:endParaRPr lang="en-US" sz="1600" dirty="0"/>
          </a:p>
          <a:p>
            <a:r>
              <a:rPr lang="en-US" sz="1600" dirty="0"/>
              <a:t>Predicted: 4480 / Actual: 11842 (38%)</a:t>
            </a:r>
          </a:p>
          <a:p>
            <a:r>
              <a:rPr lang="en-US" sz="1600" dirty="0"/>
              <a:t>Confusion Matrix:</a:t>
            </a:r>
          </a:p>
        </p:txBody>
      </p:sp>
      <p:pic>
        <p:nvPicPr>
          <p:cNvPr id="4" name="Picture 3">
            <a:extLst>
              <a:ext uri="{FF2B5EF4-FFF2-40B4-BE49-F238E27FC236}">
                <a16:creationId xmlns:a16="http://schemas.microsoft.com/office/drawing/2014/main" id="{9D0DF948-68A2-445A-A57A-03ED0D958C38}"/>
              </a:ext>
            </a:extLst>
          </p:cNvPr>
          <p:cNvPicPr>
            <a:picLocks noChangeAspect="1"/>
          </p:cNvPicPr>
          <p:nvPr/>
        </p:nvPicPr>
        <p:blipFill>
          <a:blip r:embed="rId2"/>
          <a:stretch>
            <a:fillRect/>
          </a:stretch>
        </p:blipFill>
        <p:spPr>
          <a:xfrm>
            <a:off x="809101" y="4718396"/>
            <a:ext cx="3829050" cy="1676400"/>
          </a:xfrm>
          <a:prstGeom prst="rect">
            <a:avLst/>
          </a:prstGeom>
        </p:spPr>
      </p:pic>
      <p:pic>
        <p:nvPicPr>
          <p:cNvPr id="7" name="Picture 6">
            <a:extLst>
              <a:ext uri="{FF2B5EF4-FFF2-40B4-BE49-F238E27FC236}">
                <a16:creationId xmlns:a16="http://schemas.microsoft.com/office/drawing/2014/main" id="{0E8A28DA-13D0-4ABA-B25E-46A07134822A}"/>
              </a:ext>
            </a:extLst>
          </p:cNvPr>
          <p:cNvPicPr>
            <a:picLocks noChangeAspect="1"/>
          </p:cNvPicPr>
          <p:nvPr/>
        </p:nvPicPr>
        <p:blipFill>
          <a:blip r:embed="rId3"/>
          <a:stretch>
            <a:fillRect/>
          </a:stretch>
        </p:blipFill>
        <p:spPr>
          <a:xfrm>
            <a:off x="7073337" y="4071657"/>
            <a:ext cx="4010025" cy="2333625"/>
          </a:xfrm>
          <a:prstGeom prst="rect">
            <a:avLst/>
          </a:prstGeom>
        </p:spPr>
      </p:pic>
    </p:spTree>
    <p:extLst>
      <p:ext uri="{BB962C8B-B14F-4D97-AF65-F5344CB8AC3E}">
        <p14:creationId xmlns:p14="http://schemas.microsoft.com/office/powerpoint/2010/main" val="345701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Modeling: Comparison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9332D82-AFD4-47F2-AB50-6E02B18873EF}"/>
              </a:ext>
            </a:extLst>
          </p:cNvPr>
          <p:cNvPicPr>
            <a:picLocks noChangeAspect="1"/>
          </p:cNvPicPr>
          <p:nvPr/>
        </p:nvPicPr>
        <p:blipFill>
          <a:blip r:embed="rId2"/>
          <a:stretch>
            <a:fillRect/>
          </a:stretch>
        </p:blipFill>
        <p:spPr>
          <a:xfrm>
            <a:off x="5161632" y="2089029"/>
            <a:ext cx="6667297" cy="3685271"/>
          </a:xfrm>
          <a:prstGeom prst="rect">
            <a:avLst/>
          </a:prstGeom>
        </p:spPr>
      </p:pic>
      <p:graphicFrame>
        <p:nvGraphicFramePr>
          <p:cNvPr id="6" name="Table 6">
            <a:extLst>
              <a:ext uri="{FF2B5EF4-FFF2-40B4-BE49-F238E27FC236}">
                <a16:creationId xmlns:a16="http://schemas.microsoft.com/office/drawing/2014/main" id="{2889CEA9-C943-4FCA-93BE-C61FA37038E7}"/>
              </a:ext>
            </a:extLst>
          </p:cNvPr>
          <p:cNvGraphicFramePr>
            <a:graphicFrameLocks noGrp="1"/>
          </p:cNvGraphicFramePr>
          <p:nvPr>
            <p:extLst>
              <p:ext uri="{D42A27DB-BD31-4B8C-83A1-F6EECF244321}">
                <p14:modId xmlns:p14="http://schemas.microsoft.com/office/powerpoint/2010/main" val="873866710"/>
              </p:ext>
            </p:extLst>
          </p:nvPr>
        </p:nvGraphicFramePr>
        <p:xfrm>
          <a:off x="530609" y="2089029"/>
          <a:ext cx="4455278" cy="2225040"/>
        </p:xfrm>
        <a:graphic>
          <a:graphicData uri="http://schemas.openxmlformats.org/drawingml/2006/table">
            <a:tbl>
              <a:tblPr firstRow="1" bandRow="1">
                <a:tableStyleId>{00A15C55-8517-42AA-B614-E9B94910E393}</a:tableStyleId>
              </a:tblPr>
              <a:tblGrid>
                <a:gridCol w="2924861">
                  <a:extLst>
                    <a:ext uri="{9D8B030D-6E8A-4147-A177-3AD203B41FA5}">
                      <a16:colId xmlns:a16="http://schemas.microsoft.com/office/drawing/2014/main" val="2708053945"/>
                    </a:ext>
                  </a:extLst>
                </a:gridCol>
                <a:gridCol w="1530417">
                  <a:extLst>
                    <a:ext uri="{9D8B030D-6E8A-4147-A177-3AD203B41FA5}">
                      <a16:colId xmlns:a16="http://schemas.microsoft.com/office/drawing/2014/main" val="3995695469"/>
                    </a:ext>
                  </a:extLst>
                </a:gridCol>
              </a:tblGrid>
              <a:tr h="370840">
                <a:tc>
                  <a:txBody>
                    <a:bodyPr/>
                    <a:lstStyle/>
                    <a:p>
                      <a:r>
                        <a:rPr lang="en-CA" sz="1600" dirty="0"/>
                        <a:t>Model</a:t>
                      </a:r>
                    </a:p>
                  </a:txBody>
                  <a:tcPr/>
                </a:tc>
                <a:tc>
                  <a:txBody>
                    <a:bodyPr/>
                    <a:lstStyle/>
                    <a:p>
                      <a:pPr algn="ctr"/>
                      <a:r>
                        <a:rPr lang="en-CA" sz="1600" dirty="0"/>
                        <a:t>Accuracy %</a:t>
                      </a:r>
                    </a:p>
                  </a:txBody>
                  <a:tcPr/>
                </a:tc>
                <a:extLst>
                  <a:ext uri="{0D108BD9-81ED-4DB2-BD59-A6C34878D82A}">
                    <a16:rowId xmlns:a16="http://schemas.microsoft.com/office/drawing/2014/main" val="1565169702"/>
                  </a:ext>
                </a:extLst>
              </a:tr>
              <a:tr h="370840">
                <a:tc>
                  <a:txBody>
                    <a:bodyPr/>
                    <a:lstStyle/>
                    <a:p>
                      <a:r>
                        <a:rPr lang="en-CA" sz="1600" dirty="0"/>
                        <a:t>Logistic Regression</a:t>
                      </a:r>
                    </a:p>
                  </a:txBody>
                  <a:tcPr>
                    <a:solidFill>
                      <a:schemeClr val="accent4">
                        <a:lumMod val="60000"/>
                        <a:lumOff val="40000"/>
                      </a:schemeClr>
                    </a:solidFill>
                  </a:tcPr>
                </a:tc>
                <a:tc>
                  <a:txBody>
                    <a:bodyPr/>
                    <a:lstStyle/>
                    <a:p>
                      <a:pPr algn="ctr"/>
                      <a:r>
                        <a:rPr lang="en-CA" sz="1600" dirty="0"/>
                        <a:t>38.43</a:t>
                      </a:r>
                    </a:p>
                  </a:txBody>
                  <a:tcPr>
                    <a:solidFill>
                      <a:schemeClr val="accent4">
                        <a:lumMod val="60000"/>
                        <a:lumOff val="40000"/>
                      </a:schemeClr>
                    </a:solidFill>
                  </a:tcPr>
                </a:tc>
                <a:extLst>
                  <a:ext uri="{0D108BD9-81ED-4DB2-BD59-A6C34878D82A}">
                    <a16:rowId xmlns:a16="http://schemas.microsoft.com/office/drawing/2014/main" val="2589469449"/>
                  </a:ext>
                </a:extLst>
              </a:tr>
              <a:tr h="370840">
                <a:tc>
                  <a:txBody>
                    <a:bodyPr/>
                    <a:lstStyle/>
                    <a:p>
                      <a:r>
                        <a:rPr lang="en-CA" sz="1600" dirty="0"/>
                        <a:t>AdaBoost</a:t>
                      </a:r>
                    </a:p>
                  </a:txBody>
                  <a:tcPr>
                    <a:solidFill>
                      <a:schemeClr val="accent4">
                        <a:lumMod val="60000"/>
                        <a:lumOff val="40000"/>
                      </a:schemeClr>
                    </a:solidFill>
                  </a:tcPr>
                </a:tc>
                <a:tc>
                  <a:txBody>
                    <a:bodyPr/>
                    <a:lstStyle/>
                    <a:p>
                      <a:pPr algn="ctr"/>
                      <a:r>
                        <a:rPr lang="en-CA" sz="1600" dirty="0"/>
                        <a:t>39.49</a:t>
                      </a:r>
                    </a:p>
                  </a:txBody>
                  <a:tcPr>
                    <a:solidFill>
                      <a:schemeClr val="accent4">
                        <a:lumMod val="60000"/>
                        <a:lumOff val="40000"/>
                      </a:schemeClr>
                    </a:solidFill>
                  </a:tcPr>
                </a:tc>
                <a:extLst>
                  <a:ext uri="{0D108BD9-81ED-4DB2-BD59-A6C34878D82A}">
                    <a16:rowId xmlns:a16="http://schemas.microsoft.com/office/drawing/2014/main" val="1902515487"/>
                  </a:ext>
                </a:extLst>
              </a:tr>
              <a:tr h="370840">
                <a:tc>
                  <a:txBody>
                    <a:bodyPr/>
                    <a:lstStyle/>
                    <a:p>
                      <a:r>
                        <a:rPr lang="en-CA" sz="1600" dirty="0" err="1"/>
                        <a:t>XGBoost</a:t>
                      </a:r>
                      <a:endParaRPr lang="en-CA" sz="1600" dirty="0"/>
                    </a:p>
                  </a:txBody>
                  <a:tcPr>
                    <a:solidFill>
                      <a:schemeClr val="accent4">
                        <a:lumMod val="60000"/>
                        <a:lumOff val="40000"/>
                      </a:schemeClr>
                    </a:solidFill>
                  </a:tcPr>
                </a:tc>
                <a:tc>
                  <a:txBody>
                    <a:bodyPr/>
                    <a:lstStyle/>
                    <a:p>
                      <a:pPr algn="ctr"/>
                      <a:r>
                        <a:rPr lang="en-CA" sz="1600" dirty="0"/>
                        <a:t>40.85</a:t>
                      </a:r>
                    </a:p>
                  </a:txBody>
                  <a:tcPr>
                    <a:solidFill>
                      <a:schemeClr val="accent4">
                        <a:lumMod val="60000"/>
                        <a:lumOff val="40000"/>
                      </a:schemeClr>
                    </a:solidFill>
                  </a:tcPr>
                </a:tc>
                <a:extLst>
                  <a:ext uri="{0D108BD9-81ED-4DB2-BD59-A6C34878D82A}">
                    <a16:rowId xmlns:a16="http://schemas.microsoft.com/office/drawing/2014/main" val="343496629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sz="1600" dirty="0"/>
                        <a:t>Gradient Boosting Classifier</a:t>
                      </a:r>
                    </a:p>
                  </a:txBody>
                  <a:tcPr>
                    <a:solidFill>
                      <a:schemeClr val="accent4">
                        <a:lumMod val="60000"/>
                        <a:lumOff val="40000"/>
                      </a:schemeClr>
                    </a:solidFill>
                  </a:tcPr>
                </a:tc>
                <a:tc>
                  <a:txBody>
                    <a:bodyPr/>
                    <a:lstStyle/>
                    <a:p>
                      <a:pPr algn="ctr"/>
                      <a:r>
                        <a:rPr lang="en-CA" sz="1600" dirty="0"/>
                        <a:t>42.90</a:t>
                      </a:r>
                    </a:p>
                  </a:txBody>
                  <a:tcPr>
                    <a:solidFill>
                      <a:schemeClr val="accent4">
                        <a:lumMod val="60000"/>
                        <a:lumOff val="40000"/>
                      </a:schemeClr>
                    </a:solidFill>
                  </a:tcPr>
                </a:tc>
                <a:extLst>
                  <a:ext uri="{0D108BD9-81ED-4DB2-BD59-A6C34878D82A}">
                    <a16:rowId xmlns:a16="http://schemas.microsoft.com/office/drawing/2014/main" val="1891143792"/>
                  </a:ext>
                </a:extLst>
              </a:tr>
              <a:tr h="370840">
                <a:tc>
                  <a:txBody>
                    <a:bodyPr/>
                    <a:lstStyle/>
                    <a:p>
                      <a:r>
                        <a:rPr lang="en-CA" sz="1600" dirty="0"/>
                        <a:t>Random Forest</a:t>
                      </a:r>
                    </a:p>
                  </a:txBody>
                  <a:tcPr>
                    <a:solidFill>
                      <a:schemeClr val="accent4">
                        <a:lumMod val="60000"/>
                        <a:lumOff val="40000"/>
                      </a:schemeClr>
                    </a:solidFill>
                  </a:tcPr>
                </a:tc>
                <a:tc>
                  <a:txBody>
                    <a:bodyPr/>
                    <a:lstStyle/>
                    <a:p>
                      <a:pPr algn="ctr"/>
                      <a:r>
                        <a:rPr lang="en-CA" sz="1600" dirty="0"/>
                        <a:t>49.71</a:t>
                      </a:r>
                    </a:p>
                  </a:txBody>
                  <a:tcPr>
                    <a:solidFill>
                      <a:schemeClr val="accent4">
                        <a:lumMod val="60000"/>
                        <a:lumOff val="40000"/>
                      </a:schemeClr>
                    </a:solidFill>
                  </a:tcPr>
                </a:tc>
                <a:extLst>
                  <a:ext uri="{0D108BD9-81ED-4DB2-BD59-A6C34878D82A}">
                    <a16:rowId xmlns:a16="http://schemas.microsoft.com/office/drawing/2014/main" val="4215894806"/>
                  </a:ext>
                </a:extLst>
              </a:tr>
            </a:tbl>
          </a:graphicData>
        </a:graphic>
      </p:graphicFrame>
      <p:sp>
        <p:nvSpPr>
          <p:cNvPr id="9" name="TextBox 8">
            <a:extLst>
              <a:ext uri="{FF2B5EF4-FFF2-40B4-BE49-F238E27FC236}">
                <a16:creationId xmlns:a16="http://schemas.microsoft.com/office/drawing/2014/main" id="{2CFC8F45-F72C-493A-AE96-BDB6C98DE935}"/>
              </a:ext>
            </a:extLst>
          </p:cNvPr>
          <p:cNvSpPr txBox="1"/>
          <p:nvPr/>
        </p:nvSpPr>
        <p:spPr>
          <a:xfrm>
            <a:off x="713064" y="1228901"/>
            <a:ext cx="9705259"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Random Forest provided the best model fit against the data. </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45992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Conclusion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F06E7A-042F-4EE4-9EB0-D0CCF0DD62E6}"/>
              </a:ext>
            </a:extLst>
          </p:cNvPr>
          <p:cNvSpPr txBox="1"/>
          <p:nvPr/>
        </p:nvSpPr>
        <p:spPr>
          <a:xfrm>
            <a:off x="713064" y="1228901"/>
            <a:ext cx="9705259" cy="830997"/>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a:t>Most models predictive F1-scores impacted by the model bias towards the highest Response class viz. type 8.  </a:t>
            </a:r>
          </a:p>
        </p:txBody>
      </p:sp>
      <p:grpSp>
        <p:nvGrpSpPr>
          <p:cNvPr id="13" name="Group 12">
            <a:extLst>
              <a:ext uri="{FF2B5EF4-FFF2-40B4-BE49-F238E27FC236}">
                <a16:creationId xmlns:a16="http://schemas.microsoft.com/office/drawing/2014/main" id="{D67AEF01-F20E-4044-9345-4E48EC284A43}"/>
              </a:ext>
            </a:extLst>
          </p:cNvPr>
          <p:cNvGrpSpPr/>
          <p:nvPr/>
        </p:nvGrpSpPr>
        <p:grpSpPr>
          <a:xfrm>
            <a:off x="5022165" y="2532185"/>
            <a:ext cx="6555545" cy="3737254"/>
            <a:chOff x="2081212" y="1236055"/>
            <a:chExt cx="8160068" cy="4766097"/>
          </a:xfrm>
        </p:grpSpPr>
        <p:pic>
          <p:nvPicPr>
            <p:cNvPr id="7" name="Picture 6">
              <a:extLst>
                <a:ext uri="{FF2B5EF4-FFF2-40B4-BE49-F238E27FC236}">
                  <a16:creationId xmlns:a16="http://schemas.microsoft.com/office/drawing/2014/main" id="{0DEF2ECB-0AEC-441D-A2D4-D4D5771CBFEA}"/>
                </a:ext>
              </a:extLst>
            </p:cNvPr>
            <p:cNvPicPr>
              <a:picLocks noChangeAspect="1"/>
            </p:cNvPicPr>
            <p:nvPr/>
          </p:nvPicPr>
          <p:blipFill>
            <a:blip r:embed="rId2"/>
            <a:stretch>
              <a:fillRect/>
            </a:stretch>
          </p:blipFill>
          <p:spPr>
            <a:xfrm>
              <a:off x="2081212" y="3068452"/>
              <a:ext cx="8029575" cy="2933700"/>
            </a:xfrm>
            <a:prstGeom prst="rect">
              <a:avLst/>
            </a:prstGeom>
          </p:spPr>
        </p:pic>
        <p:sp>
          <p:nvSpPr>
            <p:cNvPr id="8" name="Rectangle 7">
              <a:extLst>
                <a:ext uri="{FF2B5EF4-FFF2-40B4-BE49-F238E27FC236}">
                  <a16:creationId xmlns:a16="http://schemas.microsoft.com/office/drawing/2014/main" id="{064D4853-F013-4F61-92DD-6DE6926743EA}"/>
                </a:ext>
              </a:extLst>
            </p:cNvPr>
            <p:cNvSpPr/>
            <p:nvPr/>
          </p:nvSpPr>
          <p:spPr>
            <a:xfrm>
              <a:off x="9115867" y="2912011"/>
              <a:ext cx="1125413" cy="3047937"/>
            </a:xfrm>
            <a:prstGeom prst="rect">
              <a:avLst/>
            </a:prstGeom>
            <a:solidFill>
              <a:srgbClr val="ACD433">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9" name="Picture 8">
              <a:extLst>
                <a:ext uri="{FF2B5EF4-FFF2-40B4-BE49-F238E27FC236}">
                  <a16:creationId xmlns:a16="http://schemas.microsoft.com/office/drawing/2014/main" id="{B79B1FED-EBF7-4CDD-9D76-57D8A66D7250}"/>
                </a:ext>
              </a:extLst>
            </p:cNvPr>
            <p:cNvPicPr>
              <a:picLocks noChangeAspect="1"/>
            </p:cNvPicPr>
            <p:nvPr/>
          </p:nvPicPr>
          <p:blipFill>
            <a:blip r:embed="rId3"/>
            <a:stretch>
              <a:fillRect/>
            </a:stretch>
          </p:blipFill>
          <p:spPr>
            <a:xfrm>
              <a:off x="3348222" y="1236055"/>
              <a:ext cx="5029200" cy="2933700"/>
            </a:xfrm>
            <a:prstGeom prst="rect">
              <a:avLst/>
            </a:prstGeom>
            <a:effectLst>
              <a:outerShdw blurRad="50800" dist="38100" dir="2700000" algn="tl" rotWithShape="0">
                <a:prstClr val="black">
                  <a:alpha val="40000"/>
                </a:prstClr>
              </a:outerShdw>
            </a:effectLst>
          </p:spPr>
        </p:pic>
        <p:sp>
          <p:nvSpPr>
            <p:cNvPr id="10" name="Rectangle 9">
              <a:extLst>
                <a:ext uri="{FF2B5EF4-FFF2-40B4-BE49-F238E27FC236}">
                  <a16:creationId xmlns:a16="http://schemas.microsoft.com/office/drawing/2014/main" id="{E2595289-E85C-454E-9590-9A2EF51064A9}"/>
                </a:ext>
              </a:extLst>
            </p:cNvPr>
            <p:cNvSpPr/>
            <p:nvPr/>
          </p:nvSpPr>
          <p:spPr>
            <a:xfrm rot="16200000">
              <a:off x="6208589" y="1219155"/>
              <a:ext cx="314088" cy="3981157"/>
            </a:xfrm>
            <a:prstGeom prst="rect">
              <a:avLst/>
            </a:prstGeom>
            <a:solidFill>
              <a:srgbClr val="ACD433">
                <a:alpha val="2313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2" name="Connector: Elbow 11">
              <a:extLst>
                <a:ext uri="{FF2B5EF4-FFF2-40B4-BE49-F238E27FC236}">
                  <a16:creationId xmlns:a16="http://schemas.microsoft.com/office/drawing/2014/main" id="{67C9D66D-8D90-47AE-9FFD-019C205689A8}"/>
                </a:ext>
              </a:extLst>
            </p:cNvPr>
            <p:cNvCxnSpPr>
              <a:stCxn id="10" idx="2"/>
              <a:endCxn id="8" idx="1"/>
            </p:cNvCxnSpPr>
            <p:nvPr/>
          </p:nvCxnSpPr>
          <p:spPr>
            <a:xfrm>
              <a:off x="8356212" y="3209733"/>
              <a:ext cx="759655" cy="1226247"/>
            </a:xfrm>
            <a:prstGeom prst="bentConnector3">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1CF9FDEA-E70E-429C-9BBB-82CC51975085}"/>
              </a:ext>
            </a:extLst>
          </p:cNvPr>
          <p:cNvSpPr txBox="1"/>
          <p:nvPr/>
        </p:nvSpPr>
        <p:spPr>
          <a:xfrm>
            <a:off x="659692" y="1976845"/>
            <a:ext cx="4579058" cy="3108543"/>
          </a:xfrm>
          <a:prstGeom prst="rect">
            <a:avLst/>
          </a:prstGeom>
          <a:noFill/>
        </p:spPr>
        <p:txBody>
          <a:bodyPr wrap="square" rtlCol="0">
            <a:spAutoFit/>
          </a:bodyPr>
          <a:lstStyle/>
          <a:p>
            <a:endParaRPr lang="en-US" sz="1600" dirty="0"/>
          </a:p>
          <a:p>
            <a:pPr marL="285750" indent="-285750">
              <a:buFont typeface="Arial" panose="020B0604020202020204" pitchFamily="34" charset="0"/>
              <a:buChar char="•"/>
            </a:pPr>
            <a:r>
              <a:rPr lang="en-US" sz="1600" dirty="0"/>
              <a:t>Various oversampling approaches taken:</a:t>
            </a:r>
          </a:p>
          <a:p>
            <a:pPr marL="742950" lvl="1" indent="-285750">
              <a:buFont typeface="Arial" panose="020B0604020202020204" pitchFamily="34" charset="0"/>
              <a:buChar char="•"/>
            </a:pPr>
            <a:r>
              <a:rPr lang="en-US" sz="1600" i="1" dirty="0"/>
              <a:t>Weighting class ratios (</a:t>
            </a:r>
            <a:r>
              <a:rPr lang="en-US" sz="1600" dirty="0"/>
              <a:t>within algorithm parameters)</a:t>
            </a:r>
            <a:r>
              <a:rPr lang="en-US" sz="1600" i="1" dirty="0"/>
              <a:t>: </a:t>
            </a:r>
            <a:r>
              <a:rPr lang="en-US" sz="1600" i="1" dirty="0" err="1"/>
              <a:t>class_weight</a:t>
            </a:r>
            <a:r>
              <a:rPr lang="en-US" sz="1600" i="1" dirty="0"/>
              <a:t>: dictionary </a:t>
            </a:r>
            <a:r>
              <a:rPr lang="en-US" sz="1600" dirty="0"/>
              <a:t>based on count frequency </a:t>
            </a:r>
          </a:p>
          <a:p>
            <a:pPr lvl="1"/>
            <a:r>
              <a:rPr lang="en-US" sz="1000" dirty="0" err="1"/>
              <a:t>class_weight</a:t>
            </a:r>
            <a:r>
              <a:rPr lang="en-US" sz="1000" dirty="0"/>
              <a:t> = </a:t>
            </a:r>
            <a:r>
              <a:rPr lang="en-US" sz="1000" dirty="0" err="1"/>
              <a:t>dict</a:t>
            </a:r>
            <a:r>
              <a:rPr lang="en-US" sz="1000" dirty="0"/>
              <a:t>({1:3.5, 2:3.5, 3:20,4:15,5:4.0,6:1.8,7:2.5,8:1.0})</a:t>
            </a:r>
          </a:p>
          <a:p>
            <a:pPr marL="742950" lvl="1" indent="-285750">
              <a:buFont typeface="Arial" panose="020B0604020202020204" pitchFamily="34" charset="0"/>
              <a:buChar char="•"/>
            </a:pPr>
            <a:endParaRPr lang="en-US" sz="1000" dirty="0"/>
          </a:p>
          <a:p>
            <a:pPr marL="742950" lvl="1" indent="-285750">
              <a:buFont typeface="Arial" panose="020B0604020202020204" pitchFamily="34" charset="0"/>
              <a:buChar char="•"/>
            </a:pPr>
            <a:r>
              <a:rPr lang="en-US" sz="1600" dirty="0"/>
              <a:t>SMOTE </a:t>
            </a:r>
            <a:r>
              <a:rPr lang="en-US" sz="1600" dirty="0" err="1"/>
              <a:t>Sampling_Strategy</a:t>
            </a:r>
            <a:r>
              <a:rPr lang="en-US" sz="1600" dirty="0"/>
              <a:t>: </a:t>
            </a:r>
          </a:p>
          <a:p>
            <a:pPr marL="1200150" lvl="2" indent="-285750">
              <a:buFont typeface="Arial" panose="020B0604020202020204" pitchFamily="34" charset="0"/>
              <a:buChar char="•"/>
            </a:pPr>
            <a:r>
              <a:rPr lang="en-US" sz="1600" dirty="0"/>
              <a:t>float (as above), </a:t>
            </a:r>
          </a:p>
          <a:p>
            <a:pPr marL="1200150" lvl="2" indent="-285750">
              <a:buFont typeface="Arial" panose="020B0604020202020204" pitchFamily="34" charset="0"/>
              <a:buChar char="•"/>
            </a:pPr>
            <a:r>
              <a:rPr lang="en-US" sz="1600" dirty="0"/>
              <a:t>‘minority’ resample minority classes only.</a:t>
            </a:r>
          </a:p>
          <a:p>
            <a:r>
              <a:rPr lang="en-US" sz="1600" dirty="0"/>
              <a:t> </a:t>
            </a:r>
          </a:p>
        </p:txBody>
      </p:sp>
    </p:spTree>
    <p:extLst>
      <p:ext uri="{BB962C8B-B14F-4D97-AF65-F5344CB8AC3E}">
        <p14:creationId xmlns:p14="http://schemas.microsoft.com/office/powerpoint/2010/main" val="1364914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US" dirty="0"/>
              <a:t>C</a:t>
            </a:r>
            <a:r>
              <a:rPr lang="en-CA" dirty="0" err="1"/>
              <a:t>onclusion</a:t>
            </a:r>
            <a:endParaRPr lang="en-CA" dirty="0"/>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F06E7A-042F-4EE4-9EB0-D0CCF0DD62E6}"/>
              </a:ext>
            </a:extLst>
          </p:cNvPr>
          <p:cNvSpPr txBox="1"/>
          <p:nvPr/>
        </p:nvSpPr>
        <p:spPr>
          <a:xfrm>
            <a:off x="713064" y="1228901"/>
            <a:ext cx="9705259"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Submissions to Prudential Life Insurance Kaggle challenge are scored based on the </a:t>
            </a:r>
            <a:r>
              <a:rPr lang="en-US" sz="1600" b="1" dirty="0"/>
              <a:t>Quadratic weighted kappa score, </a:t>
            </a:r>
            <a:r>
              <a:rPr lang="en-US" sz="1600" dirty="0"/>
              <a:t>which is a chance-adjusted measure of agreement between two ratings (expected vs known). This metric typically varies from:</a:t>
            </a:r>
          </a:p>
          <a:p>
            <a:pPr marL="742950" lvl="1" indent="-285750">
              <a:buFont typeface="Arial" panose="020B0604020202020204" pitchFamily="34" charset="0"/>
              <a:buChar char="•"/>
            </a:pPr>
            <a:r>
              <a:rPr lang="en-US" sz="1600" b="1" dirty="0"/>
              <a:t>0 (random agreement) </a:t>
            </a:r>
            <a:r>
              <a:rPr lang="en-US" sz="1600" dirty="0"/>
              <a:t>between the raters</a:t>
            </a:r>
          </a:p>
          <a:p>
            <a:pPr marL="742950" lvl="1" indent="-285750">
              <a:buFont typeface="Arial" panose="020B0604020202020204" pitchFamily="34" charset="0"/>
              <a:buChar char="•"/>
            </a:pPr>
            <a:r>
              <a:rPr lang="en-US" sz="1600" b="1" dirty="0"/>
              <a:t>1 (complete agreement)</a:t>
            </a:r>
            <a:r>
              <a:rPr lang="en-US" sz="1600" dirty="0"/>
              <a:t> between raters.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err="1"/>
              <a:t>Quadratic_Kappa</a:t>
            </a:r>
            <a:r>
              <a:rPr lang="en-US" sz="1600" dirty="0"/>
              <a:t> score: 0.431</a:t>
            </a:r>
          </a:p>
        </p:txBody>
      </p:sp>
      <p:pic>
        <p:nvPicPr>
          <p:cNvPr id="6" name="Picture 5">
            <a:extLst>
              <a:ext uri="{FF2B5EF4-FFF2-40B4-BE49-F238E27FC236}">
                <a16:creationId xmlns:a16="http://schemas.microsoft.com/office/drawing/2014/main" id="{09171213-DE72-4FBF-AC3F-FBA483BF2507}"/>
              </a:ext>
            </a:extLst>
          </p:cNvPr>
          <p:cNvPicPr>
            <a:picLocks noChangeAspect="1"/>
          </p:cNvPicPr>
          <p:nvPr/>
        </p:nvPicPr>
        <p:blipFill>
          <a:blip r:embed="rId2"/>
          <a:stretch>
            <a:fillRect/>
          </a:stretch>
        </p:blipFill>
        <p:spPr>
          <a:xfrm>
            <a:off x="1114425" y="3275826"/>
            <a:ext cx="2457450" cy="657225"/>
          </a:xfrm>
          <a:prstGeom prst="rect">
            <a:avLst/>
          </a:prstGeom>
        </p:spPr>
      </p:pic>
      <p:pic>
        <p:nvPicPr>
          <p:cNvPr id="7" name="Picture 6">
            <a:extLst>
              <a:ext uri="{FF2B5EF4-FFF2-40B4-BE49-F238E27FC236}">
                <a16:creationId xmlns:a16="http://schemas.microsoft.com/office/drawing/2014/main" id="{C430729B-291A-4428-9874-5A2F8AFFBDDF}"/>
              </a:ext>
            </a:extLst>
          </p:cNvPr>
          <p:cNvPicPr>
            <a:picLocks noChangeAspect="1"/>
          </p:cNvPicPr>
          <p:nvPr/>
        </p:nvPicPr>
        <p:blipFill>
          <a:blip r:embed="rId3"/>
          <a:stretch>
            <a:fillRect/>
          </a:stretch>
        </p:blipFill>
        <p:spPr>
          <a:xfrm>
            <a:off x="1114425" y="5452931"/>
            <a:ext cx="4981575" cy="523875"/>
          </a:xfrm>
          <a:prstGeom prst="rect">
            <a:avLst/>
          </a:prstGeom>
        </p:spPr>
      </p:pic>
      <p:sp>
        <p:nvSpPr>
          <p:cNvPr id="8" name="Rectangle 7">
            <a:extLst>
              <a:ext uri="{FF2B5EF4-FFF2-40B4-BE49-F238E27FC236}">
                <a16:creationId xmlns:a16="http://schemas.microsoft.com/office/drawing/2014/main" id="{B827C787-8118-49E4-ABC1-B6EAD304D6A2}"/>
              </a:ext>
            </a:extLst>
          </p:cNvPr>
          <p:cNvSpPr/>
          <p:nvPr/>
        </p:nvSpPr>
        <p:spPr>
          <a:xfrm>
            <a:off x="757805" y="4102998"/>
            <a:ext cx="10072382" cy="1477328"/>
          </a:xfrm>
          <a:prstGeom prst="rect">
            <a:avLst/>
          </a:prstGeom>
        </p:spPr>
        <p:txBody>
          <a:bodyPr wrap="square">
            <a:spAutoFit/>
          </a:bodyPr>
          <a:lstStyle/>
          <a:p>
            <a:pPr marL="285750" indent="-285750">
              <a:buFont typeface="Arial" panose="020B0604020202020204" pitchFamily="34" charset="0"/>
              <a:buChar char="•"/>
            </a:pPr>
            <a:r>
              <a:rPr lang="en-US" dirty="0"/>
              <a:t>The original kappa coefficient assumed nominal categories but this was later extended to non-nominal categories through "weighting."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Quadratic Weighted Kappa score: 0.431</a:t>
            </a:r>
          </a:p>
          <a:p>
            <a:endParaRPr lang="en-CA" dirty="0"/>
          </a:p>
        </p:txBody>
      </p:sp>
    </p:spTree>
    <p:extLst>
      <p:ext uri="{BB962C8B-B14F-4D97-AF65-F5344CB8AC3E}">
        <p14:creationId xmlns:p14="http://schemas.microsoft.com/office/powerpoint/2010/main" val="4157541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Next steps</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F06E7A-042F-4EE4-9EB0-D0CCF0DD62E6}"/>
              </a:ext>
            </a:extLst>
          </p:cNvPr>
          <p:cNvSpPr txBox="1"/>
          <p:nvPr/>
        </p:nvSpPr>
        <p:spPr>
          <a:xfrm>
            <a:off x="713064" y="1228901"/>
            <a:ext cx="9705259" cy="3867725"/>
          </a:xfrm>
          <a:prstGeom prst="rect">
            <a:avLst/>
          </a:prstGeom>
          <a:noFill/>
        </p:spPr>
        <p:txBody>
          <a:bodyPr wrap="square" rtlCol="0">
            <a:spAutoFit/>
          </a:bodyPr>
          <a:lstStyle/>
          <a:p>
            <a:pPr marL="285750" indent="-285750">
              <a:buFont typeface="Arial" panose="020B0604020202020204" pitchFamily="34" charset="0"/>
              <a:buChar char="•"/>
            </a:pPr>
            <a:r>
              <a:rPr lang="en-US" sz="1600" dirty="0"/>
              <a:t>Resolution of model bias towards the majority class response type. Look at other weighting or penalizing approaches to misprediction.</a:t>
            </a:r>
          </a:p>
          <a:p>
            <a:endParaRPr lang="en-US" sz="1600" dirty="0"/>
          </a:p>
          <a:p>
            <a:pPr marL="285750" indent="-285750">
              <a:buFont typeface="Arial" panose="020B0604020202020204" pitchFamily="34" charset="0"/>
              <a:buChar char="•"/>
            </a:pPr>
            <a:r>
              <a:rPr lang="en-US" sz="1600" dirty="0"/>
              <a:t>Future work more in-depth analysis of the problem and new methods to deal with refining Customer Segmentation (grouping based on similar attributes), and client risk and corresponding insurance premium levels.</a:t>
            </a:r>
          </a:p>
          <a:p>
            <a:endParaRPr lang="en-US" sz="1600" dirty="0"/>
          </a:p>
          <a:p>
            <a:r>
              <a:rPr lang="en-CA" sz="1600" b="1" i="1" dirty="0"/>
              <a:t>Rethinking customer segmentation</a:t>
            </a:r>
          </a:p>
          <a:p>
            <a:pPr marL="285750" indent="-285750">
              <a:buFont typeface="Arial" panose="020B0604020202020204" pitchFamily="34" charset="0"/>
              <a:buChar char="•"/>
            </a:pPr>
            <a:r>
              <a:rPr lang="en-US" sz="1600" dirty="0"/>
              <a:t>In 2015 MetLife began a year-long brand discovery process. At the core of this strategic refresh, was a fundamentally data driven approach, enabled by advances in machine learning, and proliferation of disruptive newcomers to underwriting, such as </a:t>
            </a:r>
            <a:r>
              <a:rPr lang="en-US" sz="1600" dirty="0">
                <a:hlinkClick r:id="rId2"/>
              </a:rPr>
              <a:t>Lemonade</a:t>
            </a:r>
            <a:r>
              <a:rPr lang="en-US" sz="1600" dirty="0"/>
              <a:t>.</a:t>
            </a:r>
          </a:p>
          <a:p>
            <a:pPr marL="285750" indent="-285750">
              <a:buFont typeface="Arial" panose="020B0604020202020204" pitchFamily="34" charset="0"/>
              <a:buChar char="•"/>
            </a:pPr>
            <a:endParaRPr lang="en-CA" sz="1600" b="1" i="1" dirty="0"/>
          </a:p>
          <a:p>
            <a:pPr marL="285750" indent="-285750">
              <a:buFont typeface="Arial" panose="020B0604020202020204" pitchFamily="34" charset="0"/>
              <a:buChar char="•"/>
            </a:pPr>
            <a:r>
              <a:rPr lang="en-US" sz="1600" dirty="0"/>
              <a:t>To better understand their customers, MetLife strove to “</a:t>
            </a:r>
            <a:r>
              <a:rPr lang="en-US" sz="1600" i="1" dirty="0"/>
              <a:t>move from basic demographics and life stages to a view based on mindsets and attitudes.</a:t>
            </a:r>
            <a:r>
              <a:rPr lang="en-US" sz="1600" dirty="0"/>
              <a:t>”</a:t>
            </a:r>
            <a:r>
              <a:rPr lang="en-US" sz="1600" baseline="30000" dirty="0"/>
              <a:t>5</a:t>
            </a:r>
          </a:p>
          <a:p>
            <a:endParaRPr lang="en-US" sz="1600" baseline="30000" dirty="0"/>
          </a:p>
          <a:p>
            <a:endParaRPr lang="en-US" sz="1600" baseline="30000" dirty="0"/>
          </a:p>
        </p:txBody>
      </p:sp>
      <p:sp>
        <p:nvSpPr>
          <p:cNvPr id="9" name="Rectangle 8">
            <a:extLst>
              <a:ext uri="{FF2B5EF4-FFF2-40B4-BE49-F238E27FC236}">
                <a16:creationId xmlns:a16="http://schemas.microsoft.com/office/drawing/2014/main" id="{55FCF982-EA57-4ED3-BAC8-539DFBF44432}"/>
              </a:ext>
            </a:extLst>
          </p:cNvPr>
          <p:cNvSpPr/>
          <p:nvPr/>
        </p:nvSpPr>
        <p:spPr>
          <a:xfrm>
            <a:off x="713063" y="5799117"/>
            <a:ext cx="10057605" cy="553998"/>
          </a:xfrm>
          <a:prstGeom prst="rect">
            <a:avLst/>
          </a:prstGeom>
        </p:spPr>
        <p:txBody>
          <a:bodyPr wrap="square">
            <a:spAutoFit/>
          </a:bodyPr>
          <a:lstStyle/>
          <a:p>
            <a:r>
              <a:rPr lang="en-US" sz="1000" baseline="30000" dirty="0"/>
              <a:t>5 </a:t>
            </a:r>
            <a:r>
              <a:rPr lang="en-US" sz="1000" dirty="0"/>
              <a:t>Bell M (2016) Is analytics the underwriting we know? [</a:t>
            </a:r>
            <a:r>
              <a:rPr lang="en-US" sz="1000" dirty="0">
                <a:hlinkClick r:id="rId3"/>
              </a:rPr>
              <a:t>Hyperlink</a:t>
            </a:r>
            <a:r>
              <a:rPr lang="en-US" sz="1000" dirty="0"/>
              <a:t>].</a:t>
            </a:r>
          </a:p>
          <a:p>
            <a:r>
              <a:rPr lang="en-US" sz="1000" baseline="30000" dirty="0"/>
              <a:t>6 </a:t>
            </a:r>
            <a:r>
              <a:rPr lang="en-US" sz="1000" dirty="0" err="1"/>
              <a:t>Mehra</a:t>
            </a:r>
            <a:r>
              <a:rPr lang="en-US" sz="1000" dirty="0"/>
              <a:t>, Sanjay, and Leah van </a:t>
            </a:r>
            <a:r>
              <a:rPr lang="en-US" sz="1000" dirty="0" err="1"/>
              <a:t>Zelm</a:t>
            </a:r>
            <a:r>
              <a:rPr lang="en-US" sz="1000" dirty="0"/>
              <a:t>. 2013. Segmentation. Customer Strategy Done Right [</a:t>
            </a:r>
            <a:r>
              <a:rPr lang="en-US" sz="1000" dirty="0">
                <a:hlinkClick r:id="rId3"/>
              </a:rPr>
              <a:t>Hyperlink</a:t>
            </a:r>
            <a:r>
              <a:rPr lang="en-US" sz="1000" dirty="0"/>
              <a:t>].</a:t>
            </a:r>
          </a:p>
          <a:p>
            <a:endParaRPr lang="en-US" sz="1000" dirty="0"/>
          </a:p>
        </p:txBody>
      </p:sp>
    </p:spTree>
    <p:extLst>
      <p:ext uri="{BB962C8B-B14F-4D97-AF65-F5344CB8AC3E}">
        <p14:creationId xmlns:p14="http://schemas.microsoft.com/office/powerpoint/2010/main" val="422781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Next steps</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8900719"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04F06E7A-042F-4EE4-9EB0-D0CCF0DD62E6}"/>
              </a:ext>
            </a:extLst>
          </p:cNvPr>
          <p:cNvSpPr txBox="1"/>
          <p:nvPr/>
        </p:nvSpPr>
        <p:spPr>
          <a:xfrm>
            <a:off x="713064" y="1228901"/>
            <a:ext cx="9705259"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MetLife interviewed and surveyed more than 50,000 customers. Using big data clustering techniques to analyze the survey information to better understand and segment their customers and subsequently redesign their go to market approach.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Survey respondents were clustered into distinct groups based on their individual survey responses resulting in, a refined picture of who their customers were.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These groups (or segments) based on </a:t>
            </a:r>
            <a:r>
              <a:rPr lang="en-US" sz="1600" b="1" dirty="0"/>
              <a:t>attitudes</a:t>
            </a:r>
            <a:r>
              <a:rPr lang="en-US" sz="1600" dirty="0"/>
              <a:t> and demographics, provided a new way to think about allocating resources against the pursuit of the “right” customers.</a:t>
            </a:r>
          </a:p>
          <a:p>
            <a:endParaRPr lang="en-US" sz="1600" dirty="0"/>
          </a:p>
        </p:txBody>
      </p:sp>
      <p:pic>
        <p:nvPicPr>
          <p:cNvPr id="4" name="Picture 3">
            <a:extLst>
              <a:ext uri="{FF2B5EF4-FFF2-40B4-BE49-F238E27FC236}">
                <a16:creationId xmlns:a16="http://schemas.microsoft.com/office/drawing/2014/main" id="{E909FACC-610B-4494-B2BC-05F91F259B89}"/>
              </a:ext>
            </a:extLst>
          </p:cNvPr>
          <p:cNvPicPr>
            <a:picLocks noChangeAspect="1"/>
          </p:cNvPicPr>
          <p:nvPr/>
        </p:nvPicPr>
        <p:blipFill>
          <a:blip r:embed="rId2"/>
          <a:stretch>
            <a:fillRect/>
          </a:stretch>
        </p:blipFill>
        <p:spPr>
          <a:xfrm>
            <a:off x="3028950" y="3571874"/>
            <a:ext cx="5085078" cy="3134849"/>
          </a:xfrm>
          <a:prstGeom prst="rect">
            <a:avLst/>
          </a:prstGeom>
        </p:spPr>
      </p:pic>
    </p:spTree>
    <p:extLst>
      <p:ext uri="{BB962C8B-B14F-4D97-AF65-F5344CB8AC3E}">
        <p14:creationId xmlns:p14="http://schemas.microsoft.com/office/powerpoint/2010/main" val="1127969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Introduction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770077"/>
            <a:ext cx="8900719"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4" name="TextBox 3">
            <a:extLst>
              <a:ext uri="{FF2B5EF4-FFF2-40B4-BE49-F238E27FC236}">
                <a16:creationId xmlns:a16="http://schemas.microsoft.com/office/drawing/2014/main" id="{0ED5EFA1-3CBB-4CFE-8BB6-BB702826D1EA}"/>
              </a:ext>
            </a:extLst>
          </p:cNvPr>
          <p:cNvSpPr txBox="1"/>
          <p:nvPr/>
        </p:nvSpPr>
        <p:spPr>
          <a:xfrm>
            <a:off x="713064" y="1510018"/>
            <a:ext cx="9337770" cy="4154984"/>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Big data technologies already revolutionize the way insurance companies to collect, process and analyze data more effectively e.g. customer analytics, product development, marketing analytics, and claims analysis.</a:t>
            </a:r>
          </a:p>
          <a:p>
            <a:pPr marL="742950" lvl="1" indent="-285750" fontAlgn="base">
              <a:buFont typeface="Arial" panose="020B0604020202020204" pitchFamily="34" charset="0"/>
              <a:buChar char="•"/>
            </a:pPr>
            <a:r>
              <a:rPr lang="en-US" dirty="0"/>
              <a:t>Using vehicle telematics is a typical example where big data analytics is being vastly implemented and is transforming the way auto insurers price the premiums of individual drivers.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Use of predictive analytics approaches across life insurance practices have mainly focused on modeling mortality rates of applicants to improve underwriting decisions and profitability of the business.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Manulife insurance company in Canada was the first to offer life insurance to HIV suffering applicants through predictive analysis of survival rates.</a:t>
            </a:r>
            <a:r>
              <a:rPr lang="en-US" baseline="30000" dirty="0"/>
              <a:t>1</a:t>
            </a:r>
          </a:p>
          <a:p>
            <a:pPr marL="285750" indent="-285750" fontAlgn="base">
              <a:buFont typeface="Arial" panose="020B0604020202020204" pitchFamily="34" charset="0"/>
              <a:buChar char="•"/>
            </a:pPr>
            <a:endParaRPr lang="en-US" baseline="30000" dirty="0"/>
          </a:p>
        </p:txBody>
      </p:sp>
      <p:sp>
        <p:nvSpPr>
          <p:cNvPr id="5" name="Rectangle 4">
            <a:extLst>
              <a:ext uri="{FF2B5EF4-FFF2-40B4-BE49-F238E27FC236}">
                <a16:creationId xmlns:a16="http://schemas.microsoft.com/office/drawing/2014/main" id="{731863EE-E203-4FCE-AA79-AEB143697C1F}"/>
              </a:ext>
            </a:extLst>
          </p:cNvPr>
          <p:cNvSpPr/>
          <p:nvPr/>
        </p:nvSpPr>
        <p:spPr>
          <a:xfrm>
            <a:off x="713063" y="5799117"/>
            <a:ext cx="10057605" cy="246221"/>
          </a:xfrm>
          <a:prstGeom prst="rect">
            <a:avLst/>
          </a:prstGeom>
        </p:spPr>
        <p:txBody>
          <a:bodyPr wrap="square">
            <a:spAutoFit/>
          </a:bodyPr>
          <a:lstStyle/>
          <a:p>
            <a:r>
              <a:rPr lang="en-US" sz="1000" baseline="30000" dirty="0"/>
              <a:t>1 </a:t>
            </a:r>
            <a:r>
              <a:rPr lang="en-US" sz="1000" dirty="0"/>
              <a:t>Bell M (2016) Is analytics the underwriting we know? [</a:t>
            </a:r>
            <a:r>
              <a:rPr lang="en-US" sz="1000" dirty="0">
                <a:hlinkClick r:id="rId2"/>
              </a:rPr>
              <a:t>Hyperlink</a:t>
            </a:r>
            <a:r>
              <a:rPr lang="en-US" sz="1000" dirty="0"/>
              <a:t>]. </a:t>
            </a:r>
          </a:p>
        </p:txBody>
      </p:sp>
    </p:spTree>
    <p:extLst>
      <p:ext uri="{BB962C8B-B14F-4D97-AF65-F5344CB8AC3E}">
        <p14:creationId xmlns:p14="http://schemas.microsoft.com/office/powerpoint/2010/main" val="45532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Introduction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770077"/>
            <a:ext cx="8900719"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5" name="Rectangle 4">
            <a:extLst>
              <a:ext uri="{FF2B5EF4-FFF2-40B4-BE49-F238E27FC236}">
                <a16:creationId xmlns:a16="http://schemas.microsoft.com/office/drawing/2014/main" id="{731863EE-E203-4FCE-AA79-AEB143697C1F}"/>
              </a:ext>
            </a:extLst>
          </p:cNvPr>
          <p:cNvSpPr/>
          <p:nvPr/>
        </p:nvSpPr>
        <p:spPr>
          <a:xfrm>
            <a:off x="713063" y="5799117"/>
            <a:ext cx="10469287" cy="246221"/>
          </a:xfrm>
          <a:prstGeom prst="rect">
            <a:avLst/>
          </a:prstGeom>
        </p:spPr>
        <p:txBody>
          <a:bodyPr wrap="square">
            <a:spAutoFit/>
          </a:bodyPr>
          <a:lstStyle/>
          <a:p>
            <a:r>
              <a:rPr lang="en-US" sz="1000" baseline="30000" dirty="0"/>
              <a:t>2 </a:t>
            </a:r>
            <a:r>
              <a:rPr lang="en-US" sz="1000" dirty="0" err="1"/>
              <a:t>Bughin</a:t>
            </a:r>
            <a:r>
              <a:rPr lang="en-US" sz="1000" dirty="0"/>
              <a:t>, Jacques, Eric </a:t>
            </a:r>
            <a:r>
              <a:rPr lang="en-US" sz="1000" dirty="0" err="1"/>
              <a:t>Hazan</a:t>
            </a:r>
            <a:r>
              <a:rPr lang="en-US" sz="1000" dirty="0"/>
              <a:t>, James </a:t>
            </a:r>
            <a:r>
              <a:rPr lang="en-US" sz="1000" dirty="0" err="1"/>
              <a:t>Manyika</a:t>
            </a:r>
            <a:r>
              <a:rPr lang="en-US" sz="1000" dirty="0"/>
              <a:t>, and Jonathan </a:t>
            </a:r>
            <a:r>
              <a:rPr lang="en-US" sz="1000" dirty="0" err="1"/>
              <a:t>Woetzel</a:t>
            </a:r>
            <a:r>
              <a:rPr lang="en-US" sz="1000" dirty="0"/>
              <a:t>. 2017. “Artificial Intelligence The Next Digital Frontier”. </a:t>
            </a:r>
            <a:r>
              <a:rPr lang="en-US" sz="1000" dirty="0" err="1"/>
              <a:t>Mckinsey</a:t>
            </a:r>
            <a:r>
              <a:rPr lang="en-US" sz="1000" dirty="0"/>
              <a:t> Global Institute. </a:t>
            </a:r>
          </a:p>
        </p:txBody>
      </p:sp>
      <p:pic>
        <p:nvPicPr>
          <p:cNvPr id="18434" name="Picture 2">
            <a:extLst>
              <a:ext uri="{FF2B5EF4-FFF2-40B4-BE49-F238E27FC236}">
                <a16:creationId xmlns:a16="http://schemas.microsoft.com/office/drawing/2014/main" id="{00268859-6A90-4AC6-A05B-1D2C88509D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2805522"/>
            <a:ext cx="6153150" cy="277612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F16E1A4-A247-4E8E-A7EE-9925D3438A4C}"/>
              </a:ext>
            </a:extLst>
          </p:cNvPr>
          <p:cNvSpPr txBox="1"/>
          <p:nvPr/>
        </p:nvSpPr>
        <p:spPr>
          <a:xfrm>
            <a:off x="713064" y="1510018"/>
            <a:ext cx="9337770" cy="1200329"/>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In 2017 McKinsey article outlined four broad areas where machine learning could increase the value chain within the life insurance industry: projecting (forecasting), producing (operations), promoting (sales and marketing) and providing (enhanced user experiences).</a:t>
            </a:r>
            <a:endParaRPr lang="en-US" baseline="30000" dirty="0"/>
          </a:p>
        </p:txBody>
      </p:sp>
    </p:spTree>
    <p:extLst>
      <p:ext uri="{BB962C8B-B14F-4D97-AF65-F5344CB8AC3E}">
        <p14:creationId xmlns:p14="http://schemas.microsoft.com/office/powerpoint/2010/main" val="351379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Introduction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770077"/>
            <a:ext cx="8900719"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4" name="TextBox 3">
            <a:extLst>
              <a:ext uri="{FF2B5EF4-FFF2-40B4-BE49-F238E27FC236}">
                <a16:creationId xmlns:a16="http://schemas.microsoft.com/office/drawing/2014/main" id="{0ED5EFA1-3CBB-4CFE-8BB6-BB702826D1EA}"/>
              </a:ext>
            </a:extLst>
          </p:cNvPr>
          <p:cNvSpPr txBox="1"/>
          <p:nvPr/>
        </p:nvSpPr>
        <p:spPr>
          <a:xfrm>
            <a:off x="713064" y="1510018"/>
            <a:ext cx="9337770" cy="2308324"/>
          </a:xfrm>
          <a:prstGeom prst="rect">
            <a:avLst/>
          </a:prstGeom>
          <a:noFill/>
        </p:spPr>
        <p:txBody>
          <a:bodyPr wrap="square" rtlCol="0">
            <a:spAutoFit/>
          </a:bodyPr>
          <a:lstStyle/>
          <a:p>
            <a:pPr marL="285750" indent="-285750" fontAlgn="base">
              <a:buFont typeface="Arial" panose="020B0604020202020204" pitchFamily="34" charset="0"/>
              <a:buChar char="•"/>
            </a:pPr>
            <a:r>
              <a:rPr lang="en-US" b="1" dirty="0"/>
              <a:t>Applicant Evaluation:</a:t>
            </a:r>
          </a:p>
          <a:p>
            <a:pPr marL="742950" lvl="1" indent="-285750" fontAlgn="base">
              <a:buFont typeface="Arial" panose="020B0604020202020204" pitchFamily="34" charset="0"/>
              <a:buChar char="•"/>
            </a:pPr>
            <a:r>
              <a:rPr lang="en-US" dirty="0"/>
              <a:t>Risk profiles of individual applicants are analyzed by underwriters, especially in the life insurance business. The role of the underwriter is to ensure that the risks are evaluated, and premiums as accurately as possible. </a:t>
            </a:r>
          </a:p>
          <a:p>
            <a:pPr marL="742950" lvl="1" indent="-285750" fontAlgn="base">
              <a:buFont typeface="Arial" panose="020B0604020202020204" pitchFamily="34" charset="0"/>
              <a:buChar char="•"/>
            </a:pPr>
            <a:endParaRPr lang="en-US" dirty="0"/>
          </a:p>
          <a:p>
            <a:pPr marL="742950" lvl="1" indent="-285750" fontAlgn="base">
              <a:buFont typeface="Arial" panose="020B0604020202020204" pitchFamily="34" charset="0"/>
              <a:buChar char="•"/>
            </a:pPr>
            <a:r>
              <a:rPr lang="en-US" dirty="0"/>
              <a:t>Risk classification is a common term used among insurance companies, which refers grouping customers according to their estimated level of risks, determined from their historical data.</a:t>
            </a:r>
            <a:r>
              <a:rPr lang="en-US" baseline="30000" dirty="0"/>
              <a:t>3</a:t>
            </a:r>
          </a:p>
        </p:txBody>
      </p:sp>
      <p:sp>
        <p:nvSpPr>
          <p:cNvPr id="5" name="Rectangle 4">
            <a:extLst>
              <a:ext uri="{FF2B5EF4-FFF2-40B4-BE49-F238E27FC236}">
                <a16:creationId xmlns:a16="http://schemas.microsoft.com/office/drawing/2014/main" id="{731863EE-E203-4FCE-AA79-AEB143697C1F}"/>
              </a:ext>
            </a:extLst>
          </p:cNvPr>
          <p:cNvSpPr/>
          <p:nvPr/>
        </p:nvSpPr>
        <p:spPr>
          <a:xfrm>
            <a:off x="713063" y="5799117"/>
            <a:ext cx="10057605" cy="400110"/>
          </a:xfrm>
          <a:prstGeom prst="rect">
            <a:avLst/>
          </a:prstGeom>
        </p:spPr>
        <p:txBody>
          <a:bodyPr wrap="square">
            <a:spAutoFit/>
          </a:bodyPr>
          <a:lstStyle/>
          <a:p>
            <a:r>
              <a:rPr lang="en-US" sz="1000" baseline="30000" dirty="0"/>
              <a:t>3 </a:t>
            </a:r>
            <a:r>
              <a:rPr lang="en-US" sz="1000" dirty="0"/>
              <a:t>Cummins J, Smith B, Vance R, </a:t>
            </a:r>
            <a:r>
              <a:rPr lang="en-US" sz="1000" dirty="0" err="1"/>
              <a:t>Vanderhel</a:t>
            </a:r>
            <a:r>
              <a:rPr lang="en-US" sz="1000" dirty="0"/>
              <a:t> J (2013) Risk classification in Life Insurance, 1st </a:t>
            </a:r>
            <a:r>
              <a:rPr lang="en-US" sz="1000" dirty="0" err="1"/>
              <a:t>edn</a:t>
            </a:r>
            <a:r>
              <a:rPr lang="en-US" sz="1000" dirty="0"/>
              <a:t>. Springer, New York</a:t>
            </a:r>
            <a:r>
              <a:rPr lang="en-US" sz="1000" baseline="30000" dirty="0"/>
              <a:t> </a:t>
            </a:r>
            <a:r>
              <a:rPr lang="en-US" sz="1000" dirty="0"/>
              <a:t>[</a:t>
            </a:r>
            <a:r>
              <a:rPr lang="en-US" sz="1000" dirty="0">
                <a:hlinkClick r:id="rId2"/>
              </a:rPr>
              <a:t>Hyperlink</a:t>
            </a:r>
            <a:r>
              <a:rPr lang="en-US" sz="1000" dirty="0"/>
              <a:t>]. </a:t>
            </a:r>
          </a:p>
          <a:p>
            <a:endParaRPr lang="en-CA" sz="1000" dirty="0"/>
          </a:p>
        </p:txBody>
      </p:sp>
    </p:spTree>
    <p:extLst>
      <p:ext uri="{BB962C8B-B14F-4D97-AF65-F5344CB8AC3E}">
        <p14:creationId xmlns:p14="http://schemas.microsoft.com/office/powerpoint/2010/main" val="326011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Introduction</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770077"/>
            <a:ext cx="8900719"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4" name="TextBox 3">
            <a:extLst>
              <a:ext uri="{FF2B5EF4-FFF2-40B4-BE49-F238E27FC236}">
                <a16:creationId xmlns:a16="http://schemas.microsoft.com/office/drawing/2014/main" id="{0ED5EFA1-3CBB-4CFE-8BB6-BB702826D1EA}"/>
              </a:ext>
            </a:extLst>
          </p:cNvPr>
          <p:cNvSpPr txBox="1"/>
          <p:nvPr/>
        </p:nvSpPr>
        <p:spPr>
          <a:xfrm>
            <a:off x="713064" y="1510018"/>
            <a:ext cx="9337770" cy="3416320"/>
          </a:xfrm>
          <a:prstGeom prst="rect">
            <a:avLst/>
          </a:prstGeom>
          <a:noFill/>
        </p:spPr>
        <p:txBody>
          <a:bodyPr wrap="square" rtlCol="0">
            <a:spAutoFit/>
          </a:bodyPr>
          <a:lstStyle/>
          <a:p>
            <a:pPr marL="285750" indent="-285750" fontAlgn="base">
              <a:buFont typeface="Arial" panose="020B0604020202020204" pitchFamily="34" charset="0"/>
              <a:buChar char="•"/>
            </a:pPr>
            <a:endParaRPr lang="en-US" b="1" dirty="0"/>
          </a:p>
          <a:p>
            <a:pPr marL="285750" indent="-285750" fontAlgn="base">
              <a:buFont typeface="Arial" panose="020B0604020202020204" pitchFamily="34" charset="0"/>
              <a:buChar char="•"/>
            </a:pPr>
            <a:r>
              <a:rPr lang="en-US" b="1" dirty="0"/>
              <a:t>Problem</a:t>
            </a:r>
            <a:r>
              <a:rPr lang="en-US" dirty="0"/>
              <a:t>: The current life insurance application process is considered by prospective clients to be slow, in part: </a:t>
            </a:r>
          </a:p>
          <a:p>
            <a:pPr marL="742950" lvl="1" indent="-285750" fontAlgn="base">
              <a:buFont typeface="Arial" panose="020B0604020202020204" pitchFamily="34" charset="0"/>
              <a:buChar char="•"/>
            </a:pPr>
            <a:r>
              <a:rPr lang="en-US" dirty="0"/>
              <a:t>Customers need to provide extensive information (medical exams) to assess their risk classification and eligibility, a process that takes an average of 30 days.</a:t>
            </a:r>
          </a:p>
          <a:p>
            <a:pPr marL="742950" lvl="1" indent="-285750" fontAlgn="base">
              <a:buFont typeface="Arial" panose="020B0604020202020204" pitchFamily="34" charset="0"/>
              <a:buChar char="•"/>
            </a:pPr>
            <a:r>
              <a:rPr lang="en-US" dirty="0"/>
              <a:t>Life insurance organizations still rely on traditional mortality tables and actuarial formulas to predict mortality rates and premiums of life policies.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b="1" dirty="0"/>
              <a:t>Result</a:t>
            </a:r>
            <a:r>
              <a:rPr lang="en-US" dirty="0"/>
              <a:t>: People are turned off because of the application process and costs. Only 59% of Americans have some form of life insurance with approx. 50% of those are underinsured according to LIMRA research.</a:t>
            </a:r>
            <a:r>
              <a:rPr lang="en-US" baseline="30000" dirty="0"/>
              <a:t>4</a:t>
            </a:r>
          </a:p>
        </p:txBody>
      </p:sp>
      <p:sp>
        <p:nvSpPr>
          <p:cNvPr id="6" name="Rectangle 5">
            <a:extLst>
              <a:ext uri="{FF2B5EF4-FFF2-40B4-BE49-F238E27FC236}">
                <a16:creationId xmlns:a16="http://schemas.microsoft.com/office/drawing/2014/main" id="{F657F9B3-FC60-4C7D-B6A5-69486A4C6F31}"/>
              </a:ext>
            </a:extLst>
          </p:cNvPr>
          <p:cNvSpPr/>
          <p:nvPr/>
        </p:nvSpPr>
        <p:spPr>
          <a:xfrm>
            <a:off x="1143699" y="4619965"/>
            <a:ext cx="6096000" cy="369332"/>
          </a:xfrm>
          <a:prstGeom prst="rect">
            <a:avLst/>
          </a:prstGeom>
        </p:spPr>
        <p:txBody>
          <a:bodyPr>
            <a:spAutoFit/>
          </a:bodyPr>
          <a:lstStyle/>
          <a:p>
            <a:endParaRPr lang="en-CA" dirty="0"/>
          </a:p>
        </p:txBody>
      </p:sp>
      <p:sp>
        <p:nvSpPr>
          <p:cNvPr id="7" name="Rectangle 6">
            <a:extLst>
              <a:ext uri="{FF2B5EF4-FFF2-40B4-BE49-F238E27FC236}">
                <a16:creationId xmlns:a16="http://schemas.microsoft.com/office/drawing/2014/main" id="{1DCCBC6B-ACCD-4615-9637-2213AC327122}"/>
              </a:ext>
            </a:extLst>
          </p:cNvPr>
          <p:cNvSpPr/>
          <p:nvPr/>
        </p:nvSpPr>
        <p:spPr>
          <a:xfrm>
            <a:off x="713063" y="5799117"/>
            <a:ext cx="10057605" cy="400110"/>
          </a:xfrm>
          <a:prstGeom prst="rect">
            <a:avLst/>
          </a:prstGeom>
        </p:spPr>
        <p:txBody>
          <a:bodyPr wrap="square">
            <a:spAutoFit/>
          </a:bodyPr>
          <a:lstStyle/>
          <a:p>
            <a:r>
              <a:rPr lang="en-US" sz="1000" baseline="30000" dirty="0"/>
              <a:t>4 </a:t>
            </a:r>
            <a:r>
              <a:rPr lang="en-US" sz="1000" dirty="0"/>
              <a:t>US Individual Life Insurance Sales – LIMRA research [</a:t>
            </a:r>
            <a:r>
              <a:rPr lang="en-US" sz="1000" dirty="0">
                <a:hlinkClick r:id="rId2"/>
              </a:rPr>
              <a:t>Hyperlink</a:t>
            </a:r>
            <a:r>
              <a:rPr lang="en-US" sz="1000" dirty="0"/>
              <a:t>]. </a:t>
            </a:r>
          </a:p>
          <a:p>
            <a:endParaRPr lang="en-CA" sz="1000" dirty="0"/>
          </a:p>
        </p:txBody>
      </p:sp>
    </p:spTree>
    <p:extLst>
      <p:ext uri="{BB962C8B-B14F-4D97-AF65-F5344CB8AC3E}">
        <p14:creationId xmlns:p14="http://schemas.microsoft.com/office/powerpoint/2010/main" val="3964030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Objective</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770077"/>
            <a:ext cx="8900719" cy="369332"/>
          </a:xfrm>
          <a:prstGeom prst="rect">
            <a:avLst/>
          </a:prstGeom>
          <a:noFill/>
        </p:spPr>
        <p:txBody>
          <a:bodyPr wrap="square" rtlCol="0">
            <a:spAutoFit/>
          </a:bodyPr>
          <a:lstStyle/>
          <a:p>
            <a:pPr marL="285750" indent="-285750">
              <a:buFont typeface="Arial" panose="020B0604020202020204" pitchFamily="34" charset="0"/>
              <a:buChar char="•"/>
            </a:pPr>
            <a:endParaRPr lang="en-CA" dirty="0"/>
          </a:p>
        </p:txBody>
      </p:sp>
      <p:sp>
        <p:nvSpPr>
          <p:cNvPr id="4" name="TextBox 3">
            <a:extLst>
              <a:ext uri="{FF2B5EF4-FFF2-40B4-BE49-F238E27FC236}">
                <a16:creationId xmlns:a16="http://schemas.microsoft.com/office/drawing/2014/main" id="{0ED5EFA1-3CBB-4CFE-8BB6-BB702826D1EA}"/>
              </a:ext>
            </a:extLst>
          </p:cNvPr>
          <p:cNvSpPr txBox="1"/>
          <p:nvPr/>
        </p:nvSpPr>
        <p:spPr>
          <a:xfrm>
            <a:off x="713064" y="1510018"/>
            <a:ext cx="9337770"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US" dirty="0"/>
              <a:t>The purpose of this research is to apply predictive modeling to classify the risk level based on the available past data in the life insurance industry and recommend the most appropriate model to assess risk and provide solutions to refine underwriting processes.</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The focus is not to compare predictive performance against existing industry ‘actuarial’ risk methods, but to apply a 'data science’ approach, through focus on model robustness and data understanding.</a:t>
            </a:r>
          </a:p>
          <a:p>
            <a:pPr marL="285750" indent="-285750" fontAlgn="base">
              <a:buFont typeface="Arial" panose="020B0604020202020204" pitchFamily="34" charset="0"/>
              <a:buChar char="•"/>
            </a:pPr>
            <a:endParaRPr lang="en-US" dirty="0"/>
          </a:p>
        </p:txBody>
      </p:sp>
    </p:spTree>
    <p:extLst>
      <p:ext uri="{BB962C8B-B14F-4D97-AF65-F5344CB8AC3E}">
        <p14:creationId xmlns:p14="http://schemas.microsoft.com/office/powerpoint/2010/main" val="262916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Source Data</a:t>
            </a:r>
          </a:p>
        </p:txBody>
      </p:sp>
      <p:sp>
        <p:nvSpPr>
          <p:cNvPr id="3" name="TextBox 2">
            <a:extLst>
              <a:ext uri="{FF2B5EF4-FFF2-40B4-BE49-F238E27FC236}">
                <a16:creationId xmlns:a16="http://schemas.microsoft.com/office/drawing/2014/main" id="{3801E852-9E7D-452C-857D-0BCD5CC3A873}"/>
              </a:ext>
            </a:extLst>
          </p:cNvPr>
          <p:cNvSpPr txBox="1"/>
          <p:nvPr/>
        </p:nvSpPr>
        <p:spPr>
          <a:xfrm>
            <a:off x="713064" y="1228901"/>
            <a:ext cx="10185091" cy="7848302"/>
          </a:xfrm>
          <a:prstGeom prst="rect">
            <a:avLst/>
          </a:prstGeom>
          <a:noFill/>
        </p:spPr>
        <p:txBody>
          <a:bodyPr wrap="square" rtlCol="0">
            <a:spAutoFit/>
          </a:bodyPr>
          <a:lstStyle/>
          <a:p>
            <a:pPr fontAlgn="base"/>
            <a:endParaRPr lang="en-US" dirty="0"/>
          </a:p>
          <a:p>
            <a:pPr marL="285750" indent="-285750" fontAlgn="base">
              <a:buFont typeface="Arial" panose="020B0604020202020204" pitchFamily="34" charset="0"/>
              <a:buChar char="•"/>
            </a:pPr>
            <a:r>
              <a:rPr lang="en-US" dirty="0"/>
              <a:t>Using a data set provided by Prudential Financial as part of their recent </a:t>
            </a:r>
            <a:r>
              <a:rPr lang="en-US" dirty="0">
                <a:hlinkClick r:id="rId2"/>
              </a:rPr>
              <a:t>Kaggle Challenge</a:t>
            </a:r>
            <a:r>
              <a:rPr lang="en-US" dirty="0"/>
              <a:t>, a number data science techniques will be used to prepare and  statistically analyze and applying to various machine learning models. </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r>
              <a:rPr lang="en-US" dirty="0"/>
              <a:t>Prudential Financial is a financial wellness and global investment organization operating in the United States, Asia, Europe and Latin America. It has approx. $1.55 trillion (USD) in Assets Under Management.</a:t>
            </a:r>
          </a:p>
          <a:p>
            <a:endParaRPr lang="en-CA" dirty="0"/>
          </a:p>
          <a:p>
            <a:pPr marL="285750" indent="-285750">
              <a:buFont typeface="Arial" panose="020B0604020202020204" pitchFamily="34" charset="0"/>
              <a:buChar char="•"/>
            </a:pPr>
            <a:r>
              <a:rPr lang="en-CA" dirty="0"/>
              <a:t>Dataset consist of 126 features </a:t>
            </a:r>
            <a:r>
              <a:rPr lang="en-US" dirty="0"/>
              <a:t>describing attributes of life insurance applicants, with a </a:t>
            </a:r>
            <a:r>
              <a:rPr lang="en-CA" dirty="0"/>
              <a:t>Response (target) variable for each id in the test-set.</a:t>
            </a:r>
          </a:p>
          <a:p>
            <a:pPr marL="742950" lvl="1" indent="-285750">
              <a:buFont typeface="Arial" panose="020B0604020202020204" pitchFamily="34" charset="0"/>
              <a:buChar char="•"/>
            </a:pPr>
            <a:r>
              <a:rPr lang="en-CA" dirty="0"/>
              <a:t>60 categorical (nominal) variables, e.g. Product, Employment and Medical history attributes.</a:t>
            </a:r>
          </a:p>
          <a:p>
            <a:pPr marL="742950" lvl="1" indent="-285750">
              <a:buFont typeface="Arial" panose="020B0604020202020204" pitchFamily="34" charset="0"/>
              <a:buChar char="•"/>
            </a:pPr>
            <a:r>
              <a:rPr lang="en-CA" dirty="0"/>
              <a:t>13 continuous variables e.g. age, weight, BMI.</a:t>
            </a:r>
          </a:p>
          <a:p>
            <a:pPr marL="742950" lvl="1" indent="-285750">
              <a:buFont typeface="Arial" panose="020B0604020202020204" pitchFamily="34" charset="0"/>
              <a:buChar char="•"/>
            </a:pPr>
            <a:r>
              <a:rPr lang="en-CA" dirty="0"/>
              <a:t>53 discrete variables.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US" dirty="0"/>
              <a:t>"Response" is an ordinal measure of risk that has 8 levels. This is an ordinal variable relating to the final decision associated with an application.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Dataset consists of c.60,000 insurance applications (records).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3801510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A5A8-80B9-4989-89EF-1955892F3380}"/>
              </a:ext>
            </a:extLst>
          </p:cNvPr>
          <p:cNvSpPr>
            <a:spLocks noGrp="1"/>
          </p:cNvSpPr>
          <p:nvPr>
            <p:ph type="title"/>
          </p:nvPr>
        </p:nvSpPr>
        <p:spPr>
          <a:xfrm>
            <a:off x="646111" y="452718"/>
            <a:ext cx="9404723" cy="738519"/>
          </a:xfrm>
        </p:spPr>
        <p:txBody>
          <a:bodyPr/>
          <a:lstStyle/>
          <a:p>
            <a:r>
              <a:rPr lang="en-CA" dirty="0"/>
              <a:t>Exploratory Data Analysis (EDA)</a:t>
            </a:r>
          </a:p>
        </p:txBody>
      </p:sp>
      <p:sp>
        <p:nvSpPr>
          <p:cNvPr id="3" name="TextBox 2">
            <a:extLst>
              <a:ext uri="{FF2B5EF4-FFF2-40B4-BE49-F238E27FC236}">
                <a16:creationId xmlns:a16="http://schemas.microsoft.com/office/drawing/2014/main" id="{3801E852-9E7D-452C-857D-0BCD5CC3A873}"/>
              </a:ext>
            </a:extLst>
          </p:cNvPr>
          <p:cNvSpPr txBox="1"/>
          <p:nvPr/>
        </p:nvSpPr>
        <p:spPr>
          <a:xfrm>
            <a:off x="788564" y="4311589"/>
            <a:ext cx="90461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 above graph shows that the class 8 has most data where class 3 has least data. This shows an imbalance in our target variable, which suggests caution when performing k-fold cross-validation (Stratified).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Machine Learning will apply </a:t>
            </a:r>
            <a:r>
              <a:rPr lang="en-CA" dirty="0"/>
              <a:t>Synthetic Minority Over-sampling (</a:t>
            </a:r>
            <a:r>
              <a:rPr lang="en-US" dirty="0"/>
              <a:t>SMOTE ), which is a commonly used oversampling method.</a:t>
            </a:r>
          </a:p>
        </p:txBody>
      </p:sp>
      <p:pic>
        <p:nvPicPr>
          <p:cNvPr id="9" name="Picture 8">
            <a:extLst>
              <a:ext uri="{FF2B5EF4-FFF2-40B4-BE49-F238E27FC236}">
                <a16:creationId xmlns:a16="http://schemas.microsoft.com/office/drawing/2014/main" id="{D9B4F987-6BF5-4F41-9DF5-4D0DCCE4D858}"/>
              </a:ext>
            </a:extLst>
          </p:cNvPr>
          <p:cNvPicPr>
            <a:picLocks noChangeAspect="1"/>
          </p:cNvPicPr>
          <p:nvPr/>
        </p:nvPicPr>
        <p:blipFill>
          <a:blip r:embed="rId2"/>
          <a:stretch>
            <a:fillRect/>
          </a:stretch>
        </p:blipFill>
        <p:spPr>
          <a:xfrm>
            <a:off x="1224136" y="1237641"/>
            <a:ext cx="8029575" cy="2933700"/>
          </a:xfrm>
          <a:prstGeom prst="rect">
            <a:avLst/>
          </a:prstGeom>
        </p:spPr>
      </p:pic>
    </p:spTree>
    <p:extLst>
      <p:ext uri="{BB962C8B-B14F-4D97-AF65-F5344CB8AC3E}">
        <p14:creationId xmlns:p14="http://schemas.microsoft.com/office/powerpoint/2010/main" val="37860171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12082</TotalTime>
  <Words>2453</Words>
  <Application>Microsoft Office PowerPoint</Application>
  <PresentationFormat>Widescreen</PresentationFormat>
  <Paragraphs>279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vt:lpstr>
      <vt:lpstr>Prudential Life Insurance Assessment</vt:lpstr>
      <vt:lpstr>Contents</vt:lpstr>
      <vt:lpstr>Introduction</vt:lpstr>
      <vt:lpstr>Introduction</vt:lpstr>
      <vt:lpstr>Introduction</vt:lpstr>
      <vt:lpstr>Introduction</vt:lpstr>
      <vt:lpstr>Objective</vt:lpstr>
      <vt:lpstr>Source Data</vt:lpstr>
      <vt:lpstr>Exploratory Data Analysis (EDA)</vt:lpstr>
      <vt:lpstr>Exploratory Data Analysis (EDA)</vt:lpstr>
      <vt:lpstr>Feature Building</vt:lpstr>
      <vt:lpstr>Feature Selection</vt:lpstr>
      <vt:lpstr>Feature Selection</vt:lpstr>
      <vt:lpstr>Feature Selection</vt:lpstr>
      <vt:lpstr>Modeling</vt:lpstr>
      <vt:lpstr>Modeling</vt:lpstr>
      <vt:lpstr>Modeling: XGBoost</vt:lpstr>
      <vt:lpstr>Modeling: GradientBoostingClassifier</vt:lpstr>
      <vt:lpstr>Modeling: AdaboostClassifier</vt:lpstr>
      <vt:lpstr>Modeling: RandomForest</vt:lpstr>
      <vt:lpstr>Modeling: RandomForest</vt:lpstr>
      <vt:lpstr>Modeling: LogisticRegression</vt:lpstr>
      <vt:lpstr>Modeling: Comparison</vt:lpstr>
      <vt:lpstr>Conclusion</vt:lpstr>
      <vt:lpstr>Conclusion</vt:lpstr>
      <vt:lpstr>Next steps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Tableau Visualization</dc:title>
  <dc:creator>Mark Hanson</dc:creator>
  <cp:lastModifiedBy>Mark Hanson</cp:lastModifiedBy>
  <cp:revision>115</cp:revision>
  <dcterms:created xsi:type="dcterms:W3CDTF">2020-03-23T11:21:22Z</dcterms:created>
  <dcterms:modified xsi:type="dcterms:W3CDTF">2020-10-29T13:57:33Z</dcterms:modified>
</cp:coreProperties>
</file>