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4521C-4651-4769-BE4F-16A68546B9F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11C5A5-03F3-4594-9DFA-3EBE7CC8FBC6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Read branches from “college.csv” and insert them in “Branches” structure.</a:t>
          </a:r>
        </a:p>
      </dgm:t>
    </dgm:pt>
    <dgm:pt modelId="{E45A28C3-21CA-4783-8CBC-2CDE9AB187DA}" type="parTrans" cxnId="{6F7E251B-626D-4DE6-B065-8B03DEDCEECB}">
      <dgm:prSet/>
      <dgm:spPr/>
      <dgm:t>
        <a:bodyPr/>
        <a:lstStyle/>
        <a:p>
          <a:endParaRPr lang="en-US"/>
        </a:p>
      </dgm:t>
    </dgm:pt>
    <dgm:pt modelId="{1F1CEA4F-4411-45E1-A02D-FE32638F2468}" type="sibTrans" cxnId="{6F7E251B-626D-4DE6-B065-8B03DEDCEECB}">
      <dgm:prSet/>
      <dgm:spPr/>
      <dgm:t>
        <a:bodyPr/>
        <a:lstStyle/>
        <a:p>
          <a:endParaRPr lang="en-US"/>
        </a:p>
      </dgm:t>
    </dgm:pt>
    <dgm:pt modelId="{FD9BE113-645A-4EB8-916F-1780065AD212}">
      <dgm:prSet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Insert the cutoffs of each branch and insert into a </a:t>
          </a:r>
          <a:r>
            <a:rPr lang="en-US" dirty="0" err="1"/>
            <a:t>vEB</a:t>
          </a:r>
          <a:r>
            <a:rPr lang="en-US" dirty="0"/>
            <a:t> tree.</a:t>
          </a:r>
        </a:p>
      </dgm:t>
    </dgm:pt>
    <dgm:pt modelId="{2053F9F2-0D7E-431A-BBF1-8D096BD05743}" type="parTrans" cxnId="{4BCDEA50-1B47-438A-9BC2-B86BBE934008}">
      <dgm:prSet/>
      <dgm:spPr/>
      <dgm:t>
        <a:bodyPr/>
        <a:lstStyle/>
        <a:p>
          <a:endParaRPr lang="en-US"/>
        </a:p>
      </dgm:t>
    </dgm:pt>
    <dgm:pt modelId="{3662596A-943E-4CFB-B978-59C4F8890228}" type="sibTrans" cxnId="{4BCDEA50-1B47-438A-9BC2-B86BBE934008}">
      <dgm:prSet/>
      <dgm:spPr/>
      <dgm:t>
        <a:bodyPr/>
        <a:lstStyle/>
        <a:p>
          <a:endParaRPr lang="en-US"/>
        </a:p>
      </dgm:t>
    </dgm:pt>
    <dgm:pt modelId="{F55E6A42-06F5-48A4-B4CD-2C3FE356B8C3}">
      <dgm:prSet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Read the Students data from “students.csv”</a:t>
          </a:r>
        </a:p>
      </dgm:t>
    </dgm:pt>
    <dgm:pt modelId="{44AD0DDE-6D21-4B8E-9224-FE875C5BE345}" type="parTrans" cxnId="{BD150B93-3E78-4C37-89C6-812D11038438}">
      <dgm:prSet/>
      <dgm:spPr/>
      <dgm:t>
        <a:bodyPr/>
        <a:lstStyle/>
        <a:p>
          <a:endParaRPr lang="en-US"/>
        </a:p>
      </dgm:t>
    </dgm:pt>
    <dgm:pt modelId="{2E6319DA-DD4D-451C-BDEF-866D39EE20F3}" type="sibTrans" cxnId="{BD150B93-3E78-4C37-89C6-812D11038438}">
      <dgm:prSet/>
      <dgm:spPr/>
      <dgm:t>
        <a:bodyPr/>
        <a:lstStyle/>
        <a:p>
          <a:endParaRPr lang="en-US"/>
        </a:p>
      </dgm:t>
    </dgm:pt>
    <dgm:pt modelId="{039DD6FC-68DE-4AA8-8AB4-ED48CB6CEEB1}">
      <dgm:prSet/>
      <dgm:spPr>
        <a:noFill/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Allocate branches to students.</a:t>
          </a:r>
        </a:p>
      </dgm:t>
    </dgm:pt>
    <dgm:pt modelId="{3DAFCD10-D8DD-4133-A389-838E5264ABEA}" type="parTrans" cxnId="{C6D04FD5-11C0-4C1D-AD18-21AEF7123D9F}">
      <dgm:prSet/>
      <dgm:spPr/>
      <dgm:t>
        <a:bodyPr/>
        <a:lstStyle/>
        <a:p>
          <a:endParaRPr lang="en-US"/>
        </a:p>
      </dgm:t>
    </dgm:pt>
    <dgm:pt modelId="{B6D7D024-7D66-476F-9A3C-DD532BFB1E59}" type="sibTrans" cxnId="{C6D04FD5-11C0-4C1D-AD18-21AEF7123D9F}">
      <dgm:prSet/>
      <dgm:spPr/>
      <dgm:t>
        <a:bodyPr/>
        <a:lstStyle/>
        <a:p>
          <a:endParaRPr lang="en-US"/>
        </a:p>
      </dgm:t>
    </dgm:pt>
    <dgm:pt modelId="{5C45AC85-95DF-4105-BDEA-54D37ED0CC84}">
      <dgm:prSet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Create a new .csv file and write the students roll no., marks &amp; the allotted branch</a:t>
          </a:r>
        </a:p>
      </dgm:t>
    </dgm:pt>
    <dgm:pt modelId="{54409B87-CBDA-45A2-98DC-BAEE769C9049}" type="parTrans" cxnId="{12A6CFA4-7B7E-42D3-9D5E-8A0628C0C165}">
      <dgm:prSet/>
      <dgm:spPr/>
      <dgm:t>
        <a:bodyPr/>
        <a:lstStyle/>
        <a:p>
          <a:endParaRPr lang="en-US"/>
        </a:p>
      </dgm:t>
    </dgm:pt>
    <dgm:pt modelId="{129682B3-B4F5-4731-B831-18AD7F661BB8}" type="sibTrans" cxnId="{12A6CFA4-7B7E-42D3-9D5E-8A0628C0C165}">
      <dgm:prSet/>
      <dgm:spPr/>
      <dgm:t>
        <a:bodyPr/>
        <a:lstStyle/>
        <a:p>
          <a:endParaRPr lang="en-US"/>
        </a:p>
      </dgm:t>
    </dgm:pt>
    <dgm:pt modelId="{FAA9A089-B12F-4033-AEAA-74783E3559C0}">
      <dgm:prSet/>
      <dgm:spPr>
        <a:noFill/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/>
            <a:t>Free the memory of the vEB tree.</a:t>
          </a:r>
        </a:p>
      </dgm:t>
    </dgm:pt>
    <dgm:pt modelId="{4AA74CEE-F4EF-46AB-888E-0515E2B1B49D}" type="parTrans" cxnId="{8C322128-8991-418F-8DE0-C90E530DFBE6}">
      <dgm:prSet/>
      <dgm:spPr/>
      <dgm:t>
        <a:bodyPr/>
        <a:lstStyle/>
        <a:p>
          <a:endParaRPr lang="en-US"/>
        </a:p>
      </dgm:t>
    </dgm:pt>
    <dgm:pt modelId="{EB3409A8-0B5F-4C7C-A444-50CB1260FD99}" type="sibTrans" cxnId="{8C322128-8991-418F-8DE0-C90E530DFBE6}">
      <dgm:prSet/>
      <dgm:spPr/>
      <dgm:t>
        <a:bodyPr/>
        <a:lstStyle/>
        <a:p>
          <a:endParaRPr lang="en-US"/>
        </a:p>
      </dgm:t>
    </dgm:pt>
    <dgm:pt modelId="{E93CF159-FEE1-498C-B2F0-20C43102C196}" type="pres">
      <dgm:prSet presAssocID="{19C4521C-4651-4769-BE4F-16A68546B9FF}" presName="Name0" presStyleCnt="0">
        <dgm:presLayoutVars>
          <dgm:dir/>
          <dgm:resizeHandles val="exact"/>
        </dgm:presLayoutVars>
      </dgm:prSet>
      <dgm:spPr/>
    </dgm:pt>
    <dgm:pt modelId="{4064AE49-5AEF-454A-8D25-FC4C66630277}" type="pres">
      <dgm:prSet presAssocID="{9111C5A5-03F3-4594-9DFA-3EBE7CC8FBC6}" presName="node" presStyleLbl="node1" presStyleIdx="0" presStyleCnt="6">
        <dgm:presLayoutVars>
          <dgm:bulletEnabled val="1"/>
        </dgm:presLayoutVars>
      </dgm:prSet>
      <dgm:spPr/>
    </dgm:pt>
    <dgm:pt modelId="{460CDFD1-A3C4-4B20-A063-5A93E315831B}" type="pres">
      <dgm:prSet presAssocID="{1F1CEA4F-4411-45E1-A02D-FE32638F2468}" presName="sibTrans" presStyleLbl="sibTrans1D1" presStyleIdx="0" presStyleCnt="5"/>
      <dgm:spPr/>
    </dgm:pt>
    <dgm:pt modelId="{7437822C-7505-4146-BA3E-9CC53E9CEBC5}" type="pres">
      <dgm:prSet presAssocID="{1F1CEA4F-4411-45E1-A02D-FE32638F2468}" presName="connectorText" presStyleLbl="sibTrans1D1" presStyleIdx="0" presStyleCnt="5"/>
      <dgm:spPr/>
    </dgm:pt>
    <dgm:pt modelId="{AF40D134-C4B9-40EF-806C-13DCF6788821}" type="pres">
      <dgm:prSet presAssocID="{FD9BE113-645A-4EB8-916F-1780065AD212}" presName="node" presStyleLbl="node1" presStyleIdx="1" presStyleCnt="6">
        <dgm:presLayoutVars>
          <dgm:bulletEnabled val="1"/>
        </dgm:presLayoutVars>
      </dgm:prSet>
      <dgm:spPr/>
    </dgm:pt>
    <dgm:pt modelId="{6B4294E7-7D3D-4ADB-8195-1B83596AAE1E}" type="pres">
      <dgm:prSet presAssocID="{3662596A-943E-4CFB-B978-59C4F8890228}" presName="sibTrans" presStyleLbl="sibTrans1D1" presStyleIdx="1" presStyleCnt="5"/>
      <dgm:spPr/>
    </dgm:pt>
    <dgm:pt modelId="{34ABE8CF-7E41-4F85-BBF1-B5AA4D3EA9BD}" type="pres">
      <dgm:prSet presAssocID="{3662596A-943E-4CFB-B978-59C4F8890228}" presName="connectorText" presStyleLbl="sibTrans1D1" presStyleIdx="1" presStyleCnt="5"/>
      <dgm:spPr/>
    </dgm:pt>
    <dgm:pt modelId="{F28227BF-76B7-4FC4-B5C6-05E1D04D4C1E}" type="pres">
      <dgm:prSet presAssocID="{F55E6A42-06F5-48A4-B4CD-2C3FE356B8C3}" presName="node" presStyleLbl="node1" presStyleIdx="2" presStyleCnt="6">
        <dgm:presLayoutVars>
          <dgm:bulletEnabled val="1"/>
        </dgm:presLayoutVars>
      </dgm:prSet>
      <dgm:spPr/>
    </dgm:pt>
    <dgm:pt modelId="{D0FF86AF-E174-45CF-BAC5-1C34E6737D6D}" type="pres">
      <dgm:prSet presAssocID="{2E6319DA-DD4D-451C-BDEF-866D39EE20F3}" presName="sibTrans" presStyleLbl="sibTrans1D1" presStyleIdx="2" presStyleCnt="5"/>
      <dgm:spPr/>
    </dgm:pt>
    <dgm:pt modelId="{C553A8A8-7D11-467F-9666-18B2579062EE}" type="pres">
      <dgm:prSet presAssocID="{2E6319DA-DD4D-451C-BDEF-866D39EE20F3}" presName="connectorText" presStyleLbl="sibTrans1D1" presStyleIdx="2" presStyleCnt="5"/>
      <dgm:spPr/>
    </dgm:pt>
    <dgm:pt modelId="{B4DBE7EB-1DB8-4170-85E8-305DA154861B}" type="pres">
      <dgm:prSet presAssocID="{039DD6FC-68DE-4AA8-8AB4-ED48CB6CEEB1}" presName="node" presStyleLbl="node1" presStyleIdx="3" presStyleCnt="6">
        <dgm:presLayoutVars>
          <dgm:bulletEnabled val="1"/>
        </dgm:presLayoutVars>
      </dgm:prSet>
      <dgm:spPr/>
    </dgm:pt>
    <dgm:pt modelId="{FD1606C9-3066-4B2D-85D6-148FD328287E}" type="pres">
      <dgm:prSet presAssocID="{B6D7D024-7D66-476F-9A3C-DD532BFB1E59}" presName="sibTrans" presStyleLbl="sibTrans1D1" presStyleIdx="3" presStyleCnt="5"/>
      <dgm:spPr/>
    </dgm:pt>
    <dgm:pt modelId="{BF7F2277-E137-44D7-B61C-AC26481A5AAA}" type="pres">
      <dgm:prSet presAssocID="{B6D7D024-7D66-476F-9A3C-DD532BFB1E59}" presName="connectorText" presStyleLbl="sibTrans1D1" presStyleIdx="3" presStyleCnt="5"/>
      <dgm:spPr/>
    </dgm:pt>
    <dgm:pt modelId="{E400236D-58C4-487B-BFE6-25D3DBB0EDEC}" type="pres">
      <dgm:prSet presAssocID="{5C45AC85-95DF-4105-BDEA-54D37ED0CC84}" presName="node" presStyleLbl="node1" presStyleIdx="4" presStyleCnt="6">
        <dgm:presLayoutVars>
          <dgm:bulletEnabled val="1"/>
        </dgm:presLayoutVars>
      </dgm:prSet>
      <dgm:spPr/>
    </dgm:pt>
    <dgm:pt modelId="{243D34A3-7D8F-4D16-979A-4631232CC933}" type="pres">
      <dgm:prSet presAssocID="{129682B3-B4F5-4731-B831-18AD7F661BB8}" presName="sibTrans" presStyleLbl="sibTrans1D1" presStyleIdx="4" presStyleCnt="5"/>
      <dgm:spPr/>
    </dgm:pt>
    <dgm:pt modelId="{5A1D3650-2EE0-4D10-95A9-A1ED2F03A8E4}" type="pres">
      <dgm:prSet presAssocID="{129682B3-B4F5-4731-B831-18AD7F661BB8}" presName="connectorText" presStyleLbl="sibTrans1D1" presStyleIdx="4" presStyleCnt="5"/>
      <dgm:spPr/>
    </dgm:pt>
    <dgm:pt modelId="{B044F2EE-50EA-4C82-B664-6F9358693F78}" type="pres">
      <dgm:prSet presAssocID="{FAA9A089-B12F-4033-AEAA-74783E3559C0}" presName="node" presStyleLbl="node1" presStyleIdx="5" presStyleCnt="6">
        <dgm:presLayoutVars>
          <dgm:bulletEnabled val="1"/>
        </dgm:presLayoutVars>
      </dgm:prSet>
      <dgm:spPr/>
    </dgm:pt>
  </dgm:ptLst>
  <dgm:cxnLst>
    <dgm:cxn modelId="{FEAF2819-7C87-4D0F-9897-80D3DCAFB599}" type="presOf" srcId="{3662596A-943E-4CFB-B978-59C4F8890228}" destId="{34ABE8CF-7E41-4F85-BBF1-B5AA4D3EA9BD}" srcOrd="1" destOrd="0" presId="urn:microsoft.com/office/officeart/2016/7/layout/RepeatingBendingProcessNew"/>
    <dgm:cxn modelId="{6F7E251B-626D-4DE6-B065-8B03DEDCEECB}" srcId="{19C4521C-4651-4769-BE4F-16A68546B9FF}" destId="{9111C5A5-03F3-4594-9DFA-3EBE7CC8FBC6}" srcOrd="0" destOrd="0" parTransId="{E45A28C3-21CA-4783-8CBC-2CDE9AB187DA}" sibTransId="{1F1CEA4F-4411-45E1-A02D-FE32638F2468}"/>
    <dgm:cxn modelId="{8C322128-8991-418F-8DE0-C90E530DFBE6}" srcId="{19C4521C-4651-4769-BE4F-16A68546B9FF}" destId="{FAA9A089-B12F-4033-AEAA-74783E3559C0}" srcOrd="5" destOrd="0" parTransId="{4AA74CEE-F4EF-46AB-888E-0515E2B1B49D}" sibTransId="{EB3409A8-0B5F-4C7C-A444-50CB1260FD99}"/>
    <dgm:cxn modelId="{54AE4063-3495-4A5B-968C-CEDCFB8726F3}" type="presOf" srcId="{129682B3-B4F5-4731-B831-18AD7F661BB8}" destId="{5A1D3650-2EE0-4D10-95A9-A1ED2F03A8E4}" srcOrd="1" destOrd="0" presId="urn:microsoft.com/office/officeart/2016/7/layout/RepeatingBendingProcessNew"/>
    <dgm:cxn modelId="{4BCDEA50-1B47-438A-9BC2-B86BBE934008}" srcId="{19C4521C-4651-4769-BE4F-16A68546B9FF}" destId="{FD9BE113-645A-4EB8-916F-1780065AD212}" srcOrd="1" destOrd="0" parTransId="{2053F9F2-0D7E-431A-BBF1-8D096BD05743}" sibTransId="{3662596A-943E-4CFB-B978-59C4F8890228}"/>
    <dgm:cxn modelId="{B12A7482-2D65-49B6-95A4-F1109C4171FA}" type="presOf" srcId="{FAA9A089-B12F-4033-AEAA-74783E3559C0}" destId="{B044F2EE-50EA-4C82-B664-6F9358693F78}" srcOrd="0" destOrd="0" presId="urn:microsoft.com/office/officeart/2016/7/layout/RepeatingBendingProcessNew"/>
    <dgm:cxn modelId="{431CFD90-2CA6-4AF4-806C-4C0D447C1FA2}" type="presOf" srcId="{1F1CEA4F-4411-45E1-A02D-FE32638F2468}" destId="{460CDFD1-A3C4-4B20-A063-5A93E315831B}" srcOrd="0" destOrd="0" presId="urn:microsoft.com/office/officeart/2016/7/layout/RepeatingBendingProcessNew"/>
    <dgm:cxn modelId="{BD150B93-3E78-4C37-89C6-812D11038438}" srcId="{19C4521C-4651-4769-BE4F-16A68546B9FF}" destId="{F55E6A42-06F5-48A4-B4CD-2C3FE356B8C3}" srcOrd="2" destOrd="0" parTransId="{44AD0DDE-6D21-4B8E-9224-FE875C5BE345}" sibTransId="{2E6319DA-DD4D-451C-BDEF-866D39EE20F3}"/>
    <dgm:cxn modelId="{12A6CFA4-7B7E-42D3-9D5E-8A0628C0C165}" srcId="{19C4521C-4651-4769-BE4F-16A68546B9FF}" destId="{5C45AC85-95DF-4105-BDEA-54D37ED0CC84}" srcOrd="4" destOrd="0" parTransId="{54409B87-CBDA-45A2-98DC-BAEE769C9049}" sibTransId="{129682B3-B4F5-4731-B831-18AD7F661BB8}"/>
    <dgm:cxn modelId="{1982C7A6-E19F-4446-A946-5D817D6038D9}" type="presOf" srcId="{1F1CEA4F-4411-45E1-A02D-FE32638F2468}" destId="{7437822C-7505-4146-BA3E-9CC53E9CEBC5}" srcOrd="1" destOrd="0" presId="urn:microsoft.com/office/officeart/2016/7/layout/RepeatingBendingProcessNew"/>
    <dgm:cxn modelId="{930FF3AA-0401-4B6F-BB38-1345F34C1EE2}" type="presOf" srcId="{B6D7D024-7D66-476F-9A3C-DD532BFB1E59}" destId="{BF7F2277-E137-44D7-B61C-AC26481A5AAA}" srcOrd="1" destOrd="0" presId="urn:microsoft.com/office/officeart/2016/7/layout/RepeatingBendingProcessNew"/>
    <dgm:cxn modelId="{BDFCADB7-E2DB-4E67-91CF-23829F8EE2EE}" type="presOf" srcId="{FD9BE113-645A-4EB8-916F-1780065AD212}" destId="{AF40D134-C4B9-40EF-806C-13DCF6788821}" srcOrd="0" destOrd="0" presId="urn:microsoft.com/office/officeart/2016/7/layout/RepeatingBendingProcessNew"/>
    <dgm:cxn modelId="{22E852C1-BA22-4D50-8D27-046F720BC0C3}" type="presOf" srcId="{5C45AC85-95DF-4105-BDEA-54D37ED0CC84}" destId="{E400236D-58C4-487B-BFE6-25D3DBB0EDEC}" srcOrd="0" destOrd="0" presId="urn:microsoft.com/office/officeart/2016/7/layout/RepeatingBendingProcessNew"/>
    <dgm:cxn modelId="{77F357C2-2A45-41B9-AAA6-3EB976397822}" type="presOf" srcId="{F55E6A42-06F5-48A4-B4CD-2C3FE356B8C3}" destId="{F28227BF-76B7-4FC4-B5C6-05E1D04D4C1E}" srcOrd="0" destOrd="0" presId="urn:microsoft.com/office/officeart/2016/7/layout/RepeatingBendingProcessNew"/>
    <dgm:cxn modelId="{7EE913CE-5462-4165-86FE-0E5A1807F7FF}" type="presOf" srcId="{19C4521C-4651-4769-BE4F-16A68546B9FF}" destId="{E93CF159-FEE1-498C-B2F0-20C43102C196}" srcOrd="0" destOrd="0" presId="urn:microsoft.com/office/officeart/2016/7/layout/RepeatingBendingProcessNew"/>
    <dgm:cxn modelId="{906C58CF-86A7-4FBF-84F0-33436FAF840D}" type="presOf" srcId="{129682B3-B4F5-4731-B831-18AD7F661BB8}" destId="{243D34A3-7D8F-4D16-979A-4631232CC933}" srcOrd="0" destOrd="0" presId="urn:microsoft.com/office/officeart/2016/7/layout/RepeatingBendingProcessNew"/>
    <dgm:cxn modelId="{6B23C0CF-7F8C-4CD0-864F-98FA6BF8B232}" type="presOf" srcId="{B6D7D024-7D66-476F-9A3C-DD532BFB1E59}" destId="{FD1606C9-3066-4B2D-85D6-148FD328287E}" srcOrd="0" destOrd="0" presId="urn:microsoft.com/office/officeart/2016/7/layout/RepeatingBendingProcessNew"/>
    <dgm:cxn modelId="{C6D04FD5-11C0-4C1D-AD18-21AEF7123D9F}" srcId="{19C4521C-4651-4769-BE4F-16A68546B9FF}" destId="{039DD6FC-68DE-4AA8-8AB4-ED48CB6CEEB1}" srcOrd="3" destOrd="0" parTransId="{3DAFCD10-D8DD-4133-A389-838E5264ABEA}" sibTransId="{B6D7D024-7D66-476F-9A3C-DD532BFB1E59}"/>
    <dgm:cxn modelId="{2D3927D7-D368-4F38-9D3B-C686DB57D65C}" type="presOf" srcId="{039DD6FC-68DE-4AA8-8AB4-ED48CB6CEEB1}" destId="{B4DBE7EB-1DB8-4170-85E8-305DA154861B}" srcOrd="0" destOrd="0" presId="urn:microsoft.com/office/officeart/2016/7/layout/RepeatingBendingProcessNew"/>
    <dgm:cxn modelId="{68E52DD8-9991-443F-A1BE-1FB9345400BA}" type="presOf" srcId="{2E6319DA-DD4D-451C-BDEF-866D39EE20F3}" destId="{C553A8A8-7D11-467F-9666-18B2579062EE}" srcOrd="1" destOrd="0" presId="urn:microsoft.com/office/officeart/2016/7/layout/RepeatingBendingProcessNew"/>
    <dgm:cxn modelId="{371571DE-370D-41E4-BA4E-BD2E16B77111}" type="presOf" srcId="{3662596A-943E-4CFB-B978-59C4F8890228}" destId="{6B4294E7-7D3D-4ADB-8195-1B83596AAE1E}" srcOrd="0" destOrd="0" presId="urn:microsoft.com/office/officeart/2016/7/layout/RepeatingBendingProcessNew"/>
    <dgm:cxn modelId="{05EF77E7-0BA6-4E1A-BF12-8D9F4544863B}" type="presOf" srcId="{9111C5A5-03F3-4594-9DFA-3EBE7CC8FBC6}" destId="{4064AE49-5AEF-454A-8D25-FC4C66630277}" srcOrd="0" destOrd="0" presId="urn:microsoft.com/office/officeart/2016/7/layout/RepeatingBendingProcessNew"/>
    <dgm:cxn modelId="{32B4FAFA-F536-4432-A8AE-1C3BE7E5DDE0}" type="presOf" srcId="{2E6319DA-DD4D-451C-BDEF-866D39EE20F3}" destId="{D0FF86AF-E174-45CF-BAC5-1C34E6737D6D}" srcOrd="0" destOrd="0" presId="urn:microsoft.com/office/officeart/2016/7/layout/RepeatingBendingProcessNew"/>
    <dgm:cxn modelId="{04D3A8BB-C1D3-4A77-BB17-0BB2369D20C0}" type="presParOf" srcId="{E93CF159-FEE1-498C-B2F0-20C43102C196}" destId="{4064AE49-5AEF-454A-8D25-FC4C66630277}" srcOrd="0" destOrd="0" presId="urn:microsoft.com/office/officeart/2016/7/layout/RepeatingBendingProcessNew"/>
    <dgm:cxn modelId="{9AE87614-2883-4F66-9DE5-BD0F49EF443D}" type="presParOf" srcId="{E93CF159-FEE1-498C-B2F0-20C43102C196}" destId="{460CDFD1-A3C4-4B20-A063-5A93E315831B}" srcOrd="1" destOrd="0" presId="urn:microsoft.com/office/officeart/2016/7/layout/RepeatingBendingProcessNew"/>
    <dgm:cxn modelId="{81536934-1974-47C2-B30B-8191F7A44EF8}" type="presParOf" srcId="{460CDFD1-A3C4-4B20-A063-5A93E315831B}" destId="{7437822C-7505-4146-BA3E-9CC53E9CEBC5}" srcOrd="0" destOrd="0" presId="urn:microsoft.com/office/officeart/2016/7/layout/RepeatingBendingProcessNew"/>
    <dgm:cxn modelId="{C49E811A-14FC-4585-87AD-72D7178D47FE}" type="presParOf" srcId="{E93CF159-FEE1-498C-B2F0-20C43102C196}" destId="{AF40D134-C4B9-40EF-806C-13DCF6788821}" srcOrd="2" destOrd="0" presId="urn:microsoft.com/office/officeart/2016/7/layout/RepeatingBendingProcessNew"/>
    <dgm:cxn modelId="{BA1D29C1-462D-455E-8AF0-043D1CE0090B}" type="presParOf" srcId="{E93CF159-FEE1-498C-B2F0-20C43102C196}" destId="{6B4294E7-7D3D-4ADB-8195-1B83596AAE1E}" srcOrd="3" destOrd="0" presId="urn:microsoft.com/office/officeart/2016/7/layout/RepeatingBendingProcessNew"/>
    <dgm:cxn modelId="{20E6012B-B90E-4E9C-ACC0-D26CA91B1B5E}" type="presParOf" srcId="{6B4294E7-7D3D-4ADB-8195-1B83596AAE1E}" destId="{34ABE8CF-7E41-4F85-BBF1-B5AA4D3EA9BD}" srcOrd="0" destOrd="0" presId="urn:microsoft.com/office/officeart/2016/7/layout/RepeatingBendingProcessNew"/>
    <dgm:cxn modelId="{9E8697C4-F909-4445-BCCD-440CE2C38B5E}" type="presParOf" srcId="{E93CF159-FEE1-498C-B2F0-20C43102C196}" destId="{F28227BF-76B7-4FC4-B5C6-05E1D04D4C1E}" srcOrd="4" destOrd="0" presId="urn:microsoft.com/office/officeart/2016/7/layout/RepeatingBendingProcessNew"/>
    <dgm:cxn modelId="{1E08CE22-4676-4B77-BE44-A88F80557C2F}" type="presParOf" srcId="{E93CF159-FEE1-498C-B2F0-20C43102C196}" destId="{D0FF86AF-E174-45CF-BAC5-1C34E6737D6D}" srcOrd="5" destOrd="0" presId="urn:microsoft.com/office/officeart/2016/7/layout/RepeatingBendingProcessNew"/>
    <dgm:cxn modelId="{0C36CF24-27B5-4F42-9C98-F02B738EA50F}" type="presParOf" srcId="{D0FF86AF-E174-45CF-BAC5-1C34E6737D6D}" destId="{C553A8A8-7D11-467F-9666-18B2579062EE}" srcOrd="0" destOrd="0" presId="urn:microsoft.com/office/officeart/2016/7/layout/RepeatingBendingProcessNew"/>
    <dgm:cxn modelId="{6941F7D3-EAC4-468A-A28A-D46E6E7188B0}" type="presParOf" srcId="{E93CF159-FEE1-498C-B2F0-20C43102C196}" destId="{B4DBE7EB-1DB8-4170-85E8-305DA154861B}" srcOrd="6" destOrd="0" presId="urn:microsoft.com/office/officeart/2016/7/layout/RepeatingBendingProcessNew"/>
    <dgm:cxn modelId="{8289037D-E565-4FE2-B75B-2BA55EE6F7D9}" type="presParOf" srcId="{E93CF159-FEE1-498C-B2F0-20C43102C196}" destId="{FD1606C9-3066-4B2D-85D6-148FD328287E}" srcOrd="7" destOrd="0" presId="urn:microsoft.com/office/officeart/2016/7/layout/RepeatingBendingProcessNew"/>
    <dgm:cxn modelId="{AAF04D9C-FA2F-484B-A24B-1D59DD5697F9}" type="presParOf" srcId="{FD1606C9-3066-4B2D-85D6-148FD328287E}" destId="{BF7F2277-E137-44D7-B61C-AC26481A5AAA}" srcOrd="0" destOrd="0" presId="urn:microsoft.com/office/officeart/2016/7/layout/RepeatingBendingProcessNew"/>
    <dgm:cxn modelId="{68E1A2C8-72DC-4D8E-9193-A2F7D07997B2}" type="presParOf" srcId="{E93CF159-FEE1-498C-B2F0-20C43102C196}" destId="{E400236D-58C4-487B-BFE6-25D3DBB0EDEC}" srcOrd="8" destOrd="0" presId="urn:microsoft.com/office/officeart/2016/7/layout/RepeatingBendingProcessNew"/>
    <dgm:cxn modelId="{CF8C1AD5-DA97-46B9-A4F8-0A6EC4EF3FBF}" type="presParOf" srcId="{E93CF159-FEE1-498C-B2F0-20C43102C196}" destId="{243D34A3-7D8F-4D16-979A-4631232CC933}" srcOrd="9" destOrd="0" presId="urn:microsoft.com/office/officeart/2016/7/layout/RepeatingBendingProcessNew"/>
    <dgm:cxn modelId="{73BAF174-3DE6-449A-BEC1-AD324EB511AD}" type="presParOf" srcId="{243D34A3-7D8F-4D16-979A-4631232CC933}" destId="{5A1D3650-2EE0-4D10-95A9-A1ED2F03A8E4}" srcOrd="0" destOrd="0" presId="urn:microsoft.com/office/officeart/2016/7/layout/RepeatingBendingProcessNew"/>
    <dgm:cxn modelId="{625C3E2E-CC78-447F-85C8-390BB03E5040}" type="presParOf" srcId="{E93CF159-FEE1-498C-B2F0-20C43102C196}" destId="{B044F2EE-50EA-4C82-B664-6F9358693F7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CDFD1-A3C4-4B20-A063-5A93E315831B}">
      <dsp:nvSpPr>
        <dsp:cNvPr id="0" name=""/>
        <dsp:cNvSpPr/>
      </dsp:nvSpPr>
      <dsp:spPr>
        <a:xfrm>
          <a:off x="3274080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811250"/>
        <a:ext cx="31150" cy="6230"/>
      </dsp:txXfrm>
    </dsp:sp>
    <dsp:sp modelId="{4064AE49-5AEF-454A-8D25-FC4C66630277}">
      <dsp:nvSpPr>
        <dsp:cNvPr id="0" name=""/>
        <dsp:cNvSpPr/>
      </dsp:nvSpPr>
      <dsp:spPr>
        <a:xfrm>
          <a:off x="567184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branches from “college.csv” and insert them in “Branches” structure.</a:t>
          </a:r>
        </a:p>
      </dsp:txBody>
      <dsp:txXfrm>
        <a:off x="567184" y="1756"/>
        <a:ext cx="2708695" cy="1625217"/>
      </dsp:txXfrm>
    </dsp:sp>
    <dsp:sp modelId="{6B4294E7-7D3D-4ADB-8195-1B83596AAE1E}">
      <dsp:nvSpPr>
        <dsp:cNvPr id="0" name=""/>
        <dsp:cNvSpPr/>
      </dsp:nvSpPr>
      <dsp:spPr>
        <a:xfrm>
          <a:off x="6605775" y="768645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811250"/>
        <a:ext cx="31150" cy="6230"/>
      </dsp:txXfrm>
    </dsp:sp>
    <dsp:sp modelId="{AF40D134-C4B9-40EF-806C-13DCF6788821}">
      <dsp:nvSpPr>
        <dsp:cNvPr id="0" name=""/>
        <dsp:cNvSpPr/>
      </dsp:nvSpPr>
      <dsp:spPr>
        <a:xfrm>
          <a:off x="3898880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Insert the cutoffs of each branch and insert into a </a:t>
          </a:r>
          <a:r>
            <a:rPr lang="en-US" sz="2000" kern="1200" dirty="0" err="1"/>
            <a:t>vEB</a:t>
          </a:r>
          <a:r>
            <a:rPr lang="en-US" sz="2000" kern="1200" dirty="0"/>
            <a:t> tree.</a:t>
          </a:r>
        </a:p>
      </dsp:txBody>
      <dsp:txXfrm>
        <a:off x="3898880" y="1756"/>
        <a:ext cx="2708695" cy="1625217"/>
      </dsp:txXfrm>
    </dsp:sp>
    <dsp:sp modelId="{D0FF86AF-E174-45CF-BAC5-1C34E6737D6D}">
      <dsp:nvSpPr>
        <dsp:cNvPr id="0" name=""/>
        <dsp:cNvSpPr/>
      </dsp:nvSpPr>
      <dsp:spPr>
        <a:xfrm>
          <a:off x="1921532" y="1625173"/>
          <a:ext cx="6663391" cy="592400"/>
        </a:xfrm>
        <a:custGeom>
          <a:avLst/>
          <a:gdLst/>
          <a:ahLst/>
          <a:cxnLst/>
          <a:rect l="0" t="0" r="0" b="0"/>
          <a:pathLst>
            <a:path>
              <a:moveTo>
                <a:pt x="6663391" y="0"/>
              </a:moveTo>
              <a:lnTo>
                <a:pt x="6663391" y="313300"/>
              </a:lnTo>
              <a:lnTo>
                <a:pt x="0" y="313300"/>
              </a:lnTo>
              <a:lnTo>
                <a:pt x="0" y="592400"/>
              </a:lnTo>
            </a:path>
          </a:pathLst>
        </a:custGeom>
        <a:noFill/>
        <a:ln w="635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5916" y="1918258"/>
        <a:ext cx="334622" cy="6230"/>
      </dsp:txXfrm>
    </dsp:sp>
    <dsp:sp modelId="{F28227BF-76B7-4FC4-B5C6-05E1D04D4C1E}">
      <dsp:nvSpPr>
        <dsp:cNvPr id="0" name=""/>
        <dsp:cNvSpPr/>
      </dsp:nvSpPr>
      <dsp:spPr>
        <a:xfrm>
          <a:off x="7230575" y="1756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 the Students data from “students.csv”</a:t>
          </a:r>
        </a:p>
      </dsp:txBody>
      <dsp:txXfrm>
        <a:off x="7230575" y="1756"/>
        <a:ext cx="2708695" cy="1625217"/>
      </dsp:txXfrm>
    </dsp:sp>
    <dsp:sp modelId="{FD1606C9-3066-4B2D-85D6-148FD328287E}">
      <dsp:nvSpPr>
        <dsp:cNvPr id="0" name=""/>
        <dsp:cNvSpPr/>
      </dsp:nvSpPr>
      <dsp:spPr>
        <a:xfrm>
          <a:off x="3274080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05" y="3059467"/>
        <a:ext cx="31150" cy="6230"/>
      </dsp:txXfrm>
    </dsp:sp>
    <dsp:sp modelId="{B4DBE7EB-1DB8-4170-85E8-305DA154861B}">
      <dsp:nvSpPr>
        <dsp:cNvPr id="0" name=""/>
        <dsp:cNvSpPr/>
      </dsp:nvSpPr>
      <dsp:spPr>
        <a:xfrm>
          <a:off x="567184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Allocate branches to students.</a:t>
          </a:r>
        </a:p>
      </dsp:txBody>
      <dsp:txXfrm>
        <a:off x="567184" y="2249974"/>
        <a:ext cx="2708695" cy="1625217"/>
      </dsp:txXfrm>
    </dsp:sp>
    <dsp:sp modelId="{243D34A3-7D8F-4D16-979A-4631232CC933}">
      <dsp:nvSpPr>
        <dsp:cNvPr id="0" name=""/>
        <dsp:cNvSpPr/>
      </dsp:nvSpPr>
      <dsp:spPr>
        <a:xfrm>
          <a:off x="6605775" y="3016862"/>
          <a:ext cx="5924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400" y="45720"/>
              </a:lnTo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400" y="3059467"/>
        <a:ext cx="31150" cy="6230"/>
      </dsp:txXfrm>
    </dsp:sp>
    <dsp:sp modelId="{E400236D-58C4-487B-BFE6-25D3DBB0EDEC}">
      <dsp:nvSpPr>
        <dsp:cNvPr id="0" name=""/>
        <dsp:cNvSpPr/>
      </dsp:nvSpPr>
      <dsp:spPr>
        <a:xfrm>
          <a:off x="3898880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new .csv file and write the students roll no., marks &amp; the allotted branch</a:t>
          </a:r>
        </a:p>
      </dsp:txBody>
      <dsp:txXfrm>
        <a:off x="3898880" y="2249974"/>
        <a:ext cx="2708695" cy="1625217"/>
      </dsp:txXfrm>
    </dsp:sp>
    <dsp:sp modelId="{B044F2EE-50EA-4C82-B664-6F9358693F78}">
      <dsp:nvSpPr>
        <dsp:cNvPr id="0" name=""/>
        <dsp:cNvSpPr/>
      </dsp:nvSpPr>
      <dsp:spPr>
        <a:xfrm>
          <a:off x="7230575" y="2249974"/>
          <a:ext cx="2708695" cy="1625217"/>
        </a:xfrm>
        <a:prstGeom prst="rect">
          <a:avLst/>
        </a:pr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28" tIns="139322" rIns="132728" bIns="1393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Free the memory of the vEB tree.</a:t>
          </a:r>
        </a:p>
      </dsp:txBody>
      <dsp:txXfrm>
        <a:off x="7230575" y="2249974"/>
        <a:ext cx="2708695" cy="162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658-8D31-4EA7-81C9-A71B4A02E44B}" type="datetimeFigureOut">
              <a:rPr lang="en-AE" smtClean="0"/>
              <a:t>15/04/2024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16E2-2644-4291-A780-EAB957983C4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58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universe size, algo approach used (divide and conquer)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33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3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4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B76F9-8C02-3988-5717-04EB1E9B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van </a:t>
            </a:r>
            <a:r>
              <a:rPr lang="en-US" sz="4000" dirty="0" err="1">
                <a:solidFill>
                  <a:schemeClr val="tx2"/>
                </a:solidFill>
              </a:rPr>
              <a:t>Emde</a:t>
            </a:r>
            <a:r>
              <a:rPr lang="en-US" sz="4000" dirty="0">
                <a:solidFill>
                  <a:schemeClr val="tx2"/>
                </a:solidFill>
              </a:rPr>
              <a:t> Boas Trees</a:t>
            </a:r>
            <a:endParaRPr lang="en-AE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23EB-70D1-0D4E-99FB-B98EC9D5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Presented by Paras Dhole and Aryan Patil</a:t>
            </a:r>
            <a:endParaRPr lang="en-A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4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412C-9B59-7990-7692-0DEAF4E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Comparisons</a:t>
            </a:r>
            <a:endParaRPr lang="en-A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1ED0A9-B75A-1CFF-A527-90DB20999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80813"/>
              </p:ext>
            </p:extLst>
          </p:nvPr>
        </p:nvGraphicFramePr>
        <p:xfrm>
          <a:off x="838200" y="1825624"/>
          <a:ext cx="10515600" cy="3906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94642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58813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5794474"/>
                    </a:ext>
                  </a:extLst>
                </a:gridCol>
              </a:tblGrid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</a:t>
                      </a:r>
                      <a:r>
                        <a:rPr lang="en-US" sz="2400" dirty="0" err="1"/>
                        <a:t>Strucutres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PREDECESSOR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SUCCESSOR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61832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van </a:t>
                      </a:r>
                      <a:r>
                        <a:rPr lang="en-US" sz="2400" b="1" dirty="0" err="1"/>
                        <a:t>Emde</a:t>
                      </a:r>
                      <a:r>
                        <a:rPr lang="en-US" sz="2400" b="1" dirty="0"/>
                        <a:t> Boas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O(log </a:t>
                      </a:r>
                      <a:r>
                        <a:rPr lang="en-US" sz="2400" b="1" dirty="0" err="1"/>
                        <a:t>log</a:t>
                      </a:r>
                      <a:r>
                        <a:rPr lang="en-US" sz="2400" b="1" dirty="0"/>
                        <a:t> u)</a:t>
                      </a:r>
                      <a:endParaRPr lang="en-A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O(log </a:t>
                      </a:r>
                      <a:r>
                        <a:rPr lang="en-US" sz="2400" b="1" i="0" dirty="0" err="1"/>
                        <a:t>log</a:t>
                      </a:r>
                      <a:r>
                        <a:rPr lang="en-US" sz="2400" b="1" i="0" dirty="0"/>
                        <a:t> u)</a:t>
                      </a:r>
                      <a:endParaRPr lang="en-AE" sz="2400" b="1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90128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Binary Search Trees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O(log 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76111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Linked List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O(n)</a:t>
                      </a:r>
                      <a:endParaRPr lang="en-A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1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2E862-A304-1B18-A983-E40BC732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Application of vEB</a:t>
            </a:r>
            <a:endParaRPr lang="en-AE" sz="5400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A0102E0E-7B31-1DF8-3701-22C55D31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0" r="3819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DAE6-7098-524D-BD45-FFD98B3D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vEB’s</a:t>
            </a:r>
            <a:r>
              <a:rPr lang="en-US" sz="2200" dirty="0"/>
              <a:t> are widely used Network routing tables. specifically in IPV4’s.</a:t>
            </a:r>
          </a:p>
          <a:p>
            <a:pPr lvl="1"/>
            <a:r>
              <a:rPr lang="en-US" sz="2200" dirty="0"/>
              <a:t>Here, u = 2^32</a:t>
            </a:r>
          </a:p>
          <a:p>
            <a:pPr lvl="1"/>
            <a:r>
              <a:rPr lang="en-US" sz="2200" dirty="0"/>
              <a:t>Which means, to find the nearest port to send data, it will take only </a:t>
            </a:r>
            <a:r>
              <a:rPr lang="en-US" sz="2200" dirty="0" err="1"/>
              <a:t>upto</a:t>
            </a:r>
            <a:r>
              <a:rPr lang="en-US" sz="2200" dirty="0"/>
              <a:t> log(log(32)) operations, i.e. 5 operations.</a:t>
            </a:r>
          </a:p>
        </p:txBody>
      </p:sp>
    </p:spTree>
    <p:extLst>
      <p:ext uri="{BB962C8B-B14F-4D97-AF65-F5344CB8AC3E}">
        <p14:creationId xmlns:p14="http://schemas.microsoft.com/office/powerpoint/2010/main" val="216682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C23A6-BF9C-CC88-AEF1-0267738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vEB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Allocation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55269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6B154-9D00-463C-3CC6-3AFEBAAC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does the application do?</a:t>
            </a:r>
            <a:endParaRPr lang="en-A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F3FC-CE89-C9C4-1897-B9B861B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Our application is an </a:t>
            </a:r>
            <a:r>
              <a:rPr lang="en-US" b="1" dirty="0"/>
              <a:t>efficient allocation framework </a:t>
            </a:r>
            <a:r>
              <a:rPr lang="en-US" dirty="0"/>
              <a:t>which uses the </a:t>
            </a:r>
            <a:r>
              <a:rPr lang="en-US" dirty="0" err="1"/>
              <a:t>speciality</a:t>
            </a:r>
            <a:r>
              <a:rPr lang="en-US" dirty="0"/>
              <a:t> of the </a:t>
            </a:r>
            <a:r>
              <a:rPr lang="en-US" dirty="0" err="1"/>
              <a:t>vEB</a:t>
            </a:r>
            <a:r>
              <a:rPr lang="en-US" dirty="0"/>
              <a:t> trees to easily allocate students their branches based on their marks and cutoff’s of the branches.</a:t>
            </a:r>
          </a:p>
          <a:p>
            <a:r>
              <a:rPr lang="en-US" dirty="0"/>
              <a:t>The algorithm uses the predecessor logic of the </a:t>
            </a:r>
            <a:r>
              <a:rPr lang="en-US" dirty="0" err="1"/>
              <a:t>vEB’s</a:t>
            </a:r>
            <a:r>
              <a:rPr lang="en-US" dirty="0"/>
              <a:t> to assign branches to students.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680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ECC2D-2059-E6B7-8494-9F3EE6C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How does the application work?</a:t>
            </a:r>
            <a:endParaRPr lang="en-AE" sz="4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27A1B-AB79-045F-2E3A-EC025952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3515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9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CDD38-FD6C-CFAF-80F5-17EC6FA2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Structures used </a:t>
            </a:r>
            <a:endParaRPr lang="en-AE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1FBD61-5949-FE74-8BB0-63805A72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5312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Branch</a:t>
            </a:r>
          </a:p>
          <a:p>
            <a:pPr lvl="1"/>
            <a:r>
              <a:rPr lang="en-US" sz="2000" dirty="0"/>
              <a:t>Cutoff</a:t>
            </a:r>
          </a:p>
          <a:p>
            <a:pPr lvl="1"/>
            <a:r>
              <a:rPr lang="en-US" sz="2000" dirty="0"/>
              <a:t>Seats</a:t>
            </a:r>
          </a:p>
          <a:p>
            <a:pPr lvl="1"/>
            <a:r>
              <a:rPr lang="en-US" sz="2000" dirty="0"/>
              <a:t>Name</a:t>
            </a:r>
            <a:endParaRPr lang="en-AE" sz="2000" dirty="0"/>
          </a:p>
          <a:p>
            <a:r>
              <a:rPr lang="en-AE" sz="2000" b="1" dirty="0"/>
              <a:t>Student</a:t>
            </a:r>
          </a:p>
          <a:p>
            <a:pPr lvl="1"/>
            <a:r>
              <a:rPr lang="en-AE" sz="2000" dirty="0"/>
              <a:t>Roll</a:t>
            </a:r>
          </a:p>
          <a:p>
            <a:pPr lvl="1"/>
            <a:r>
              <a:rPr lang="en-AE" sz="2000" dirty="0"/>
              <a:t>Marks</a:t>
            </a:r>
          </a:p>
          <a:p>
            <a:pPr lvl="1"/>
            <a:r>
              <a:rPr lang="en-AE" sz="2000" dirty="0"/>
              <a:t>Preferences</a:t>
            </a:r>
          </a:p>
          <a:p>
            <a:pPr lvl="1"/>
            <a:r>
              <a:rPr lang="en-AE" sz="2000" dirty="0"/>
              <a:t>Branch Allocated</a:t>
            </a:r>
          </a:p>
          <a:p>
            <a:r>
              <a:rPr lang="en-GB" sz="2000" b="1" dirty="0" err="1"/>
              <a:t>vEB</a:t>
            </a:r>
            <a:r>
              <a:rPr lang="en-GB" sz="2000" b="1" dirty="0"/>
              <a:t> Tree</a:t>
            </a:r>
            <a:endParaRPr lang="en-AE" sz="2000" b="1" dirty="0"/>
          </a:p>
          <a:p>
            <a:pPr lvl="1"/>
            <a:r>
              <a:rPr lang="en-AE" sz="2000" dirty="0"/>
              <a:t>Universe size</a:t>
            </a:r>
          </a:p>
          <a:p>
            <a:pPr lvl="1"/>
            <a:r>
              <a:rPr lang="en-AE" sz="2000" dirty="0"/>
              <a:t>Min / Max</a:t>
            </a:r>
          </a:p>
          <a:p>
            <a:pPr lvl="1"/>
            <a:r>
              <a:rPr lang="en-AE" sz="2000" dirty="0"/>
              <a:t>Summary vector</a:t>
            </a:r>
          </a:p>
          <a:p>
            <a:pPr lvl="1"/>
            <a:r>
              <a:rPr lang="en-AE" sz="2000" dirty="0"/>
              <a:t>Clusters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6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7A8B-04B1-6A56-FC5D-3BA5ABC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are van-Emde-Boas Trees</a:t>
            </a:r>
            <a:endParaRPr lang="en-A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3EED-DD54-6D4E-4154-6AA455D9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van-Emde-Boas (vEB) trees are trees which maintain n elements in range {0,1,2….,u-1} and perform Insert, Delete, Successor and predecessor operations.</a:t>
            </a:r>
          </a:p>
          <a:p>
            <a:r>
              <a:rPr lang="en-US" sz="2200"/>
              <a:t>What is so special about vEB trees?</a:t>
            </a:r>
          </a:p>
          <a:p>
            <a:pPr lvl="1"/>
            <a:r>
              <a:rPr lang="en-US" sz="2200"/>
              <a:t>Insert – O(1)</a:t>
            </a:r>
          </a:p>
          <a:p>
            <a:pPr lvl="1"/>
            <a:r>
              <a:rPr lang="en-US" sz="2200"/>
              <a:t>Delete – O(1)</a:t>
            </a:r>
          </a:p>
          <a:p>
            <a:pPr lvl="1"/>
            <a:r>
              <a:rPr lang="en-US" sz="2200"/>
              <a:t>Successor &amp; Predecessor – O(log log u)</a:t>
            </a:r>
          </a:p>
        </p:txBody>
      </p:sp>
    </p:spTree>
    <p:extLst>
      <p:ext uri="{BB962C8B-B14F-4D97-AF65-F5344CB8AC3E}">
        <p14:creationId xmlns:p14="http://schemas.microsoft.com/office/powerpoint/2010/main" val="13121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75CC-14C9-AE86-8E00-7AA8348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4152027" cy="25177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E" dirty="0"/>
              <a:t>Bit vector</a:t>
            </a:r>
          </a:p>
          <a:p>
            <a:pPr marL="914400" lvl="1" indent="-457200">
              <a:buAutoNum type="arabicPeriod"/>
            </a:pPr>
            <a:r>
              <a:rPr lang="en-AE" dirty="0"/>
              <a:t>Clusters</a:t>
            </a:r>
          </a:p>
          <a:p>
            <a:pPr marL="457200" indent="-457200">
              <a:buAutoNum type="arabicPeriod"/>
            </a:pPr>
            <a:r>
              <a:rPr lang="en-US" dirty="0"/>
              <a:t>Summary Vector</a:t>
            </a:r>
          </a:p>
          <a:p>
            <a:pPr marL="457200" indent="-457200">
              <a:buAutoNum type="arabicPeriod"/>
            </a:pPr>
            <a:r>
              <a:rPr lang="en-US" dirty="0"/>
              <a:t>Minimum of structure</a:t>
            </a:r>
          </a:p>
          <a:p>
            <a:pPr marL="457200" indent="-457200">
              <a:buAutoNum type="arabicPeriod"/>
            </a:pPr>
            <a:r>
              <a:rPr lang="en-US" dirty="0"/>
              <a:t>Maximum of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4990227" y="1610358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69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5000863" y="1600200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1A6FB7-EB48-CEA4-ED30-8F34969013E8}"/>
              </a:ext>
            </a:extLst>
          </p:cNvPr>
          <p:cNvGrpSpPr/>
          <p:nvPr/>
        </p:nvGrpSpPr>
        <p:grpSpPr>
          <a:xfrm>
            <a:off x="391501" y="1690688"/>
            <a:ext cx="4612534" cy="4502467"/>
            <a:chOff x="838200" y="1674496"/>
            <a:chExt cx="4612534" cy="450246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2AE2B82-0327-A453-D74A-FB41552914D1}"/>
                </a:ext>
              </a:extLst>
            </p:cNvPr>
            <p:cNvSpPr/>
            <p:nvPr/>
          </p:nvSpPr>
          <p:spPr>
            <a:xfrm>
              <a:off x="2153920" y="1674496"/>
              <a:ext cx="1970481" cy="7842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574B58E2-613B-05B6-1B17-EF95C89813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461253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x = </a:t>
              </a:r>
              <a:r>
                <a:rPr lang="en-US" b="1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√u + j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Where,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x /√u	  Cluster number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x % u	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within cluster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Say, x =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2	       High(x)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1	       Low(x)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49C010-85DC-CC16-C2CA-A1BFC19AF4E3}"/>
                </a:ext>
              </a:extLst>
            </p:cNvPr>
            <p:cNvCxnSpPr/>
            <p:nvPr/>
          </p:nvCxnSpPr>
          <p:spPr>
            <a:xfrm>
              <a:off x="2230066" y="3357880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322AAA4-BF94-9A8F-DAF7-6C1C5B53BD11}"/>
                </a:ext>
              </a:extLst>
            </p:cNvPr>
            <p:cNvCxnSpPr/>
            <p:nvPr/>
          </p:nvCxnSpPr>
          <p:spPr>
            <a:xfrm>
              <a:off x="2230066" y="3882748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7E7843-0DEF-D0F5-E9A8-BCA312F2B1CD}"/>
              </a:ext>
            </a:extLst>
          </p:cNvPr>
          <p:cNvCxnSpPr/>
          <p:nvPr/>
        </p:nvCxnSpPr>
        <p:spPr>
          <a:xfrm>
            <a:off x="1149964" y="514191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64FAD-E993-1840-ACF4-8BF3D424FA04}"/>
              </a:ext>
            </a:extLst>
          </p:cNvPr>
          <p:cNvCxnSpPr/>
          <p:nvPr/>
        </p:nvCxnSpPr>
        <p:spPr>
          <a:xfrm>
            <a:off x="1149964" y="5555020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639CD9-F638-BD31-360F-9F032154B438}"/>
              </a:ext>
            </a:extLst>
          </p:cNvPr>
          <p:cNvGrpSpPr/>
          <p:nvPr/>
        </p:nvGrpSpPr>
        <p:grpSpPr>
          <a:xfrm>
            <a:off x="3084969" y="4469789"/>
            <a:ext cx="1224248" cy="360726"/>
            <a:chOff x="3115025" y="4961549"/>
            <a:chExt cx="1224248" cy="3607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9C7F0-D65D-4357-9A8F-320572A764BB}"/>
                </a:ext>
              </a:extLst>
            </p:cNvPr>
            <p:cNvSpPr/>
            <p:nvPr/>
          </p:nvSpPr>
          <p:spPr>
            <a:xfrm>
              <a:off x="3115025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F4DDBE-3613-2B5A-1BDB-7B928AE5C401}"/>
                </a:ext>
              </a:extLst>
            </p:cNvPr>
            <p:cNvSpPr/>
            <p:nvPr/>
          </p:nvSpPr>
          <p:spPr>
            <a:xfrm>
              <a:off x="3416756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EA3F52-EF07-94C9-EC52-9D60A0033B45}"/>
                </a:ext>
              </a:extLst>
            </p:cNvPr>
            <p:cNvSpPr/>
            <p:nvPr/>
          </p:nvSpPr>
          <p:spPr>
            <a:xfrm>
              <a:off x="373357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AD203F-53D1-6457-3712-9BF596E47D0E}"/>
                </a:ext>
              </a:extLst>
            </p:cNvPr>
            <p:cNvSpPr/>
            <p:nvPr/>
          </p:nvSpPr>
          <p:spPr>
            <a:xfrm>
              <a:off x="402888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70" name="Left Brace 69">
            <a:extLst>
              <a:ext uri="{FF2B5EF4-FFF2-40B4-BE49-F238E27FC236}">
                <a16:creationId xmlns:a16="http://schemas.microsoft.com/office/drawing/2014/main" id="{2EE4BD75-2AF1-15C3-961D-6EBE2B752B9C}"/>
              </a:ext>
            </a:extLst>
          </p:cNvPr>
          <p:cNvSpPr/>
          <p:nvPr/>
        </p:nvSpPr>
        <p:spPr>
          <a:xfrm rot="16200000">
            <a:off x="3338622" y="4669062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33378C81-DA00-3389-57AC-8912B0767C65}"/>
              </a:ext>
            </a:extLst>
          </p:cNvPr>
          <p:cNvSpPr/>
          <p:nvPr/>
        </p:nvSpPr>
        <p:spPr>
          <a:xfrm rot="16200000">
            <a:off x="3950746" y="4670058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E671EC-0306-F183-0ED6-9E3B13525B64}"/>
              </a:ext>
            </a:extLst>
          </p:cNvPr>
          <p:cNvCxnSpPr/>
          <p:nvPr/>
        </p:nvCxnSpPr>
        <p:spPr>
          <a:xfrm>
            <a:off x="2667000" y="5141912"/>
            <a:ext cx="7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C1CBD2-6257-4D98-ACB9-0C3F00EF1E76}"/>
              </a:ext>
            </a:extLst>
          </p:cNvPr>
          <p:cNvCxnSpPr/>
          <p:nvPr/>
        </p:nvCxnSpPr>
        <p:spPr>
          <a:xfrm flipV="1">
            <a:off x="3386700" y="4984909"/>
            <a:ext cx="0" cy="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B6B250-C5C2-7616-36C8-C1C03740F733}"/>
              </a:ext>
            </a:extLst>
          </p:cNvPr>
          <p:cNvCxnSpPr>
            <a:cxnSpLocks/>
          </p:cNvCxnSpPr>
          <p:nvPr/>
        </p:nvCxnSpPr>
        <p:spPr>
          <a:xfrm flipV="1">
            <a:off x="2675662" y="5566131"/>
            <a:ext cx="13231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783AF-68F4-252D-0A94-D238F46C880E}"/>
              </a:ext>
            </a:extLst>
          </p:cNvPr>
          <p:cNvCxnSpPr>
            <a:cxnSpLocks/>
          </p:cNvCxnSpPr>
          <p:nvPr/>
        </p:nvCxnSpPr>
        <p:spPr>
          <a:xfrm flipV="1">
            <a:off x="3998823" y="4972693"/>
            <a:ext cx="1" cy="5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</a:t>
            </a:r>
            <a:r>
              <a:rPr lang="en-US" sz="3200" dirty="0" err="1"/>
              <a:t>vEB</a:t>
            </a:r>
            <a:r>
              <a:rPr lang="en-US" sz="3200" dirty="0"/>
              <a:t> functions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ED10B-FB89-6270-8B32-725651C916B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C27E3-E61D-A3F5-D741-1408C5A11F55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EAE1-0B77-9ACB-C286-E87235EEBF81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EDEC-81D2-BF0A-6BCC-C6FD2E5A1647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24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895A69D-94D4-FE45-E413-976F95A0E084}"/>
              </a:ext>
            </a:extLst>
          </p:cNvPr>
          <p:cNvGrpSpPr/>
          <p:nvPr/>
        </p:nvGrpSpPr>
        <p:grpSpPr>
          <a:xfrm>
            <a:off x="2873231" y="4622905"/>
            <a:ext cx="8207228" cy="606719"/>
            <a:chOff x="3546796" y="3894050"/>
            <a:chExt cx="4966283" cy="36072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CD4A9C-AB59-D7BD-8C9B-57C954BEBE8E}"/>
                </a:ext>
              </a:extLst>
            </p:cNvPr>
            <p:cNvGrpSpPr/>
            <p:nvPr/>
          </p:nvGrpSpPr>
          <p:grpSpPr>
            <a:xfrm>
              <a:off x="3546796" y="3894050"/>
              <a:ext cx="2483141" cy="360726"/>
              <a:chOff x="3858936" y="4135773"/>
              <a:chExt cx="3120706" cy="3607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3A2742E-B521-C644-CD10-DB37DC8A34A0}"/>
                  </a:ext>
                </a:extLst>
              </p:cNvPr>
              <p:cNvGrpSpPr/>
              <p:nvPr/>
            </p:nvGrpSpPr>
            <p:grpSpPr>
              <a:xfrm>
                <a:off x="3858936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9F383D-9A9D-A962-6FE1-9AA93D223BEB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AB7BDD3-9EDA-704A-F349-F7C4223D378D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373F5F9-49AF-A698-8037-A9DF51653F29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2F66618-3C01-34A4-A6EF-CC363DE98CE3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DCCA36C-8658-C875-E2E3-8462746152DC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9CE1F1-7ACF-BE6B-C02B-98F09C6C3A45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67A5FF9-8E27-54B8-767D-05F432DE7C6B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7F26CB1-5827-CA16-4F01-E6041F497684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6B05E08-9D69-E544-85DF-68E2482A6735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2416EF8-1B52-558D-82B3-5DD60525A54D}"/>
                </a:ext>
              </a:extLst>
            </p:cNvPr>
            <p:cNvGrpSpPr/>
            <p:nvPr/>
          </p:nvGrpSpPr>
          <p:grpSpPr>
            <a:xfrm>
              <a:off x="6029938" y="3894050"/>
              <a:ext cx="2483141" cy="360729"/>
              <a:chOff x="3858936" y="4135773"/>
              <a:chExt cx="3120706" cy="36072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9C86FB9-E36A-ADF1-1499-958C5B4E30A4}"/>
                  </a:ext>
                </a:extLst>
              </p:cNvPr>
              <p:cNvGrpSpPr/>
              <p:nvPr/>
            </p:nvGrpSpPr>
            <p:grpSpPr>
              <a:xfrm>
                <a:off x="3858936" y="4135775"/>
                <a:ext cx="1560353" cy="360727"/>
                <a:chOff x="4957893" y="4018327"/>
                <a:chExt cx="2214696" cy="52850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DD1C2D7-B048-FF50-ACD0-4EC2F8DAA3D4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876A997-4C64-3FBF-BBCE-70967D2D8D4C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837AAAD-3C7D-F4D7-AAD6-9A39F2F6446D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63FAF13-29A4-0245-82EE-8A0BD723604F}"/>
                    </a:ext>
                  </a:extLst>
                </p:cNvPr>
                <p:cNvSpPr/>
                <p:nvPr/>
              </p:nvSpPr>
              <p:spPr>
                <a:xfrm>
                  <a:off x="6618915" y="4018328"/>
                  <a:ext cx="553674" cy="5285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DB8F910-4764-F056-AE38-80B4897F5F02}"/>
                  </a:ext>
                </a:extLst>
              </p:cNvPr>
              <p:cNvGrpSpPr/>
              <p:nvPr/>
            </p:nvGrpSpPr>
            <p:grpSpPr>
              <a:xfrm>
                <a:off x="5419289" y="4135773"/>
                <a:ext cx="1560353" cy="360726"/>
                <a:chOff x="4957893" y="4018327"/>
                <a:chExt cx="2214696" cy="52850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B4D4515-696E-72DE-6F9E-76630EC785D7}"/>
                    </a:ext>
                  </a:extLst>
                </p:cNvPr>
                <p:cNvSpPr/>
                <p:nvPr/>
              </p:nvSpPr>
              <p:spPr>
                <a:xfrm>
                  <a:off x="4957893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EABFBEA-FC8B-CB18-8991-05C8FAD4DB7F}"/>
                    </a:ext>
                  </a:extLst>
                </p:cNvPr>
                <p:cNvSpPr/>
                <p:nvPr/>
              </p:nvSpPr>
              <p:spPr>
                <a:xfrm>
                  <a:off x="5511567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4F510CA-5318-603E-7FC5-3995F8810BEE}"/>
                    </a:ext>
                  </a:extLst>
                </p:cNvPr>
                <p:cNvSpPr/>
                <p:nvPr/>
              </p:nvSpPr>
              <p:spPr>
                <a:xfrm>
                  <a:off x="6065241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en-AE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47EEFA6-180B-AB8B-3131-46ACD3C12DF1}"/>
                    </a:ext>
                  </a:extLst>
                </p:cNvPr>
                <p:cNvSpPr/>
                <p:nvPr/>
              </p:nvSpPr>
              <p:spPr>
                <a:xfrm>
                  <a:off x="6618915" y="4018327"/>
                  <a:ext cx="553674" cy="5285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en-AE" dirty="0"/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CB7EF9-150D-63CF-FF10-AD93CE048DC4}"/>
              </a:ext>
            </a:extLst>
          </p:cNvPr>
          <p:cNvGrpSpPr/>
          <p:nvPr/>
        </p:nvGrpSpPr>
        <p:grpSpPr>
          <a:xfrm>
            <a:off x="2873229" y="5276786"/>
            <a:ext cx="8207228" cy="315554"/>
            <a:chOff x="3546795" y="4282819"/>
            <a:chExt cx="4966283" cy="187615"/>
          </a:xfrm>
        </p:grpSpPr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9E4F150D-E84A-5AFE-5BEB-A5D183324605}"/>
                </a:ext>
              </a:extLst>
            </p:cNvPr>
            <p:cNvSpPr/>
            <p:nvPr/>
          </p:nvSpPr>
          <p:spPr>
            <a:xfrm rot="5400000">
              <a:off x="4119463" y="380153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9873C5EA-8FF5-21DB-C06E-C08248DD63D1}"/>
                </a:ext>
              </a:extLst>
            </p:cNvPr>
            <p:cNvSpPr/>
            <p:nvPr/>
          </p:nvSpPr>
          <p:spPr>
            <a:xfrm rot="5400000">
              <a:off x="5361034" y="3710151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E0462489-7F74-09EC-7A7E-C0CC519147B0}"/>
                </a:ext>
              </a:extLst>
            </p:cNvPr>
            <p:cNvSpPr/>
            <p:nvPr/>
          </p:nvSpPr>
          <p:spPr>
            <a:xfrm rot="5400000">
              <a:off x="6602605" y="3784417"/>
              <a:ext cx="96235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A6D7E279-1AFA-C922-795E-4C962CE2B012}"/>
                </a:ext>
              </a:extLst>
            </p:cNvPr>
            <p:cNvSpPr/>
            <p:nvPr/>
          </p:nvSpPr>
          <p:spPr>
            <a:xfrm rot="5400000">
              <a:off x="7844176" y="3710151"/>
              <a:ext cx="96233" cy="1241571"/>
            </a:xfrm>
            <a:prstGeom prst="rightBrace">
              <a:avLst>
                <a:gd name="adj1" fmla="val 8333"/>
                <a:gd name="adj2" fmla="val 494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3C5DAC-035E-D9C1-8276-EAC080F81F68}"/>
              </a:ext>
            </a:extLst>
          </p:cNvPr>
          <p:cNvGrpSpPr/>
          <p:nvPr/>
        </p:nvGrpSpPr>
        <p:grpSpPr>
          <a:xfrm>
            <a:off x="3068620" y="5573088"/>
            <a:ext cx="7816452" cy="677809"/>
            <a:chOff x="3665028" y="4458987"/>
            <a:chExt cx="4729820" cy="402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632D40-7971-6412-8CFD-FDF4B4CD11E8}"/>
                </a:ext>
              </a:extLst>
            </p:cNvPr>
            <p:cNvSpPr txBox="1"/>
            <p:nvPr/>
          </p:nvSpPr>
          <p:spPr>
            <a:xfrm>
              <a:off x="3665028" y="4458987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1</a:t>
              </a:r>
              <a:endParaRPr lang="en-AE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2B457-FA08-6934-526B-18BD29414A64}"/>
                </a:ext>
              </a:extLst>
            </p:cNvPr>
            <p:cNvSpPr txBox="1"/>
            <p:nvPr/>
          </p:nvSpPr>
          <p:spPr>
            <a:xfrm>
              <a:off x="4906599" y="4467699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2</a:t>
              </a:r>
              <a:endParaRPr lang="en-A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59C8E1-7C29-61EE-9ED1-4E9C0AFB96C4}"/>
                </a:ext>
              </a:extLst>
            </p:cNvPr>
            <p:cNvSpPr txBox="1"/>
            <p:nvPr/>
          </p:nvSpPr>
          <p:spPr>
            <a:xfrm>
              <a:off x="6148170" y="447641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3</a:t>
              </a:r>
              <a:endParaRPr lang="en-A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C2238B-1A72-7DE0-4DEE-2EBABD401C02}"/>
                </a:ext>
              </a:extLst>
            </p:cNvPr>
            <p:cNvSpPr txBox="1"/>
            <p:nvPr/>
          </p:nvSpPr>
          <p:spPr>
            <a:xfrm>
              <a:off x="7389741" y="4492651"/>
              <a:ext cx="1005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4</a:t>
              </a:r>
              <a:endParaRPr lang="en-AE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E9E74-98AA-BECC-630C-914B9B089269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08F3-B818-3C24-4EAC-50D13F24B7D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3661-FD39-9643-73D6-4A7DCC988D0E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D953F-79FB-D158-5A4B-36E7ABF00261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86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DELETE (V, 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D7D3E-E03C-73C4-148E-46DDDA7A772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13AE-57FC-3E00-338B-3F3C22F3AEC6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EDD63-434F-9E30-9D20-B16042FCB448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33D5-E946-5A60-9D27-747E6C031470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9118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  <a:ln/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PREDECESSOR (V, 9)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D8076-A9FC-4EA9-57EC-3788B9F1EC8B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082D-A079-D6E0-B06C-04DC54D78A49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D6BC-193C-4D77-B02E-C0E4E14045D3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C4D-9841-EDDB-2B13-9439EB5BD61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8F0EB-ECF5-17BD-FF22-EBAE24242076}"/>
              </a:ext>
            </a:extLst>
          </p:cNvPr>
          <p:cNvCxnSpPr/>
          <p:nvPr/>
        </p:nvCxnSpPr>
        <p:spPr>
          <a:xfrm flipH="1" flipV="1">
            <a:off x="7594188" y="3620967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142CF-9437-EEC9-666A-4911361246A3}"/>
              </a:ext>
            </a:extLst>
          </p:cNvPr>
          <p:cNvCxnSpPr>
            <a:cxnSpLocks/>
          </p:cNvCxnSpPr>
          <p:nvPr/>
        </p:nvCxnSpPr>
        <p:spPr>
          <a:xfrm flipV="1">
            <a:off x="7399939" y="2198255"/>
            <a:ext cx="445082" cy="68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E3C5D4-698B-EAF9-4B48-F61110A22953}"/>
              </a:ext>
            </a:extLst>
          </p:cNvPr>
          <p:cNvCxnSpPr>
            <a:cxnSpLocks/>
          </p:cNvCxnSpPr>
          <p:nvPr/>
        </p:nvCxnSpPr>
        <p:spPr>
          <a:xfrm flipH="1">
            <a:off x="7172235" y="1805663"/>
            <a:ext cx="6727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AB34E-70B8-7DA0-FD71-13592B1E338D}"/>
              </a:ext>
            </a:extLst>
          </p:cNvPr>
          <p:cNvCxnSpPr/>
          <p:nvPr/>
        </p:nvCxnSpPr>
        <p:spPr>
          <a:xfrm>
            <a:off x="7399939" y="1694180"/>
            <a:ext cx="222541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7603E9-B44D-ACB7-6BA3-EBA1AD6A39B8}"/>
              </a:ext>
            </a:extLst>
          </p:cNvPr>
          <p:cNvCxnSpPr>
            <a:cxnSpLocks/>
          </p:cNvCxnSpPr>
          <p:nvPr/>
        </p:nvCxnSpPr>
        <p:spPr>
          <a:xfrm flipH="1">
            <a:off x="7399939" y="1694180"/>
            <a:ext cx="218186" cy="218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SUCCESSOR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749E3-A2ED-D2C9-612C-632AA7BBE0BA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E50-F945-8D57-7D74-9A85273B558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31B-F54F-ECEF-A647-E3B13753DB35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A38B-49B7-F88B-FF12-2DFAF7A76F4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ED0D2B-3309-31A9-020F-DB0473D9A9F1}"/>
              </a:ext>
            </a:extLst>
          </p:cNvPr>
          <p:cNvCxnSpPr/>
          <p:nvPr/>
        </p:nvCxnSpPr>
        <p:spPr>
          <a:xfrm flipH="1" flipV="1">
            <a:off x="8627534" y="3652106"/>
            <a:ext cx="258312" cy="77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5C815-014F-296D-D5E5-E40E07FACDC0}"/>
              </a:ext>
            </a:extLst>
          </p:cNvPr>
          <p:cNvCxnSpPr>
            <a:cxnSpLocks/>
          </p:cNvCxnSpPr>
          <p:nvPr/>
        </p:nvCxnSpPr>
        <p:spPr>
          <a:xfrm flipH="1" flipV="1">
            <a:off x="8201887" y="2201636"/>
            <a:ext cx="340515" cy="76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2B944-53E2-2F86-6022-0A798BCA6F0C}"/>
              </a:ext>
            </a:extLst>
          </p:cNvPr>
          <p:cNvCxnSpPr>
            <a:cxnSpLocks/>
          </p:cNvCxnSpPr>
          <p:nvPr/>
        </p:nvCxnSpPr>
        <p:spPr>
          <a:xfrm>
            <a:off x="8135547" y="1805663"/>
            <a:ext cx="1875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89E99-5DE6-4411-F3DD-D048D50D8A56}"/>
              </a:ext>
            </a:extLst>
          </p:cNvPr>
          <p:cNvCxnSpPr>
            <a:cxnSpLocks/>
          </p:cNvCxnSpPr>
          <p:nvPr/>
        </p:nvCxnSpPr>
        <p:spPr>
          <a:xfrm>
            <a:off x="10323205" y="2186814"/>
            <a:ext cx="353991" cy="736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EDBDD-D418-F5EF-E7C5-44C84F5CA762}"/>
              </a:ext>
            </a:extLst>
          </p:cNvPr>
          <p:cNvCxnSpPr>
            <a:cxnSpLocks/>
          </p:cNvCxnSpPr>
          <p:nvPr/>
        </p:nvCxnSpPr>
        <p:spPr>
          <a:xfrm>
            <a:off x="10696706" y="3628103"/>
            <a:ext cx="188366" cy="803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809</Words>
  <Application>Microsoft Office PowerPoint</Application>
  <PresentationFormat>Widescreen</PresentationFormat>
  <Paragraphs>333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Office 2013 - 2022 Theme</vt:lpstr>
      <vt:lpstr>van Emde Boas Trees</vt:lpstr>
      <vt:lpstr>What are van-Emde-Boas Trees</vt:lpstr>
      <vt:lpstr>vEB Data Structure</vt:lpstr>
      <vt:lpstr>vEB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Comparisons</vt:lpstr>
      <vt:lpstr>Application of vEB</vt:lpstr>
      <vt:lpstr>vEB Allocation framework</vt:lpstr>
      <vt:lpstr>What does the application do?</vt:lpstr>
      <vt:lpstr>How does the application work?</vt:lpstr>
      <vt:lpstr>Structures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vEB Allocation Framework</dc:title>
  <dc:creator>PARAS SHARAD DHOLE</dc:creator>
  <cp:lastModifiedBy>PARAS SHARAD DHOLE</cp:lastModifiedBy>
  <cp:revision>7</cp:revision>
  <dcterms:created xsi:type="dcterms:W3CDTF">2024-04-14T19:20:17Z</dcterms:created>
  <dcterms:modified xsi:type="dcterms:W3CDTF">2024-04-15T15:33:46Z</dcterms:modified>
</cp:coreProperties>
</file>