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77"/>
      <p:regular r:id="rId13"/>
      <p:bold r:id="rId14"/>
      <p:italic r:id="rId15"/>
      <p:boldItalic r:id="rId16"/>
    </p:embeddedFont>
    <p:embeddedFont>
      <p:font typeface="Raleway" pitchFamily="2"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DBF346-6A9D-4594-97C7-F5A48EC30F4B}">
  <a:tblStyle styleId="{51DBF346-6A9D-4594-97C7-F5A48EC30F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p:cViewPr varScale="1">
        <p:scale>
          <a:sx n="142" d="100"/>
          <a:sy n="142" d="100"/>
        </p:scale>
        <p:origin x="7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241793fe6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241793fe6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3d41e97a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3d41e97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23ceba62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23ceba62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d41e97a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d41e97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3d41e97a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3d41e97a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3d41e97a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3d41e97a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3d41e97a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3d41e97a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241793fe6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241793fe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241793fe6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241793fe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311700" y="1467500"/>
            <a:ext cx="8520600" cy="976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400"/>
              <a:t>Player Efficiency Rating…</a:t>
            </a:r>
            <a:endParaRPr sz="2400"/>
          </a:p>
          <a:p>
            <a:pPr marL="0" lvl="0" indent="0" algn="l" rtl="0">
              <a:lnSpc>
                <a:spcPct val="115000"/>
              </a:lnSpc>
              <a:spcBef>
                <a:spcPts val="0"/>
              </a:spcBef>
              <a:spcAft>
                <a:spcPts val="0"/>
              </a:spcAft>
              <a:buNone/>
            </a:pPr>
            <a:r>
              <a:rPr lang="en" sz="2400"/>
              <a:t>But is it Really Efficient?</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Chris, Davis, Drew, and Ward </a:t>
            </a:r>
            <a:endParaRPr/>
          </a:p>
        </p:txBody>
      </p:sp>
      <p:pic>
        <p:nvPicPr>
          <p:cNvPr id="88" name="Google Shape;88;p13"/>
          <p:cNvPicPr preferRelativeResize="0"/>
          <p:nvPr/>
        </p:nvPicPr>
        <p:blipFill>
          <a:blip r:embed="rId3">
            <a:alphaModFix/>
          </a:blip>
          <a:stretch>
            <a:fillRect/>
          </a:stretch>
        </p:blipFill>
        <p:spPr>
          <a:xfrm>
            <a:off x="4572000" y="1992913"/>
            <a:ext cx="4124424" cy="2901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729450" y="5570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49" name="Google Shape;149;p22"/>
          <p:cNvSpPr txBox="1">
            <a:spLocks noGrp="1"/>
          </p:cNvSpPr>
          <p:nvPr>
            <p:ph type="body" idx="1"/>
          </p:nvPr>
        </p:nvSpPr>
        <p:spPr>
          <a:xfrm>
            <a:off x="727650" y="1514675"/>
            <a:ext cx="7688700" cy="2261100"/>
          </a:xfrm>
          <a:prstGeom prst="rect">
            <a:avLst/>
          </a:prstGeom>
        </p:spPr>
        <p:txBody>
          <a:bodyPr spcFirstLastPara="1" wrap="square" lIns="91425" tIns="91425" rIns="91425" bIns="91425" anchor="t" anchorCtr="0">
            <a:noAutofit/>
          </a:bodyPr>
          <a:lstStyle/>
          <a:p>
            <a:pPr marL="355600" lvl="0" indent="0" algn="l" rtl="0">
              <a:lnSpc>
                <a:spcPct val="200000"/>
              </a:lnSpc>
              <a:spcBef>
                <a:spcPts val="12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Bullsville. “The Bulls, PER, and the Idiots Who Live by It.” </a:t>
            </a:r>
            <a:r>
              <a:rPr lang="en" sz="1200" i="1">
                <a:solidFill>
                  <a:srgbClr val="000000"/>
                </a:solidFill>
                <a:highlight>
                  <a:srgbClr val="FFFFFF"/>
                </a:highlight>
                <a:latin typeface="Times New Roman"/>
                <a:ea typeface="Times New Roman"/>
                <a:cs typeface="Times New Roman"/>
                <a:sym typeface="Times New Roman"/>
              </a:rPr>
              <a:t>ChicagoNow Is Full of Win</a:t>
            </a:r>
            <a:r>
              <a:rPr lang="en" sz="1200">
                <a:solidFill>
                  <a:srgbClr val="000000"/>
                </a:solidFill>
                <a:highlight>
                  <a:srgbClr val="FFFFFF"/>
                </a:highlight>
                <a:latin typeface="Times New Roman"/>
                <a:ea typeface="Times New Roman"/>
                <a:cs typeface="Times New Roman"/>
                <a:sym typeface="Times New Roman"/>
              </a:rPr>
              <a:t>, 15 Sept. 2013, www.chicagonow.com/bullsville/2013/09/the-bulls-per-and-the-idiots-who-live-by-it/.</a:t>
            </a:r>
            <a:endParaRPr sz="1200">
              <a:solidFill>
                <a:srgbClr val="000000"/>
              </a:solidFill>
              <a:highlight>
                <a:srgbClr val="FFFFFF"/>
              </a:highlight>
              <a:latin typeface="Times New Roman"/>
              <a:ea typeface="Times New Roman"/>
              <a:cs typeface="Times New Roman"/>
              <a:sym typeface="Times New Roman"/>
            </a:endParaRPr>
          </a:p>
          <a:p>
            <a:pPr marL="355600" lvl="0" indent="0" algn="l" rtl="0">
              <a:lnSpc>
                <a:spcPct val="200000"/>
              </a:lnSpc>
              <a:spcBef>
                <a:spcPts val="12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Scaletta, Kelly. “The NBA's 10 Most Meaningless Stats and Arguments.” </a:t>
            </a:r>
            <a:r>
              <a:rPr lang="en" sz="1200" i="1">
                <a:solidFill>
                  <a:srgbClr val="000000"/>
                </a:solidFill>
                <a:highlight>
                  <a:srgbClr val="FFFFFF"/>
                </a:highlight>
                <a:latin typeface="Times New Roman"/>
                <a:ea typeface="Times New Roman"/>
                <a:cs typeface="Times New Roman"/>
                <a:sym typeface="Times New Roman"/>
              </a:rPr>
              <a:t>Bleacher Report</a:t>
            </a:r>
            <a:r>
              <a:rPr lang="en" sz="1200">
                <a:solidFill>
                  <a:srgbClr val="000000"/>
                </a:solidFill>
                <a:highlight>
                  <a:srgbClr val="FFFFFF"/>
                </a:highlight>
                <a:latin typeface="Times New Roman"/>
                <a:ea typeface="Times New Roman"/>
                <a:cs typeface="Times New Roman"/>
                <a:sym typeface="Times New Roman"/>
              </a:rPr>
              <a:t>, Bleacher Report, 3 Oct. 2017, bleacherreport.com/articles/815181-nba-power-rankings-the-10-most-meaningless-stats-and-arguments-in-basketball%2523slide5#slide4.</a:t>
            </a:r>
            <a:endParaRPr sz="1200">
              <a:solidFill>
                <a:srgbClr val="000000"/>
              </a:solidFill>
              <a:highlight>
                <a:srgbClr val="FFFFFF"/>
              </a:highlight>
              <a:latin typeface="Times New Roman"/>
              <a:ea typeface="Times New Roman"/>
              <a:cs typeface="Times New Roman"/>
              <a:sym typeface="Times New Roman"/>
            </a:endParaRPr>
          </a:p>
          <a:p>
            <a:pPr marL="355600" lvl="0" indent="0" algn="l" rtl="0">
              <a:lnSpc>
                <a:spcPct val="200000"/>
              </a:lnSpc>
              <a:spcBef>
                <a:spcPts val="1200"/>
              </a:spcBef>
              <a:spcAft>
                <a:spcPts val="1200"/>
              </a:spcAft>
              <a:buNone/>
            </a:pPr>
            <a:r>
              <a:rPr lang="en" sz="1200">
                <a:solidFill>
                  <a:srgbClr val="000000"/>
                </a:solidFill>
                <a:highlight>
                  <a:srgbClr val="FFFFFF"/>
                </a:highlight>
                <a:latin typeface="Times New Roman"/>
                <a:ea typeface="Times New Roman"/>
                <a:cs typeface="Times New Roman"/>
                <a:sym typeface="Times New Roman"/>
              </a:rPr>
              <a:t>Shami, Zein. “The Definitive PER Criticism.” </a:t>
            </a:r>
            <a:r>
              <a:rPr lang="en" sz="1200" i="1">
                <a:solidFill>
                  <a:srgbClr val="000000"/>
                </a:solidFill>
                <a:highlight>
                  <a:srgbClr val="FFFFFF"/>
                </a:highlight>
                <a:latin typeface="Times New Roman"/>
                <a:ea typeface="Times New Roman"/>
                <a:cs typeface="Times New Roman"/>
                <a:sym typeface="Times New Roman"/>
              </a:rPr>
              <a:t>The Z Score</a:t>
            </a:r>
            <a:r>
              <a:rPr lang="en" sz="1200">
                <a:solidFill>
                  <a:srgbClr val="000000"/>
                </a:solidFill>
                <a:highlight>
                  <a:srgbClr val="FFFFFF"/>
                </a:highlight>
                <a:latin typeface="Times New Roman"/>
                <a:ea typeface="Times New Roman"/>
                <a:cs typeface="Times New Roman"/>
                <a:sym typeface="Times New Roman"/>
              </a:rPr>
              <a:t>, 24 Sept. 2019, thezscore.com/2016/02/17/the-definitive-per-criticism/.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7650" y="5936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a:t>
            </a:r>
            <a:endParaRPr/>
          </a:p>
        </p:txBody>
      </p:sp>
      <p:sp>
        <p:nvSpPr>
          <p:cNvPr id="94" name="Google Shape;94;p14"/>
          <p:cNvSpPr txBox="1">
            <a:spLocks noGrp="1"/>
          </p:cNvSpPr>
          <p:nvPr>
            <p:ph type="body" idx="1"/>
          </p:nvPr>
        </p:nvSpPr>
        <p:spPr>
          <a:xfrm>
            <a:off x="729450" y="1441200"/>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Char char="●"/>
            </a:pPr>
            <a:r>
              <a:rPr lang="en">
                <a:solidFill>
                  <a:srgbClr val="000000"/>
                </a:solidFill>
              </a:rPr>
              <a:t>Player Efficiency Rating is a per-minute rating developed by John Hollinger</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“The PER sums up all a player's positive accomplishments, subtracts the negative accomplishments, and returns a per-minute rating of a player's performance.”</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However, there have been many conclusions exposing the PER statistic and its flaws.</a:t>
            </a:r>
            <a:endParaRPr>
              <a:solidFill>
                <a:srgbClr val="000000"/>
              </a:solidFill>
            </a:endParaRPr>
          </a:p>
        </p:txBody>
      </p:sp>
      <p:pic>
        <p:nvPicPr>
          <p:cNvPr id="95" name="Google Shape;95;p14"/>
          <p:cNvPicPr preferRelativeResize="0"/>
          <p:nvPr/>
        </p:nvPicPr>
        <p:blipFill>
          <a:blip r:embed="rId3">
            <a:alphaModFix/>
          </a:blip>
          <a:stretch>
            <a:fillRect/>
          </a:stretch>
        </p:blipFill>
        <p:spPr>
          <a:xfrm>
            <a:off x="1240050" y="2889400"/>
            <a:ext cx="6667500" cy="167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5702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Problems with PER</a:t>
            </a:r>
            <a:endParaRPr/>
          </a:p>
        </p:txBody>
      </p:sp>
      <p:sp>
        <p:nvSpPr>
          <p:cNvPr id="101" name="Google Shape;101;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Although a statistic with tremendous potential, PER is quite disappointing in the NBA right now. </a:t>
            </a:r>
            <a:endParaRPr>
              <a:solidFill>
                <a:srgbClr val="000000"/>
              </a:solidFill>
            </a:endParaRPr>
          </a:p>
          <a:p>
            <a:pPr marL="457200" lvl="0" indent="-311150" algn="l" rtl="0">
              <a:spcBef>
                <a:spcPts val="1600"/>
              </a:spcBef>
              <a:spcAft>
                <a:spcPts val="0"/>
              </a:spcAft>
              <a:buClr>
                <a:srgbClr val="000000"/>
              </a:buClr>
              <a:buSzPts val="1300"/>
              <a:buChar char="●"/>
            </a:pPr>
            <a:r>
              <a:rPr lang="en">
                <a:solidFill>
                  <a:srgbClr val="000000"/>
                </a:solidFill>
              </a:rPr>
              <a:t>First of all, PER is really only an offensive rating. The stat includes blocks and steals, however it does not actually measure a player’s defensive efficiency. </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It allows for positional biases. The stat favors centers who don’t handle the ball much and don’t create their own shots. </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The PER equation does not take into account assisted versus unassisted field goals. Therefore players who receive easy layups from teammates will produce a higher PER.</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5820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chose to attack</a:t>
            </a:r>
            <a:endParaRPr/>
          </a:p>
        </p:txBody>
      </p:sp>
      <p:sp>
        <p:nvSpPr>
          <p:cNvPr id="107" name="Google Shape;107;p16"/>
          <p:cNvSpPr txBox="1">
            <a:spLocks noGrp="1"/>
          </p:cNvSpPr>
          <p:nvPr>
            <p:ph type="body" idx="1"/>
          </p:nvPr>
        </p:nvSpPr>
        <p:spPr>
          <a:xfrm>
            <a:off x="680625" y="1553313"/>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Char char="●"/>
            </a:pPr>
            <a:r>
              <a:rPr lang="en">
                <a:solidFill>
                  <a:srgbClr val="000000"/>
                </a:solidFill>
              </a:rPr>
              <a:t>Although there are many routes we could have gone to produce an improved PER, we chose to pursue the positional bias with the stat. We altered the equation and broke league averages into three categories (Guards, Forwards, Centers). </a:t>
            </a:r>
            <a:endParaRPr>
              <a:solidFill>
                <a:srgbClr val="000000"/>
              </a:solidFill>
            </a:endParaRPr>
          </a:p>
          <a:p>
            <a:pPr marL="0" lvl="0" indent="0" algn="l" rtl="0">
              <a:spcBef>
                <a:spcPts val="1600"/>
              </a:spcBef>
              <a:spcAft>
                <a:spcPts val="1600"/>
              </a:spcAft>
              <a:buNone/>
            </a:pPr>
            <a:endParaRPr>
              <a:solidFill>
                <a:srgbClr val="000000"/>
              </a:solidFill>
            </a:endParaRPr>
          </a:p>
        </p:txBody>
      </p:sp>
      <p:sp>
        <p:nvSpPr>
          <p:cNvPr id="108" name="Google Shape;108;p16"/>
          <p:cNvSpPr txBox="1"/>
          <p:nvPr/>
        </p:nvSpPr>
        <p:spPr>
          <a:xfrm>
            <a:off x="269125" y="4115025"/>
            <a:ext cx="7351200" cy="4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Along with the four stats next to the arrow, we had to use positional averages for </a:t>
            </a: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v or VOP -  (value of possession)</a:t>
            </a: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f or Factor </a:t>
            </a: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d or DRB% - (defensive rebound percentage)</a:t>
            </a:r>
            <a:endParaRPr sz="1300">
              <a:latin typeface="Lato"/>
              <a:ea typeface="Lato"/>
              <a:cs typeface="Lato"/>
              <a:sym typeface="Lato"/>
            </a:endParaRPr>
          </a:p>
        </p:txBody>
      </p:sp>
      <p:pic>
        <p:nvPicPr>
          <p:cNvPr id="109" name="Google Shape;109;p16"/>
          <p:cNvPicPr preferRelativeResize="0"/>
          <p:nvPr/>
        </p:nvPicPr>
        <p:blipFill>
          <a:blip r:embed="rId3">
            <a:alphaModFix/>
          </a:blip>
          <a:stretch>
            <a:fillRect/>
          </a:stretch>
        </p:blipFill>
        <p:spPr>
          <a:xfrm>
            <a:off x="952825" y="2438625"/>
            <a:ext cx="6667500" cy="1676400"/>
          </a:xfrm>
          <a:prstGeom prst="rect">
            <a:avLst/>
          </a:prstGeom>
          <a:noFill/>
          <a:ln>
            <a:noFill/>
          </a:ln>
        </p:spPr>
      </p:pic>
      <p:cxnSp>
        <p:nvCxnSpPr>
          <p:cNvPr id="110" name="Google Shape;110;p16"/>
          <p:cNvCxnSpPr/>
          <p:nvPr/>
        </p:nvCxnSpPr>
        <p:spPr>
          <a:xfrm rot="10800000">
            <a:off x="6902175" y="3796725"/>
            <a:ext cx="1015500" cy="17700"/>
          </a:xfrm>
          <a:prstGeom prst="straightConnector1">
            <a:avLst/>
          </a:prstGeom>
          <a:noFill/>
          <a:ln w="38100" cap="flat" cmpd="sng">
            <a:solidFill>
              <a:srgbClr val="FF0000"/>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729450" y="5586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we went about our data</a:t>
            </a:r>
            <a:endParaRPr/>
          </a:p>
        </p:txBody>
      </p:sp>
      <p:sp>
        <p:nvSpPr>
          <p:cNvPr id="116" name="Google Shape;116;p17"/>
          <p:cNvSpPr txBox="1">
            <a:spLocks noGrp="1"/>
          </p:cNvSpPr>
          <p:nvPr>
            <p:ph type="body" idx="1"/>
          </p:nvPr>
        </p:nvSpPr>
        <p:spPr>
          <a:xfrm>
            <a:off x="312075" y="1375450"/>
            <a:ext cx="8106000" cy="29646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Clr>
                <a:srgbClr val="000000"/>
              </a:buClr>
              <a:buSzPts val="1300"/>
              <a:buAutoNum type="arabicPeriod"/>
            </a:pPr>
            <a:r>
              <a:rPr lang="en">
                <a:solidFill>
                  <a:srgbClr val="000000"/>
                </a:solidFill>
              </a:rPr>
              <a:t>Filtered players by position and obtained their 2018-2019 stats from stats.NBA.com</a:t>
            </a:r>
            <a:endParaRPr>
              <a:solidFill>
                <a:srgbClr val="000000"/>
              </a:solidFill>
            </a:endParaRPr>
          </a:p>
          <a:p>
            <a:pPr marL="914400" lvl="1" indent="-298450" algn="l" rtl="0">
              <a:lnSpc>
                <a:spcPct val="150000"/>
              </a:lnSpc>
              <a:spcBef>
                <a:spcPts val="0"/>
              </a:spcBef>
              <a:spcAft>
                <a:spcPts val="0"/>
              </a:spcAft>
              <a:buClr>
                <a:srgbClr val="000000"/>
              </a:buClr>
              <a:buSzPts val="1100"/>
              <a:buAutoNum type="alphaLcPeriod"/>
            </a:pPr>
            <a:r>
              <a:rPr lang="en">
                <a:solidFill>
                  <a:srgbClr val="000000"/>
                </a:solidFill>
              </a:rPr>
              <a:t>Only looked at players who played at least 20 games and 10 mins per game</a:t>
            </a:r>
            <a:endParaRPr>
              <a:solidFill>
                <a:srgbClr val="000000"/>
              </a:solidFill>
            </a:endParaRPr>
          </a:p>
          <a:p>
            <a:pPr marL="457200" lvl="0" indent="-311150" algn="l" rtl="0">
              <a:lnSpc>
                <a:spcPct val="150000"/>
              </a:lnSpc>
              <a:spcBef>
                <a:spcPts val="0"/>
              </a:spcBef>
              <a:spcAft>
                <a:spcPts val="0"/>
              </a:spcAft>
              <a:buClr>
                <a:srgbClr val="000000"/>
              </a:buClr>
              <a:buSzPts val="1300"/>
              <a:buAutoNum type="arabicPeriod"/>
            </a:pPr>
            <a:r>
              <a:rPr lang="en">
                <a:solidFill>
                  <a:srgbClr val="000000"/>
                </a:solidFill>
              </a:rPr>
              <a:t>Next, we copied each players PER from the 2018-19 season from Basketball-reference.com</a:t>
            </a:r>
            <a:endParaRPr>
              <a:solidFill>
                <a:srgbClr val="000000"/>
              </a:solidFill>
            </a:endParaRPr>
          </a:p>
          <a:p>
            <a:pPr marL="457200" lvl="0" indent="-311150" algn="l" rtl="0">
              <a:lnSpc>
                <a:spcPct val="150000"/>
              </a:lnSpc>
              <a:spcBef>
                <a:spcPts val="0"/>
              </a:spcBef>
              <a:spcAft>
                <a:spcPts val="0"/>
              </a:spcAft>
              <a:buClr>
                <a:srgbClr val="000000"/>
              </a:buClr>
              <a:buSzPts val="1300"/>
              <a:buAutoNum type="arabicPeriod"/>
            </a:pPr>
            <a:r>
              <a:rPr lang="en">
                <a:solidFill>
                  <a:srgbClr val="000000"/>
                </a:solidFill>
              </a:rPr>
              <a:t>Then, we found each players team’s AST and team’s FGM</a:t>
            </a:r>
            <a:endParaRPr>
              <a:solidFill>
                <a:srgbClr val="000000"/>
              </a:solidFill>
            </a:endParaRPr>
          </a:p>
          <a:p>
            <a:pPr marL="457200" lvl="0" indent="-311150" algn="l" rtl="0">
              <a:lnSpc>
                <a:spcPct val="150000"/>
              </a:lnSpc>
              <a:spcBef>
                <a:spcPts val="0"/>
              </a:spcBef>
              <a:spcAft>
                <a:spcPts val="0"/>
              </a:spcAft>
              <a:buClr>
                <a:srgbClr val="000000"/>
              </a:buClr>
              <a:buSzPts val="1300"/>
              <a:buAutoNum type="arabicPeriod"/>
            </a:pPr>
            <a:r>
              <a:rPr lang="en">
                <a:solidFill>
                  <a:srgbClr val="000000"/>
                </a:solidFill>
              </a:rPr>
              <a:t>Through excel, we calculated each positions VOP, FACTOR, and DRB%</a:t>
            </a:r>
            <a:endParaRPr>
              <a:solidFill>
                <a:srgbClr val="000000"/>
              </a:solidFill>
            </a:endParaRPr>
          </a:p>
          <a:p>
            <a:pPr marL="457200" lvl="0" indent="-311150" algn="l" rtl="0">
              <a:lnSpc>
                <a:spcPct val="150000"/>
              </a:lnSpc>
              <a:spcBef>
                <a:spcPts val="0"/>
              </a:spcBef>
              <a:spcAft>
                <a:spcPts val="0"/>
              </a:spcAft>
              <a:buClr>
                <a:srgbClr val="000000"/>
              </a:buClr>
              <a:buSzPts val="1300"/>
              <a:buAutoNum type="arabicPeriod"/>
            </a:pPr>
            <a:r>
              <a:rPr lang="en">
                <a:solidFill>
                  <a:srgbClr val="000000"/>
                </a:solidFill>
              </a:rPr>
              <a:t>Finally we plugged each cell into the PER equation</a:t>
            </a:r>
            <a:endParaRPr>
              <a:solidFill>
                <a:srgbClr val="000000"/>
              </a:solidFill>
            </a:endParaRPr>
          </a:p>
        </p:txBody>
      </p:sp>
      <p:pic>
        <p:nvPicPr>
          <p:cNvPr id="117" name="Google Shape;117;p17"/>
          <p:cNvPicPr preferRelativeResize="0"/>
          <p:nvPr/>
        </p:nvPicPr>
        <p:blipFill>
          <a:blip r:embed="rId3">
            <a:alphaModFix/>
          </a:blip>
          <a:stretch>
            <a:fillRect/>
          </a:stretch>
        </p:blipFill>
        <p:spPr>
          <a:xfrm>
            <a:off x="937362" y="3478374"/>
            <a:ext cx="6855425" cy="1199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729450" y="5586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findings</a:t>
            </a:r>
            <a:endParaRPr/>
          </a:p>
        </p:txBody>
      </p:sp>
      <p:sp>
        <p:nvSpPr>
          <p:cNvPr id="123" name="Google Shape;123;p18"/>
          <p:cNvSpPr txBox="1">
            <a:spLocks noGrp="1"/>
          </p:cNvSpPr>
          <p:nvPr>
            <p:ph type="body" idx="1"/>
          </p:nvPr>
        </p:nvSpPr>
        <p:spPr>
          <a:xfrm>
            <a:off x="484975" y="1787375"/>
            <a:ext cx="22512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you can tell, centers seem to be over-valued in the traditional PER.</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In our PER, forwards take the lead role.</a:t>
            </a:r>
            <a:endParaRPr/>
          </a:p>
        </p:txBody>
      </p:sp>
      <p:pic>
        <p:nvPicPr>
          <p:cNvPr id="124" name="Google Shape;124;p18"/>
          <p:cNvPicPr preferRelativeResize="0"/>
          <p:nvPr/>
        </p:nvPicPr>
        <p:blipFill>
          <a:blip r:embed="rId3">
            <a:alphaModFix/>
          </a:blip>
          <a:stretch>
            <a:fillRect/>
          </a:stretch>
        </p:blipFill>
        <p:spPr>
          <a:xfrm>
            <a:off x="3108200" y="215250"/>
            <a:ext cx="5850177" cy="46179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729450" y="575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findings cont.</a:t>
            </a:r>
            <a:endParaRPr/>
          </a:p>
        </p:txBody>
      </p:sp>
      <p:sp>
        <p:nvSpPr>
          <p:cNvPr id="130" name="Google Shape;130;p19"/>
          <p:cNvSpPr txBox="1">
            <a:spLocks noGrp="1"/>
          </p:cNvSpPr>
          <p:nvPr>
            <p:ph type="body" idx="1"/>
          </p:nvPr>
        </p:nvSpPr>
        <p:spPr>
          <a:xfrm>
            <a:off x="727650" y="167455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Directly comparing the top 30 players from our PER to the traditional, here is the breakdown:</a:t>
            </a:r>
            <a:endParaRPr/>
          </a:p>
          <a:p>
            <a:pPr marL="0" lvl="0" indent="0" algn="l" rtl="0">
              <a:spcBef>
                <a:spcPts val="1600"/>
              </a:spcBef>
              <a:spcAft>
                <a:spcPts val="1600"/>
              </a:spcAft>
              <a:buNone/>
            </a:pPr>
            <a:endParaRPr/>
          </a:p>
        </p:txBody>
      </p:sp>
      <p:graphicFrame>
        <p:nvGraphicFramePr>
          <p:cNvPr id="131" name="Google Shape;131;p19"/>
          <p:cNvGraphicFramePr/>
          <p:nvPr/>
        </p:nvGraphicFramePr>
        <p:xfrm>
          <a:off x="952500" y="2627825"/>
          <a:ext cx="7239000" cy="1584840"/>
        </p:xfrm>
        <a:graphic>
          <a:graphicData uri="http://schemas.openxmlformats.org/drawingml/2006/table">
            <a:tbl>
              <a:tblPr>
                <a:noFill/>
                <a:tableStyleId>{51DBF346-6A9D-4594-97C7-F5A48EC30F4B}</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Our PER</a:t>
                      </a:r>
                      <a:endParaRPr/>
                    </a:p>
                  </a:txBody>
                  <a:tcPr marL="91425" marR="91425" marT="91425" marB="91425"/>
                </a:tc>
                <a:tc>
                  <a:txBody>
                    <a:bodyPr/>
                    <a:lstStyle/>
                    <a:p>
                      <a:pPr marL="0" lvl="0" indent="0" algn="l" rtl="0">
                        <a:spcBef>
                          <a:spcPts val="0"/>
                        </a:spcBef>
                        <a:spcAft>
                          <a:spcPts val="0"/>
                        </a:spcAft>
                        <a:buNone/>
                      </a:pPr>
                      <a:r>
                        <a:rPr lang="en"/>
                        <a:t>Traditional PER</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Guards - 13</a:t>
                      </a:r>
                      <a:endParaRPr/>
                    </a:p>
                  </a:txBody>
                  <a:tcPr marL="91425" marR="91425" marT="91425" marB="91425"/>
                </a:tc>
                <a:tc>
                  <a:txBody>
                    <a:bodyPr/>
                    <a:lstStyle/>
                    <a:p>
                      <a:pPr marL="0" lvl="0" indent="0" algn="l" rtl="0">
                        <a:spcBef>
                          <a:spcPts val="0"/>
                        </a:spcBef>
                        <a:spcAft>
                          <a:spcPts val="0"/>
                        </a:spcAft>
                        <a:buNone/>
                      </a:pPr>
                      <a:r>
                        <a:rPr lang="en"/>
                        <a:t>Guards - 12</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Forwards - 15</a:t>
                      </a:r>
                      <a:endParaRPr/>
                    </a:p>
                  </a:txBody>
                  <a:tcPr marL="91425" marR="91425" marT="91425" marB="91425"/>
                </a:tc>
                <a:tc>
                  <a:txBody>
                    <a:bodyPr/>
                    <a:lstStyle/>
                    <a:p>
                      <a:pPr marL="0" lvl="0" indent="0" algn="l" rtl="0">
                        <a:spcBef>
                          <a:spcPts val="0"/>
                        </a:spcBef>
                        <a:spcAft>
                          <a:spcPts val="0"/>
                        </a:spcAft>
                        <a:buNone/>
                      </a:pPr>
                      <a:r>
                        <a:rPr lang="en"/>
                        <a:t>Forwards - 7</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Centers - 2</a:t>
                      </a:r>
                      <a:endParaRPr/>
                    </a:p>
                  </a:txBody>
                  <a:tcPr marL="91425" marR="91425" marT="91425" marB="91425"/>
                </a:tc>
                <a:tc>
                  <a:txBody>
                    <a:bodyPr/>
                    <a:lstStyle/>
                    <a:p>
                      <a:pPr marL="0" lvl="0" indent="0" algn="l" rtl="0">
                        <a:spcBef>
                          <a:spcPts val="0"/>
                        </a:spcBef>
                        <a:spcAft>
                          <a:spcPts val="0"/>
                        </a:spcAft>
                        <a:buNone/>
                      </a:pPr>
                      <a:r>
                        <a:rPr lang="en"/>
                        <a:t>Centers - 11</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729450" y="5758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Comparison with ESPN’s real +/-</a:t>
            </a:r>
            <a:endParaRPr/>
          </a:p>
        </p:txBody>
      </p:sp>
      <p:sp>
        <p:nvSpPr>
          <p:cNvPr id="137" name="Google Shape;137;p20"/>
          <p:cNvSpPr txBox="1">
            <a:spLocks noGrp="1"/>
          </p:cNvSpPr>
          <p:nvPr>
            <p:ph type="body" idx="1"/>
          </p:nvPr>
        </p:nvSpPr>
        <p:spPr>
          <a:xfrm>
            <a:off x="727650" y="1937825"/>
            <a:ext cx="7688700" cy="22611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a:t>We used ESPN’s real plus-minus as a reference for comparison for both of the PER stats.</a:t>
            </a:r>
            <a:endParaRPr/>
          </a:p>
          <a:p>
            <a:pPr marL="457200" lvl="0" indent="-311150" algn="l" rtl="0">
              <a:lnSpc>
                <a:spcPct val="200000"/>
              </a:lnSpc>
              <a:spcBef>
                <a:spcPts val="0"/>
              </a:spcBef>
              <a:spcAft>
                <a:spcPts val="0"/>
              </a:spcAft>
              <a:buSzPts val="1300"/>
              <a:buChar char="●"/>
            </a:pPr>
            <a:r>
              <a:rPr lang="en"/>
              <a:t>Real plus-minus is arguably one of the better ways to compare players.</a:t>
            </a:r>
            <a:endParaRPr/>
          </a:p>
          <a:p>
            <a:pPr marL="457200" lvl="0" indent="-311150" algn="l" rtl="0">
              <a:lnSpc>
                <a:spcPct val="200000"/>
              </a:lnSpc>
              <a:spcBef>
                <a:spcPts val="0"/>
              </a:spcBef>
              <a:spcAft>
                <a:spcPts val="0"/>
              </a:spcAft>
              <a:buSzPts val="1300"/>
              <a:buChar char="●"/>
            </a:pPr>
            <a:r>
              <a:rPr lang="en"/>
              <a:t> ESPN’s real plus-minus contains 9 centers in their top 30, which is in between the two PERs.</a:t>
            </a:r>
            <a:endParaRPr/>
          </a:p>
          <a:p>
            <a:pPr marL="457200" lvl="0" indent="-311150" algn="l" rtl="0">
              <a:lnSpc>
                <a:spcPct val="200000"/>
              </a:lnSpc>
              <a:spcBef>
                <a:spcPts val="0"/>
              </a:spcBef>
              <a:spcAft>
                <a:spcPts val="0"/>
              </a:spcAft>
              <a:buSzPts val="1300"/>
              <a:buChar char="●"/>
            </a:pPr>
            <a:r>
              <a:rPr lang="en"/>
              <a:t>While our PER may slightly undervalue centers, an adjustment with pace may correct for this.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727650" y="5570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43" name="Google Shape;143;p21"/>
          <p:cNvSpPr txBox="1">
            <a:spLocks noGrp="1"/>
          </p:cNvSpPr>
          <p:nvPr>
            <p:ph type="body" idx="1"/>
          </p:nvPr>
        </p:nvSpPr>
        <p:spPr>
          <a:xfrm>
            <a:off x="727650" y="1552300"/>
            <a:ext cx="7688700" cy="22611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a:t>The PER stat is bad. However, is has the potential to be better.</a:t>
            </a:r>
            <a:endParaRPr/>
          </a:p>
          <a:p>
            <a:pPr marL="457200" lvl="0" indent="-311150" algn="l" rtl="0">
              <a:lnSpc>
                <a:spcPct val="200000"/>
              </a:lnSpc>
              <a:spcBef>
                <a:spcPts val="0"/>
              </a:spcBef>
              <a:spcAft>
                <a:spcPts val="0"/>
              </a:spcAft>
              <a:buSzPts val="1300"/>
              <a:buChar char="●"/>
            </a:pPr>
            <a:r>
              <a:rPr lang="en"/>
              <a:t>Altering the equation to accommodate positional averages is just one step in the right direction.</a:t>
            </a:r>
            <a:endParaRPr/>
          </a:p>
          <a:p>
            <a:pPr marL="457200" lvl="0" indent="-311150" algn="l" rtl="0">
              <a:lnSpc>
                <a:spcPct val="200000"/>
              </a:lnSpc>
              <a:spcBef>
                <a:spcPts val="0"/>
              </a:spcBef>
              <a:spcAft>
                <a:spcPts val="0"/>
              </a:spcAft>
              <a:buSzPts val="1300"/>
              <a:buChar char="●"/>
            </a:pPr>
            <a:r>
              <a:rPr lang="en"/>
              <a:t>Our positional PER tried to correct for overvaluing centers. It seems to value forwards highly now, which we feel makes more sense than centers.</a:t>
            </a:r>
            <a:endParaRPr/>
          </a:p>
          <a:p>
            <a:pPr marL="457200" lvl="0" indent="-311150" algn="l" rtl="0">
              <a:lnSpc>
                <a:spcPct val="200000"/>
              </a:lnSpc>
              <a:spcBef>
                <a:spcPts val="0"/>
              </a:spcBef>
              <a:spcAft>
                <a:spcPts val="0"/>
              </a:spcAft>
              <a:buSzPts val="1300"/>
              <a:buChar char="●"/>
            </a:pPr>
            <a:r>
              <a:rPr lang="en"/>
              <a:t>Given more time, an adjustment to our PER involving pace would give us better insight towards a better PER stat. </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676</Words>
  <Application>Microsoft Macintosh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Lato</vt:lpstr>
      <vt:lpstr>Raleway</vt:lpstr>
      <vt:lpstr>Times New Roman</vt:lpstr>
      <vt:lpstr>Streamline</vt:lpstr>
      <vt:lpstr>Player Efficiency Rating… But is it Really Efficient?</vt:lpstr>
      <vt:lpstr>PER</vt:lpstr>
      <vt:lpstr>Problems with PER</vt:lpstr>
      <vt:lpstr>What we chose to attack</vt:lpstr>
      <vt:lpstr>How we went about our data</vt:lpstr>
      <vt:lpstr>Our findings</vt:lpstr>
      <vt:lpstr>Our findings cont.</vt:lpstr>
      <vt:lpstr>Comparison with ESPN’s real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Player Efficiency Rating… But is it Really Efficient?</dc:title>
  <cp:lastModifiedBy>Drew Disanto</cp:lastModifiedBy>
  <cp:revision>1</cp:revision>
  <dcterms:modified xsi:type="dcterms:W3CDTF">2021-02-12T17:45:13Z</dcterms:modified>
</cp:coreProperties>
</file>