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84" r:id="rId3"/>
    <p:sldId id="285" r:id="rId4"/>
    <p:sldId id="258" r:id="rId5"/>
    <p:sldId id="268" r:id="rId6"/>
    <p:sldId id="292" r:id="rId7"/>
    <p:sldId id="267" r:id="rId8"/>
    <p:sldId id="283" r:id="rId9"/>
    <p:sldId id="293" r:id="rId10"/>
    <p:sldId id="259" r:id="rId11"/>
    <p:sldId id="290" r:id="rId12"/>
    <p:sldId id="291" r:id="rId13"/>
    <p:sldId id="260" r:id="rId14"/>
    <p:sldId id="288" r:id="rId15"/>
    <p:sldId id="269" r:id="rId16"/>
    <p:sldId id="271" r:id="rId17"/>
    <p:sldId id="266" r:id="rId18"/>
    <p:sldId id="282" r:id="rId19"/>
    <p:sldId id="272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6"/>
    <p:restoredTop sz="94658"/>
  </p:normalViewPr>
  <p:slideViewPr>
    <p:cSldViewPr snapToGrid="0">
      <p:cViewPr>
        <p:scale>
          <a:sx n="102" d="100"/>
          <a:sy n="102" d="100"/>
        </p:scale>
        <p:origin x="7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CCE8-32F2-C149-8DA8-43EFF7672A7B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2724-3D9B-F749-A87A-D0F2A5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9pPr>
          </a:lstStyle>
          <a:p>
            <a:fld id="{73FA738D-A6FD-1C48-81D9-7DCE860F41F0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11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9pPr>
          </a:lstStyle>
          <a:p>
            <a:fld id="{73FA738D-A6FD-1C48-81D9-7DCE860F41F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31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A4C9-4186-3507-DB15-F87F3D5E5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bg1">
              <a:lumMod val="85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DC634-3CF8-A18F-47F8-499AD3D0B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5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45A9-1D6D-6D9E-7B9D-ACCD1BE8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33063-5AF9-E8B8-36D7-439CEBE4C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D60B-FD3A-36E3-5408-4B94CAE6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DA3E-8A00-B0ED-BEF8-3F429C0D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AA70-0D17-186C-2F10-89207F8D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B87EF-E92C-A336-94CF-DE5A771DA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B874D-0D30-6685-06E8-FAFB7A666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11F7-B4BD-44C2-783A-1C62875C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5188-9425-8EBB-EF56-5BC97FE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1D90-4D96-4B5F-9264-0B61DA9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1949-6D77-9AF1-9495-086EACF3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880" y="136525"/>
            <a:ext cx="7315200" cy="79311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BE52-13E9-49DA-3C7F-4E36AE50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A3AD-4747-DD98-3291-B1E0A9DE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B567-A2E6-4C66-0069-8982C92C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03A6-0F40-E753-9621-9488E6D4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F3A3F-4912-C735-0B1D-F3E0A3D3A8EF}"/>
              </a:ext>
            </a:extLst>
          </p:cNvPr>
          <p:cNvSpPr txBox="1"/>
          <p:nvPr userDrawn="1"/>
        </p:nvSpPr>
        <p:spPr>
          <a:xfrm>
            <a:off x="1163782" y="475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896F-84C6-C91E-ABD1-96F9F2AA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A77D1-C424-252C-6992-8B6FAE8E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42FD-A0CA-6515-5DA8-ECDFC87E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7864-DEC2-15C3-69BE-1113213C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38F9-CD6D-A9BF-4A13-E73ED0B2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90D7-BDC7-1C57-8F85-ADB87E6DA1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E670-BDF5-F4DE-A929-59DBA5864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11693-581D-B3A1-A83E-4F355BB2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7680-4F22-7953-CBB3-BDBB6B9A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0CF5B-9E48-B229-F6D9-C47EEAE5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A669-96C4-AA17-6025-31D2E02F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1C58-954A-B69E-AB23-C418AF33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0B7B-8E5C-6B0A-EC13-9F829FDB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9DF8F-D7C3-ADBA-7006-39812F345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7CEC-AD59-8840-64A8-83DA870FB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BCBFC-01BA-3A5F-400C-439F75EF5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29B65-05D1-FF56-4149-12DF167F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58809-7816-C93C-755C-971EDB2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2B01D-E13B-60CD-8930-95622E1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6152-7D29-F7EF-FB48-2321166144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D13E9-772F-C43E-551F-428F4E84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26495-1384-4813-4C8A-A0AE0011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3FA3-997B-3F08-4742-42EFCAF1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0C20-1E5A-8862-9C09-5C1EA4A2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25766-A74C-E9C9-DC10-B463E87F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12DBD-5E5E-DE01-88FC-13879732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D603-5C91-66EF-62C6-3A549E2A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14BC-F4A1-4758-DD62-A5C0B695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D722E-2B8A-A385-0898-0BFDEE22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2A365-18CB-7D59-3BE4-01AD1BA4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D8B0-52F8-2050-1ABF-F6B0DE54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C1BF-CD3F-C665-7D74-9C19108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FFDD-EE8F-530D-0654-EA74F7F2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6658B-29DC-1F1E-94EB-99BB942D4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3279A-D6A3-51FC-13A8-5245608F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C1297-A5CD-40EE-9D3E-D9C169EC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B40B9-45A3-3BD3-F7FA-FE0BE5E9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10809-7694-6AB7-C054-3D851675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220A0-9484-0611-C48B-E869C90B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9A129-5AFD-C989-1ADA-8C919C1E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94775"/>
            <a:ext cx="10515600" cy="418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882F-11EB-62C5-9D73-417B2934E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507B-3837-2443-762F-1A0DA5A95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1F6D-57B3-E57E-A944-BD874383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word cloud of different colored words&#10;&#10;Description automatically generated">
            <a:extLst>
              <a:ext uri="{FF2B5EF4-FFF2-40B4-BE49-F238E27FC236}">
                <a16:creationId xmlns:a16="http://schemas.microsoft.com/office/drawing/2014/main" id="{359A22C0-1A88-04CD-7090-A9EAA8C13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4724" t="29526" r="4117" b="29279"/>
          <a:stretch/>
        </p:blipFill>
        <p:spPr>
          <a:xfrm>
            <a:off x="59165" y="147283"/>
            <a:ext cx="3861100" cy="174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17430-171D-9F77-35A4-92F7D16200D2}"/>
              </a:ext>
            </a:extLst>
          </p:cNvPr>
          <p:cNvSpPr txBox="1"/>
          <p:nvPr userDrawn="1"/>
        </p:nvSpPr>
        <p:spPr>
          <a:xfrm>
            <a:off x="177500" y="249923"/>
            <a:ext cx="194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KY-INBRE NGS Workshop</a:t>
            </a:r>
          </a:p>
        </p:txBody>
      </p:sp>
    </p:spTree>
    <p:extLst>
      <p:ext uri="{BB962C8B-B14F-4D97-AF65-F5344CB8AC3E}">
        <p14:creationId xmlns:p14="http://schemas.microsoft.com/office/powerpoint/2010/main" val="25852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quence" TargetMode="External"/><Relationship Id="rId2" Type="http://schemas.openxmlformats.org/officeDocument/2006/relationships/hyperlink" Target="https://en.wikipedia.org/wiki/Stochastic_mode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30683"/>
            <a:ext cx="9144000" cy="1079279"/>
          </a:xfrm>
        </p:spPr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Gene prediction</a:t>
            </a:r>
            <a:br>
              <a:rPr lang="en-US" dirty="0"/>
            </a:br>
            <a:r>
              <a:rPr lang="en-US" dirty="0"/>
              <a:t>Genome Annotation</a:t>
            </a:r>
          </a:p>
        </p:txBody>
      </p:sp>
    </p:spTree>
    <p:extLst>
      <p:ext uri="{BB962C8B-B14F-4D97-AF65-F5344CB8AC3E}">
        <p14:creationId xmlns:p14="http://schemas.microsoft.com/office/powerpoint/2010/main" val="2758559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880" y="308472"/>
            <a:ext cx="7315200" cy="1277957"/>
          </a:xfrm>
        </p:spPr>
        <p:txBody>
          <a:bodyPr>
            <a:normAutofit/>
          </a:bodyPr>
          <a:lstStyle/>
          <a:p>
            <a:r>
              <a:rPr lang="en-US" sz="3600" dirty="0"/>
              <a:t>Standard practice is to perform gene predictions with multiple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53133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two programs we will run in today’s exercise:</a:t>
            </a:r>
          </a:p>
          <a:p>
            <a:pPr>
              <a:spcBef>
                <a:spcPts val="1224"/>
              </a:spcBef>
            </a:pPr>
            <a:r>
              <a:rPr lang="en-US" dirty="0"/>
              <a:t>SNAP</a:t>
            </a:r>
          </a:p>
          <a:p>
            <a:pPr lvl="1"/>
            <a:r>
              <a:rPr lang="en-US" dirty="0" err="1"/>
              <a:t>Korf</a:t>
            </a:r>
            <a:r>
              <a:rPr lang="en-US" dirty="0"/>
              <a:t> (2004) Gene finding in novel genomes BMC </a:t>
            </a:r>
            <a:r>
              <a:rPr lang="en-US" i="1" dirty="0"/>
              <a:t>Bioinformatics</a:t>
            </a:r>
            <a:r>
              <a:rPr lang="en-US" dirty="0"/>
              <a:t> </a:t>
            </a:r>
            <a:r>
              <a:rPr lang="en-US" b="1" dirty="0"/>
              <a:t>5</a:t>
            </a:r>
            <a:r>
              <a:rPr lang="en-US" dirty="0"/>
              <a:t>:59</a:t>
            </a:r>
          </a:p>
          <a:p>
            <a:r>
              <a:rPr lang="en-US" dirty="0"/>
              <a:t>AUGUSTUS</a:t>
            </a:r>
          </a:p>
          <a:p>
            <a:pPr lvl="1"/>
            <a:r>
              <a:rPr lang="en-US" dirty="0" err="1"/>
              <a:t>Stanke</a:t>
            </a:r>
            <a:r>
              <a:rPr lang="en-US" dirty="0"/>
              <a:t> et al (2004) AUGUSTUS: a web server for gene finding in eukaryotes. </a:t>
            </a:r>
            <a:r>
              <a:rPr lang="en-US" i="1" dirty="0" err="1"/>
              <a:t>Nucl</a:t>
            </a:r>
            <a:r>
              <a:rPr lang="en-US" i="1" dirty="0"/>
              <a:t>. Acids Research</a:t>
            </a:r>
            <a:r>
              <a:rPr lang="en-US" dirty="0"/>
              <a:t> </a:t>
            </a:r>
            <a:r>
              <a:rPr lang="en-US" b="1" dirty="0"/>
              <a:t>32</a:t>
            </a:r>
            <a:r>
              <a:rPr lang="en-US" dirty="0"/>
              <a:t>:W309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678" y="355600"/>
            <a:ext cx="4036803" cy="1366322"/>
          </a:xfrm>
        </p:spPr>
        <p:txBody>
          <a:bodyPr>
            <a:normAutofit/>
          </a:bodyPr>
          <a:lstStyle/>
          <a:p>
            <a:r>
              <a:rPr lang="en-US" sz="4000" dirty="0"/>
              <a:t>SNAP :Generate Training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59" y="321170"/>
            <a:ext cx="3604881" cy="62156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60" y="2158807"/>
            <a:ext cx="8088418" cy="4699193"/>
          </a:xfrm>
        </p:spPr>
        <p:txBody>
          <a:bodyPr>
            <a:normAutofit fontScale="92500"/>
          </a:bodyPr>
          <a:lstStyle/>
          <a:p>
            <a:r>
              <a:rPr lang="en-US" dirty="0"/>
              <a:t>Start with an annotation for a reference genome that lists the coordinates of known features</a:t>
            </a:r>
          </a:p>
          <a:p>
            <a:r>
              <a:rPr lang="en-US" dirty="0"/>
              <a:t>Convert reference annotation to .</a:t>
            </a:r>
            <a:r>
              <a:rPr lang="en-US" dirty="0" err="1"/>
              <a:t>zff</a:t>
            </a:r>
            <a:r>
              <a:rPr lang="en-US" dirty="0"/>
              <a:t> format (</a:t>
            </a:r>
            <a:r>
              <a:rPr lang="en-US" b="1" dirty="0"/>
              <a:t>maker2zff</a:t>
            </a:r>
            <a:r>
              <a:rPr lang="en-US" dirty="0"/>
              <a:t>)</a:t>
            </a:r>
          </a:p>
          <a:p>
            <a:r>
              <a:rPr lang="en-US" dirty="0"/>
              <a:t>Categorize and filter gene models, extracting only high-quality (complete) genic regions (</a:t>
            </a:r>
            <a:r>
              <a:rPr lang="en-US" b="1" dirty="0"/>
              <a:t>fathom</a:t>
            </a:r>
            <a:r>
              <a:rPr lang="en-US" dirty="0"/>
              <a:t>)</a:t>
            </a:r>
          </a:p>
          <a:p>
            <a:r>
              <a:rPr lang="en-US" dirty="0"/>
              <a:t>Generate training data (annotation and sequence) for model building (</a:t>
            </a:r>
            <a:r>
              <a:rPr lang="en-US" b="1" dirty="0"/>
              <a:t>fathom</a:t>
            </a:r>
            <a:r>
              <a:rPr lang="en-US" dirty="0"/>
              <a:t> -</a:t>
            </a:r>
            <a:r>
              <a:rPr lang="en-US" b="1" dirty="0"/>
              <a:t>export</a:t>
            </a:r>
            <a:r>
              <a:rPr lang="en-US" dirty="0"/>
              <a:t>)</a:t>
            </a:r>
          </a:p>
          <a:p>
            <a:r>
              <a:rPr lang="en-US" dirty="0"/>
              <a:t>Calculate transition and emission probabilities (</a:t>
            </a:r>
            <a:r>
              <a:rPr lang="en-US" b="1" dirty="0"/>
              <a:t>forge</a:t>
            </a:r>
            <a:r>
              <a:rPr lang="en-US" dirty="0"/>
              <a:t>)</a:t>
            </a:r>
          </a:p>
          <a:p>
            <a:r>
              <a:rPr lang="en-US" dirty="0"/>
              <a:t>Condense the HMMs into single file (</a:t>
            </a:r>
            <a:r>
              <a:rPr lang="en-US" b="1" dirty="0"/>
              <a:t>hmm-</a:t>
            </a:r>
            <a:r>
              <a:rPr lang="en-US" b="1" dirty="0" err="1"/>
              <a:t>assembler.pl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81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76" y="2172807"/>
            <a:ext cx="7113918" cy="2743200"/>
          </a:xfrm>
        </p:spPr>
        <p:txBody>
          <a:bodyPr/>
          <a:lstStyle/>
          <a:p>
            <a:r>
              <a:rPr lang="en-US" dirty="0"/>
              <a:t>Extract sequence for a single chromosome from the </a:t>
            </a:r>
            <a:r>
              <a:rPr lang="en-US" i="1" dirty="0" err="1"/>
              <a:t>Magnaporthe</a:t>
            </a:r>
            <a:r>
              <a:rPr lang="en-US" dirty="0"/>
              <a:t> </a:t>
            </a:r>
            <a:r>
              <a:rPr lang="en-US" i="1" dirty="0"/>
              <a:t>oryzae</a:t>
            </a:r>
            <a:r>
              <a:rPr lang="en-US" dirty="0"/>
              <a:t> genome assembly</a:t>
            </a:r>
          </a:p>
          <a:p>
            <a:r>
              <a:rPr lang="en-US" dirty="0"/>
              <a:t>Use the HMM to predict genes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973" y="228601"/>
            <a:ext cx="3256788" cy="428524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BEE65B4-83CD-92AD-5295-137D0E9DE749}"/>
              </a:ext>
            </a:extLst>
          </p:cNvPr>
          <p:cNvSpPr txBox="1">
            <a:spLocks/>
          </p:cNvSpPr>
          <p:nvPr/>
        </p:nvSpPr>
        <p:spPr>
          <a:xfrm>
            <a:off x="4155656" y="228601"/>
            <a:ext cx="4153899" cy="12914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SNAP: predict Genes in a New Genome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443E5-9B9A-2F2B-840F-737C8090355F}"/>
              </a:ext>
            </a:extLst>
          </p:cNvPr>
          <p:cNvSpPr txBox="1"/>
          <p:nvPr/>
        </p:nvSpPr>
        <p:spPr>
          <a:xfrm>
            <a:off x="9477916" y="1272746"/>
            <a:ext cx="7104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nano</a:t>
            </a:r>
          </a:p>
        </p:txBody>
      </p:sp>
    </p:spTree>
    <p:extLst>
      <p:ext uri="{BB962C8B-B14F-4D97-AF65-F5344CB8AC3E}">
        <p14:creationId xmlns:p14="http://schemas.microsoft.com/office/powerpoint/2010/main" val="39749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2" y="274639"/>
            <a:ext cx="7548111" cy="834905"/>
          </a:xfrm>
        </p:spPr>
        <p:txBody>
          <a:bodyPr>
            <a:normAutofit fontScale="90000"/>
          </a:bodyPr>
          <a:lstStyle/>
          <a:p>
            <a:r>
              <a:rPr lang="en-US" dirty="0"/>
              <a:t>Gene annotation GTF/GFF format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58809"/>
              </p:ext>
            </p:extLst>
          </p:nvPr>
        </p:nvGraphicFramePr>
        <p:xfrm>
          <a:off x="5272796" y="1378459"/>
          <a:ext cx="6390117" cy="736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79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39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seqid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feature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Strand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phase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attributes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49702" y="2573756"/>
            <a:ext cx="10492596" cy="38227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start_codon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4470284	4470286	  .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stop_codon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4469688	4469690	  . 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exon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4470173	4470286	  . 	 -	  .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CDS	4470173	4470286	  .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exon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4470034	4470120	  .	 -	  .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CDS	4470034	4470120	  .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exon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4469273	4469969	  .	 -	  .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CDS	4469691	4469969	  .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"MGG_00005T0";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start_codon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4455593	4455595	  .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stop_codon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4453288	4453290	  .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exon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4455560	4455595	  .	 -	  .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CDS	4455560	4455595	  .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exon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4455321	4455372	  .	 -	  .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CDS	4455321	4455372	  .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exon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4454682	4455003	  .	 -	  .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CDS	4454682	4455003	  .	 -	  2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exon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4454473	4454620	  .	 -	  .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CDS	4454473	4454620	  .	 -	  1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exon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	4453288	4454397	  .	 -	  .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</a:p>
          <a:p>
            <a:pPr marL="0" indent="0">
              <a:spcBef>
                <a:spcPts val="400"/>
              </a:spcBef>
              <a:buNone/>
              <a:tabLst>
                <a:tab pos="1028700" algn="l"/>
                <a:tab pos="1422400" algn="l"/>
                <a:tab pos="1943100" algn="l"/>
                <a:tab pos="2968625" algn="l"/>
                <a:tab pos="3929063" algn="l"/>
                <a:tab pos="4684713" algn="l"/>
                <a:tab pos="5199063" algn="l"/>
                <a:tab pos="5715000" algn="l"/>
              </a:tabLst>
            </a:pP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Chromosome_8.5	MG8	CDS	4453291	4454397	  .	 -	  0	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gene_id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"MGG_00010"; </a:t>
            </a:r>
            <a:r>
              <a:rPr lang="de-DE" sz="1000" b="1" dirty="0" err="1">
                <a:latin typeface="Courier" charset="0"/>
                <a:ea typeface="Courier" charset="0"/>
                <a:cs typeface="Courier" charset="0"/>
              </a:rPr>
              <a:t>transcript_id</a:t>
            </a:r>
            <a:r>
              <a:rPr lang="de-DE" sz="1000" b="1" dirty="0">
                <a:latin typeface="Courier" charset="0"/>
                <a:ea typeface="Courier" charset="0"/>
                <a:cs typeface="Courier" charset="0"/>
              </a:rPr>
              <a:t> "MGG_00010T0";</a:t>
            </a:r>
            <a:endParaRPr lang="en-US" sz="1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36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942" y="274639"/>
            <a:ext cx="7126858" cy="988105"/>
          </a:xfrm>
        </p:spPr>
        <p:txBody>
          <a:bodyPr/>
          <a:lstStyle/>
          <a:p>
            <a:r>
              <a:rPr lang="en-US" dirty="0"/>
              <a:t>AUGUSTUS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074810-3418-1490-BFA8-C984E8FD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94775"/>
            <a:ext cx="10785953" cy="4182187"/>
          </a:xfrm>
        </p:spPr>
        <p:txBody>
          <a:bodyPr/>
          <a:lstStyle/>
          <a:p>
            <a:r>
              <a:rPr lang="en-US" dirty="0"/>
              <a:t>Contains its own comprehensive set of HMMs for a number of model organisms</a:t>
            </a:r>
          </a:p>
          <a:p>
            <a:r>
              <a:rPr lang="en-US" dirty="0"/>
              <a:t>We are working with data from a model plant pathogen so AUGUSTUS comes with a suitable HMM (</a:t>
            </a:r>
            <a:r>
              <a:rPr lang="en-US" dirty="0" err="1"/>
              <a:t>magnaporthe_grisea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19915-ED55-8F04-1D82-48612AA6FE9F}"/>
              </a:ext>
            </a:extLst>
          </p:cNvPr>
          <p:cNvSpPr txBox="1"/>
          <p:nvPr/>
        </p:nvSpPr>
        <p:spPr>
          <a:xfrm>
            <a:off x="763043" y="4747364"/>
            <a:ext cx="2459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Chromosome7.fasta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C7A4C-4278-B180-F81F-7BDAE1EFC90B}"/>
              </a:ext>
            </a:extLst>
          </p:cNvPr>
          <p:cNvSpPr txBox="1"/>
          <p:nvPr/>
        </p:nvSpPr>
        <p:spPr>
          <a:xfrm>
            <a:off x="4301648" y="4608864"/>
            <a:ext cx="245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AUGUSTUS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8E46B6-FE5F-2267-335D-6F2D241D408F}"/>
              </a:ext>
            </a:extLst>
          </p:cNvPr>
          <p:cNvSpPr txBox="1"/>
          <p:nvPr/>
        </p:nvSpPr>
        <p:spPr>
          <a:xfrm>
            <a:off x="7815197" y="4747364"/>
            <a:ext cx="2330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Chromosome7.gff3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983C94-2AA2-BE03-A323-D76CFD341611}"/>
              </a:ext>
            </a:extLst>
          </p:cNvPr>
          <p:cNvSpPr/>
          <p:nvPr/>
        </p:nvSpPr>
        <p:spPr>
          <a:xfrm>
            <a:off x="4045907" y="4421688"/>
            <a:ext cx="2906038" cy="10647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6E868D-CD6D-C1C1-AA48-6CC35BD995A7}"/>
              </a:ext>
            </a:extLst>
          </p:cNvPr>
          <p:cNvCxnSpPr/>
          <p:nvPr/>
        </p:nvCxnSpPr>
        <p:spPr>
          <a:xfrm>
            <a:off x="3206663" y="4932029"/>
            <a:ext cx="83924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F83746-7265-020F-8781-0FBF76B40ABA}"/>
              </a:ext>
            </a:extLst>
          </p:cNvPr>
          <p:cNvCxnSpPr>
            <a:stCxn id="11" idx="3"/>
          </p:cNvCxnSpPr>
          <p:nvPr/>
        </p:nvCxnSpPr>
        <p:spPr>
          <a:xfrm>
            <a:off x="6951945" y="4954044"/>
            <a:ext cx="8384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/>
      <p:bldP spid="10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702" y="274638"/>
            <a:ext cx="5932098" cy="906462"/>
          </a:xfrm>
        </p:spPr>
        <p:txBody>
          <a:bodyPr/>
          <a:lstStyle/>
          <a:p>
            <a:r>
              <a:rPr lang="en-US"/>
              <a:t>Gene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17693"/>
            <a:ext cx="7286445" cy="4525963"/>
          </a:xfrm>
        </p:spPr>
        <p:txBody>
          <a:bodyPr>
            <a:normAutofit/>
          </a:bodyPr>
          <a:lstStyle/>
          <a:p>
            <a:r>
              <a:rPr lang="en-US" dirty="0"/>
              <a:t>Independent evidence that our candidate (predicted) gene is, in fact, a gene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Conserved protein motifs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Blast matches to known proteins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Blast matches to know genes</a:t>
            </a:r>
          </a:p>
          <a:p>
            <a:pPr lvl="1">
              <a:spcBef>
                <a:spcPts val="1200"/>
              </a:spcBef>
            </a:pPr>
            <a:r>
              <a:rPr lang="en-US" sz="3000" dirty="0"/>
              <a:t>Expressed sequence evidence</a:t>
            </a:r>
          </a:p>
          <a:p>
            <a:pPr lvl="2">
              <a:spcBef>
                <a:spcPts val="1200"/>
              </a:spcBef>
            </a:pPr>
            <a:r>
              <a:rPr lang="en-US" sz="3900" dirty="0" err="1"/>
              <a:t>cDNAs</a:t>
            </a:r>
            <a:endParaRPr lang="en-US" sz="3900" dirty="0"/>
          </a:p>
          <a:p>
            <a:pPr lvl="2">
              <a:spcBef>
                <a:spcPts val="1200"/>
              </a:spcBef>
            </a:pPr>
            <a:r>
              <a:rPr lang="en-US" sz="3000" dirty="0" err="1"/>
              <a:t>RNAseq</a:t>
            </a:r>
            <a:r>
              <a:rPr lang="en-US" sz="3000" dirty="0"/>
              <a:t> 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880" y="136525"/>
            <a:ext cx="7315200" cy="1140184"/>
          </a:xfrm>
        </p:spPr>
        <p:txBody>
          <a:bodyPr/>
          <a:lstStyle/>
          <a:p>
            <a:r>
              <a:rPr lang="en-US"/>
              <a:t>Information overload</a:t>
            </a:r>
            <a:r>
              <a:rPr lang="en-US" dirty="0"/>
              <a:t>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5326"/>
            <a:ext cx="10515600" cy="418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Results from:</a:t>
            </a:r>
          </a:p>
          <a:p>
            <a:pPr lvl="1"/>
            <a:r>
              <a:rPr lang="en-US" dirty="0"/>
              <a:t>SNAP</a:t>
            </a:r>
          </a:p>
          <a:p>
            <a:pPr lvl="1"/>
            <a:r>
              <a:rPr lang="en-US" dirty="0"/>
              <a:t>AUGUSTUS</a:t>
            </a:r>
          </a:p>
          <a:p>
            <a:r>
              <a:rPr lang="en-US" i="1" dirty="0" err="1"/>
              <a:t>Magnaporthe</a:t>
            </a:r>
            <a:r>
              <a:rPr lang="en-US" dirty="0"/>
              <a:t> genes (NCBI)</a:t>
            </a:r>
          </a:p>
          <a:p>
            <a:r>
              <a:rPr lang="en-US" i="1" dirty="0" err="1"/>
              <a:t>Magnaporthe</a:t>
            </a:r>
            <a:r>
              <a:rPr lang="en-US" dirty="0"/>
              <a:t> proteins (NCBI)</a:t>
            </a:r>
          </a:p>
          <a:p>
            <a:r>
              <a:rPr lang="en-US" dirty="0"/>
              <a:t>BLAST matches – </a:t>
            </a:r>
          </a:p>
          <a:p>
            <a:r>
              <a:rPr lang="en-US" dirty="0" err="1"/>
              <a:t>RNAseq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FF0000"/>
                </a:solidFill>
              </a:rPr>
              <a:t>How are we going to make sense out of these highly redundant datasets?</a:t>
            </a:r>
          </a:p>
        </p:txBody>
      </p:sp>
    </p:spTree>
    <p:extLst>
      <p:ext uri="{BB962C8B-B14F-4D97-AF65-F5344CB8AC3E}">
        <p14:creationId xmlns:p14="http://schemas.microsoft.com/office/powerpoint/2010/main" val="146891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880" y="136525"/>
            <a:ext cx="7315200" cy="1140184"/>
          </a:xfrm>
        </p:spPr>
        <p:txBody>
          <a:bodyPr/>
          <a:lstStyle/>
          <a:p>
            <a:r>
              <a:rPr lang="en-US" dirty="0"/>
              <a:t>Enter…MAKER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8532" y="2305326"/>
            <a:ext cx="10515600" cy="4182187"/>
          </a:xfrm>
        </p:spPr>
        <p:txBody>
          <a:bodyPr>
            <a:normAutofit/>
          </a:bodyPr>
          <a:lstStyle/>
          <a:p>
            <a:r>
              <a:rPr lang="en-US" dirty="0"/>
              <a:t>Synthesizes multiple forms of gene prediction data</a:t>
            </a:r>
          </a:p>
          <a:p>
            <a:pPr lvl="1"/>
            <a:r>
              <a:rPr lang="en-US" dirty="0"/>
              <a:t>Predictions and evidences</a:t>
            </a:r>
          </a:p>
          <a:p>
            <a:r>
              <a:rPr lang="en-US" dirty="0"/>
              <a:t>Outputs a single, consistent set of genes and gene models, </a:t>
            </a:r>
            <a:r>
              <a:rPr lang="en-US" u="sng" dirty="0"/>
              <a:t>including quality values</a:t>
            </a:r>
          </a:p>
          <a:p>
            <a:r>
              <a:rPr lang="en-US" dirty="0"/>
              <a:t>Uses a standard gene annotation format</a:t>
            </a:r>
          </a:p>
          <a:p>
            <a:pPr lvl="1"/>
            <a:r>
              <a:rPr lang="en-US" dirty="0"/>
              <a:t>GFF3</a:t>
            </a:r>
          </a:p>
          <a:p>
            <a:pPr lvl="1"/>
            <a:r>
              <a:rPr lang="en-US" dirty="0"/>
              <a:t>Results can be imported into a genome browser for visualization/exploration of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23649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880" y="464328"/>
            <a:ext cx="7315200" cy="793115"/>
          </a:xfrm>
        </p:spPr>
        <p:txBody>
          <a:bodyPr/>
          <a:lstStyle/>
          <a:p>
            <a:r>
              <a:rPr lang="en-US" dirty="0"/>
              <a:t>MAKER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885821"/>
            <a:ext cx="7023100" cy="427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09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880" y="136525"/>
            <a:ext cx="7315200" cy="1003467"/>
          </a:xfrm>
        </p:spPr>
        <p:txBody>
          <a:bodyPr>
            <a:normAutofit fontScale="90000"/>
          </a:bodyPr>
          <a:lstStyle/>
          <a:p>
            <a:r>
              <a:rPr lang="en-US"/>
              <a:t>Gene finding is an iterative process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67873" y="3472341"/>
            <a:ext cx="1241087" cy="73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40879" y="3472342"/>
            <a:ext cx="1241087" cy="73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AUGUSTUS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99111" y="2029310"/>
            <a:ext cx="1241087" cy="73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HMM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43699" y="5218408"/>
            <a:ext cx="1241087" cy="73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</a:t>
            </a:r>
          </a:p>
          <a:p>
            <a:pPr algn="ctr"/>
            <a:r>
              <a:rPr lang="en-US" dirty="0"/>
              <a:t>MODELS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81966" y="4684487"/>
            <a:ext cx="1241087" cy="73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BLAST</a:t>
            </a:r>
          </a:p>
          <a:p>
            <a:pPr algn="ctr"/>
            <a:r>
              <a:rPr lang="en-US" dirty="0"/>
              <a:t>matches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81966" y="5709038"/>
            <a:ext cx="1241087" cy="73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67873" y="5218408"/>
            <a:ext cx="1241087" cy="7359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MAKER</a:t>
            </a:r>
          </a:p>
        </p:txBody>
      </p:sp>
      <p:cxnSp>
        <p:nvCxnSpPr>
          <p:cNvPr id="20" name="Elbow Connector 19"/>
          <p:cNvCxnSpPr>
            <a:endCxn id="12" idx="0"/>
          </p:cNvCxnSpPr>
          <p:nvPr/>
        </p:nvCxnSpPr>
        <p:spPr>
          <a:xfrm>
            <a:off x="5640198" y="2544433"/>
            <a:ext cx="1948219" cy="92790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3" idx="2"/>
          </p:cNvCxnSpPr>
          <p:nvPr/>
        </p:nvCxnSpPr>
        <p:spPr>
          <a:xfrm rot="5400000">
            <a:off x="8079119" y="4338131"/>
            <a:ext cx="1212147" cy="952463"/>
          </a:xfrm>
          <a:prstGeom prst="bentConnector3">
            <a:avLst>
              <a:gd name="adj1" fmla="val 9924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6" idx="1"/>
          </p:cNvCxnSpPr>
          <p:nvPr/>
        </p:nvCxnSpPr>
        <p:spPr>
          <a:xfrm rot="10800000" flipV="1">
            <a:off x="8208964" y="5052460"/>
            <a:ext cx="1573003" cy="494237"/>
          </a:xfrm>
          <a:prstGeom prst="bentConnector3">
            <a:avLst>
              <a:gd name="adj1" fmla="val 20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7" idx="1"/>
          </p:cNvCxnSpPr>
          <p:nvPr/>
        </p:nvCxnSpPr>
        <p:spPr>
          <a:xfrm rot="10800000">
            <a:off x="8208964" y="5709040"/>
            <a:ext cx="1573003" cy="367973"/>
          </a:xfrm>
          <a:prstGeom prst="bentConnector3">
            <a:avLst>
              <a:gd name="adj1" fmla="val 2093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8" idx="1"/>
          </p:cNvCxnSpPr>
          <p:nvPr/>
        </p:nvCxnSpPr>
        <p:spPr>
          <a:xfrm rot="10800000">
            <a:off x="4784787" y="5586382"/>
            <a:ext cx="2183087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5" idx="0"/>
            <a:endCxn id="14" idx="1"/>
          </p:cNvCxnSpPr>
          <p:nvPr/>
        </p:nvCxnSpPr>
        <p:spPr>
          <a:xfrm rot="5400000" flipH="1" flipV="1">
            <a:off x="2871115" y="3690412"/>
            <a:ext cx="2821125" cy="2348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12" idx="2"/>
            <a:endCxn id="18" idx="0"/>
          </p:cNvCxnSpPr>
          <p:nvPr/>
        </p:nvCxnSpPr>
        <p:spPr>
          <a:xfrm>
            <a:off x="7588416" y="4208288"/>
            <a:ext cx="0" cy="10101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>
            <a:off x="5633871" y="2228747"/>
            <a:ext cx="3522088" cy="1243595"/>
          </a:xfrm>
          <a:prstGeom prst="bentConnector3">
            <a:avLst>
              <a:gd name="adj1" fmla="val 10006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81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155311" y="239712"/>
            <a:ext cx="7407798" cy="889144"/>
          </a:xfrm>
          <a:effectLst/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Gene identification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i="1" dirty="0"/>
              <a:t>AVR1-CO39</a:t>
            </a:r>
          </a:p>
        </p:txBody>
      </p:sp>
      <p:graphicFrame>
        <p:nvGraphicFramePr>
          <p:cNvPr id="20482" name="Object 2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0595899"/>
              </p:ext>
            </p:extLst>
          </p:nvPr>
        </p:nvGraphicFramePr>
        <p:xfrm>
          <a:off x="5302169" y="3590505"/>
          <a:ext cx="5520159" cy="307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229600" imgH="4584700" progId="Word.Document.8">
                  <p:embed/>
                </p:oleObj>
              </mc:Choice>
              <mc:Fallback>
                <p:oleObj name="Document" r:id="rId3" imgW="8229600" imgH="4584700" progId="Word.Document.8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169" y="3590505"/>
                        <a:ext cx="5520159" cy="30758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71356" y="1309910"/>
            <a:ext cx="7813963" cy="4525963"/>
          </a:xfrm>
        </p:spPr>
        <p:txBody>
          <a:bodyPr/>
          <a:lstStyle/>
          <a:p>
            <a:r>
              <a:rPr lang="en-US" dirty="0"/>
              <a:t>A gene preventing certain strains of </a:t>
            </a:r>
            <a:r>
              <a:rPr lang="en-US" i="1" dirty="0" err="1"/>
              <a:t>Magnaporthe</a:t>
            </a:r>
            <a:r>
              <a:rPr lang="en-US" i="1" dirty="0"/>
              <a:t> </a:t>
            </a:r>
            <a:r>
              <a:rPr lang="en-US" i="1" dirty="0" err="1"/>
              <a:t>oryzae</a:t>
            </a:r>
            <a:r>
              <a:rPr lang="en-US" i="1" dirty="0"/>
              <a:t> </a:t>
            </a:r>
            <a:r>
              <a:rPr lang="en-US" dirty="0"/>
              <a:t>from infecting rice (confers </a:t>
            </a:r>
            <a:r>
              <a:rPr lang="en-US" b="1" u="sng" dirty="0" err="1"/>
              <a:t>avirulence</a:t>
            </a:r>
            <a:r>
              <a:rPr lang="en-US" dirty="0"/>
              <a:t>)</a:t>
            </a:r>
          </a:p>
          <a:p>
            <a:r>
              <a:rPr lang="en-US" dirty="0"/>
              <a:t>Using genetic complementation narrowed the gene down to a DNA segment 1,046 bp in length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66" y="2015048"/>
            <a:ext cx="2905746" cy="25024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034110" y="4517525"/>
            <a:ext cx="2402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Farman &amp; Leong, 1998</a:t>
            </a:r>
          </a:p>
        </p:txBody>
      </p:sp>
    </p:spTree>
    <p:extLst>
      <p:ext uri="{BB962C8B-B14F-4D97-AF65-F5344CB8AC3E}">
        <p14:creationId xmlns:p14="http://schemas.microsoft.com/office/powerpoint/2010/main" val="96597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8920" y="274638"/>
            <a:ext cx="6121879" cy="944562"/>
          </a:xfrm>
        </p:spPr>
        <p:txBody>
          <a:bodyPr/>
          <a:lstStyle/>
          <a:p>
            <a:r>
              <a:rPr lang="en-US" dirty="0"/>
              <a:t>Module </a:t>
            </a:r>
            <a:r>
              <a:rPr lang="en-US"/>
              <a:t>5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9918" y="1855731"/>
            <a:ext cx="8467594" cy="50908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Extract sequence for a single chromosome from the </a:t>
            </a:r>
            <a:r>
              <a:rPr lang="en-US" i="1" dirty="0" err="1"/>
              <a:t>Magnaporthe</a:t>
            </a:r>
            <a:r>
              <a:rPr lang="en-US" i="1" dirty="0"/>
              <a:t> </a:t>
            </a:r>
            <a:r>
              <a:rPr lang="en-US" i="1" dirty="0" err="1"/>
              <a:t>oryzae</a:t>
            </a:r>
            <a:r>
              <a:rPr lang="en-US" dirty="0"/>
              <a:t> genome</a:t>
            </a:r>
          </a:p>
          <a:p>
            <a:r>
              <a:rPr lang="en-US" dirty="0"/>
              <a:t>Use a well-characterized set of </a:t>
            </a:r>
            <a:r>
              <a:rPr lang="en-US" i="1" dirty="0"/>
              <a:t>Mo</a:t>
            </a:r>
            <a:r>
              <a:rPr lang="en-US" dirty="0"/>
              <a:t> genes to train gene-finding programs to identify genes in new genome sequences</a:t>
            </a:r>
          </a:p>
          <a:p>
            <a:r>
              <a:rPr lang="en-US" dirty="0"/>
              <a:t>Build a Hidden Markov Model file</a:t>
            </a:r>
          </a:p>
          <a:p>
            <a:r>
              <a:rPr lang="en-US" dirty="0"/>
              <a:t>Run SNAP using the HMM</a:t>
            </a:r>
          </a:p>
          <a:p>
            <a:r>
              <a:rPr lang="en-US" dirty="0"/>
              <a:t>Run AUGUSTUS using its own HMM</a:t>
            </a:r>
          </a:p>
          <a:p>
            <a:r>
              <a:rPr lang="en-US" dirty="0"/>
              <a:t>Use MAKER to compare gene predictions with evidences (Mo protein sequences, </a:t>
            </a:r>
            <a:r>
              <a:rPr lang="en-US" dirty="0" err="1"/>
              <a:t>RNAseq</a:t>
            </a:r>
            <a:r>
              <a:rPr lang="en-US" dirty="0"/>
              <a:t> data) and produce a set of gene “models”</a:t>
            </a:r>
          </a:p>
          <a:p>
            <a:r>
              <a:rPr lang="en-US" dirty="0"/>
              <a:t>(View GFF files in the Genome Browser - see Module 8)</a:t>
            </a:r>
          </a:p>
        </p:txBody>
      </p:sp>
    </p:spTree>
    <p:extLst>
      <p:ext uri="{BB962C8B-B14F-4D97-AF65-F5344CB8AC3E}">
        <p14:creationId xmlns:p14="http://schemas.microsoft.com/office/powerpoint/2010/main" val="85348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830" y="358774"/>
            <a:ext cx="7515185" cy="815975"/>
          </a:xfrm>
          <a:effectLst/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Where is the </a:t>
            </a:r>
            <a:r>
              <a:rPr lang="en-US" i="1" dirty="0"/>
              <a:t>AVR1-CO39</a:t>
            </a:r>
            <a:r>
              <a:rPr lang="en-US" dirty="0"/>
              <a:t> gene?</a:t>
            </a:r>
          </a:p>
        </p:txBody>
      </p:sp>
      <p:graphicFrame>
        <p:nvGraphicFramePr>
          <p:cNvPr id="2048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068227"/>
              </p:ext>
            </p:extLst>
          </p:nvPr>
        </p:nvGraphicFramePr>
        <p:xfrm>
          <a:off x="5313428" y="1457325"/>
          <a:ext cx="5351462" cy="473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229600" imgH="7277100" progId="Word.Document.8">
                  <p:embed/>
                </p:oleObj>
              </mc:Choice>
              <mc:Fallback>
                <p:oleObj name="Document" r:id="rId3" imgW="8229600" imgH="7277100" progId="Word.Document.8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428" y="1457325"/>
                        <a:ext cx="5351462" cy="47323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1"/>
          <p:cNvSpPr>
            <a:spLocks noChangeArrowheads="1"/>
          </p:cNvSpPr>
          <p:nvPr/>
        </p:nvSpPr>
        <p:spPr bwMode="auto">
          <a:xfrm>
            <a:off x="5396553" y="6272788"/>
            <a:ext cx="596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Marker Felt" charset="0"/>
                <a:ea typeface="ＭＳ Ｐゴシック" charset="-128"/>
              </a:defRPr>
            </a:lvl9pPr>
          </a:lstStyle>
          <a:p>
            <a:r>
              <a:rPr lang="en-US" altLang="en-US" dirty="0">
                <a:latin typeface="Trebuchet MS" charset="0"/>
              </a:rPr>
              <a:t>Which ORF is the </a:t>
            </a:r>
            <a:r>
              <a:rPr lang="en-US" altLang="en-US" dirty="0" err="1">
                <a:latin typeface="Trebuchet MS" charset="0"/>
              </a:rPr>
              <a:t>avirulence</a:t>
            </a:r>
            <a:r>
              <a:rPr lang="en-US" altLang="en-US" dirty="0">
                <a:latin typeface="Trebuchet MS" charset="0"/>
              </a:rPr>
              <a:t> gene?</a:t>
            </a: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C5F6184-1B5F-4021-7CFE-B4243361D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271634"/>
              </p:ext>
            </p:extLst>
          </p:nvPr>
        </p:nvGraphicFramePr>
        <p:xfrm>
          <a:off x="5301071" y="1990810"/>
          <a:ext cx="5351462" cy="2981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8229600" imgH="4584700" progId="Word.Document.8">
                  <p:embed/>
                </p:oleObj>
              </mc:Choice>
              <mc:Fallback>
                <p:oleObj name="Document" r:id="rId5" imgW="8229600" imgH="4584700" progId="Word.Document.8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071" y="1990810"/>
                        <a:ext cx="5351462" cy="298188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5524B7-5879-5D2C-4884-88D65AABE148}"/>
              </a:ext>
            </a:extLst>
          </p:cNvPr>
          <p:cNvSpPr txBox="1">
            <a:spLocks/>
          </p:cNvSpPr>
          <p:nvPr/>
        </p:nvSpPr>
        <p:spPr>
          <a:xfrm>
            <a:off x="308758" y="2243119"/>
            <a:ext cx="4833258" cy="212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Find an ATG start codon</a:t>
            </a:r>
          </a:p>
          <a:p>
            <a:r>
              <a:rPr lang="en-US" dirty="0"/>
              <a:t>Start translating the sequence downstream</a:t>
            </a:r>
          </a:p>
          <a:p>
            <a:r>
              <a:rPr lang="en-US" dirty="0"/>
              <a:t>Finish when we reach a stop codon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C8B3DF38-ECFD-C375-AFB9-53B439B85B13}"/>
              </a:ext>
            </a:extLst>
          </p:cNvPr>
          <p:cNvSpPr/>
          <p:nvPr/>
        </p:nvSpPr>
        <p:spPr>
          <a:xfrm rot="10800000">
            <a:off x="10407116" y="2351533"/>
            <a:ext cx="660400" cy="32173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33E2CDBF-5C5E-5BCB-C219-ED23460FC01D}"/>
              </a:ext>
            </a:extLst>
          </p:cNvPr>
          <p:cNvSpPr/>
          <p:nvPr/>
        </p:nvSpPr>
        <p:spPr>
          <a:xfrm rot="10800000">
            <a:off x="10407116" y="2785095"/>
            <a:ext cx="660400" cy="321733"/>
          </a:xfrm>
          <a:prstGeom prst="leftArrow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C537CECD-EB00-2F73-B752-B4DF73249C6E}"/>
              </a:ext>
            </a:extLst>
          </p:cNvPr>
          <p:cNvSpPr/>
          <p:nvPr/>
        </p:nvSpPr>
        <p:spPr>
          <a:xfrm>
            <a:off x="10407116" y="4650960"/>
            <a:ext cx="660400" cy="321733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E35BB36C-1AA8-B9A2-A5CB-9A63F0F2C56D}"/>
              </a:ext>
            </a:extLst>
          </p:cNvPr>
          <p:cNvSpPr/>
          <p:nvPr/>
        </p:nvSpPr>
        <p:spPr>
          <a:xfrm rot="10800000">
            <a:off x="10407116" y="3501247"/>
            <a:ext cx="660400" cy="32173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855B894E-8FCE-8807-3CCC-7B292D07A609}"/>
              </a:ext>
            </a:extLst>
          </p:cNvPr>
          <p:cNvSpPr/>
          <p:nvPr/>
        </p:nvSpPr>
        <p:spPr>
          <a:xfrm rot="10800000">
            <a:off x="10407116" y="5234903"/>
            <a:ext cx="660400" cy="321733"/>
          </a:xfrm>
          <a:prstGeom prst="leftArrow">
            <a:avLst/>
          </a:prstGeom>
          <a:solidFill>
            <a:srgbClr val="FF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4" grpId="0" uiExpand="1" build="p" bldLvl="2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781" y="274638"/>
            <a:ext cx="7095281" cy="10461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 Gene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621" y="1544703"/>
            <a:ext cx="7743465" cy="4525963"/>
          </a:xfrm>
        </p:spPr>
        <p:txBody>
          <a:bodyPr/>
          <a:lstStyle/>
          <a:p>
            <a:r>
              <a:rPr lang="en-US" dirty="0"/>
              <a:t>Statistical properties of protein-coding genes differ from those of non-coding sequence</a:t>
            </a:r>
          </a:p>
          <a:p>
            <a:pPr lvl="1"/>
            <a:r>
              <a:rPr lang="en-US" dirty="0"/>
              <a:t>Long ORFs</a:t>
            </a:r>
          </a:p>
          <a:p>
            <a:pPr lvl="2"/>
            <a:r>
              <a:rPr lang="en-US" dirty="0"/>
              <a:t>On average stop codons should occur 3 times in every 64 codons (~1/21 amino acids)</a:t>
            </a:r>
          </a:p>
          <a:p>
            <a:pPr lvl="1"/>
            <a:r>
              <a:rPr lang="en-US" dirty="0"/>
              <a:t>Codon bias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92502"/>
              </p:ext>
            </p:extLst>
          </p:nvPr>
        </p:nvGraphicFramePr>
        <p:xfrm>
          <a:off x="1083328" y="4326129"/>
          <a:ext cx="3144849" cy="21147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04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codon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Amino acid</a:t>
                      </a:r>
                      <a:endParaRPr lang="en-US" sz="1800" dirty="0"/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ACA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Thr</a:t>
                      </a:r>
                      <a:endParaRPr lang="en-US" sz="1800" dirty="0"/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28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ACC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Thr</a:t>
                      </a:r>
                      <a:endParaRPr lang="en-US" sz="1800" dirty="0"/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ACG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Thr</a:t>
                      </a:r>
                      <a:endParaRPr lang="en-US" sz="1800" dirty="0"/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ACU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Thr</a:t>
                      </a:r>
                      <a:endParaRPr lang="en-US" sz="1800" dirty="0"/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24</a:t>
                      </a:r>
                    </a:p>
                  </a:txBody>
                  <a:tcPr marL="90934" marR="90934" marT="45468" marB="45468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43" y="3563746"/>
            <a:ext cx="4302216" cy="287710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7114635" y="4601741"/>
            <a:ext cx="79350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33885" y="4601741"/>
            <a:ext cx="157053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856370" y="3902273"/>
            <a:ext cx="308098" cy="1821205"/>
            <a:chOff x="4879127" y="4146211"/>
            <a:chExt cx="308098" cy="1821205"/>
          </a:xfrm>
        </p:grpSpPr>
        <p:sp>
          <p:nvSpPr>
            <p:cNvPr id="12" name="TextBox 11"/>
            <p:cNvSpPr txBox="1"/>
            <p:nvPr/>
          </p:nvSpPr>
          <p:spPr>
            <a:xfrm>
              <a:off x="4879127" y="41462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79127" y="485818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879127" y="55980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C9C196C-94A2-8E39-C085-B2ED871D4E43}"/>
              </a:ext>
            </a:extLst>
          </p:cNvPr>
          <p:cNvSpPr txBox="1"/>
          <p:nvPr/>
        </p:nvSpPr>
        <p:spPr>
          <a:xfrm>
            <a:off x="1769131" y="3746286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Human Genes</a:t>
            </a:r>
          </a:p>
        </p:txBody>
      </p:sp>
    </p:spTree>
    <p:extLst>
      <p:ext uri="{BB962C8B-B14F-4D97-AF65-F5344CB8AC3E}">
        <p14:creationId xmlns:p14="http://schemas.microsoft.com/office/powerpoint/2010/main" val="113494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880" y="136525"/>
            <a:ext cx="7315200" cy="125690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Composition Near Critical Gene Features</a:t>
            </a:r>
          </a:p>
        </p:txBody>
      </p:sp>
      <p:pic>
        <p:nvPicPr>
          <p:cNvPr id="8" name="Picture 7" descr="Patter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241" y="1393425"/>
            <a:ext cx="4721157" cy="5328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85466" y="5686123"/>
            <a:ext cx="177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Korf (2004)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half" idx="1"/>
          </p:nvPr>
        </p:nvSpPr>
        <p:spPr>
          <a:xfrm>
            <a:off x="1542788" y="2269162"/>
            <a:ext cx="3968663" cy="360162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Splice acceptor sites</a:t>
            </a:r>
          </a:p>
          <a:p>
            <a:pPr marL="457200" lvl="1" indent="0">
              <a:buNone/>
            </a:pPr>
            <a:r>
              <a:rPr lang="en-US" dirty="0"/>
              <a:t>(3’ intron boundary)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Splice donor sites</a:t>
            </a:r>
          </a:p>
          <a:p>
            <a:pPr marL="457200" lvl="1" indent="0">
              <a:buNone/>
            </a:pPr>
            <a:r>
              <a:rPr lang="en-US" dirty="0"/>
              <a:t>(5’ intron boundary)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Translation start site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Splice acceptor sites for </a:t>
            </a:r>
            <a:r>
              <a:rPr lang="en-US" i="1" dirty="0"/>
              <a:t>A. thaliana</a:t>
            </a:r>
            <a:r>
              <a:rPr lang="en-US" dirty="0"/>
              <a:t> genes predicted using </a:t>
            </a:r>
            <a:r>
              <a:rPr lang="en-US" i="1" dirty="0"/>
              <a:t>C. elegans</a:t>
            </a:r>
            <a:r>
              <a:rPr lang="en-US" dirty="0"/>
              <a:t> parameters</a:t>
            </a:r>
          </a:p>
        </p:txBody>
      </p:sp>
    </p:spTree>
    <p:extLst>
      <p:ext uri="{BB962C8B-B14F-4D97-AF65-F5344CB8AC3E}">
        <p14:creationId xmlns:p14="http://schemas.microsoft.com/office/powerpoint/2010/main" val="2940439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1262-CAEE-A963-D2D8-51A515CD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gene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C0F0-5F58-CBB0-E157-01336CD4B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6832" y="1337905"/>
            <a:ext cx="5768248" cy="5250181"/>
          </a:xfrm>
        </p:spPr>
        <p:txBody>
          <a:bodyPr>
            <a:normAutofit/>
          </a:bodyPr>
          <a:lstStyle/>
          <a:p>
            <a:pPr marL="244475" indent="-244475">
              <a:tabLst>
                <a:tab pos="534988" algn="l"/>
              </a:tabLst>
            </a:pPr>
            <a:r>
              <a:rPr lang="en-US" sz="3200" dirty="0"/>
              <a:t>Computational</a:t>
            </a:r>
          </a:p>
          <a:p>
            <a:pPr marL="468313" lvl="1"/>
            <a:r>
              <a:rPr lang="en-US" sz="2800" dirty="0"/>
              <a:t>Absolute rules: </a:t>
            </a:r>
          </a:p>
          <a:p>
            <a:pPr marL="719138" lvl="2" indent="-244475"/>
            <a:r>
              <a:rPr lang="en-US" sz="2400" dirty="0"/>
              <a:t>start and stop codons</a:t>
            </a:r>
          </a:p>
          <a:p>
            <a:pPr marL="474663" lvl="1" indent="-290513"/>
            <a:r>
              <a:rPr lang="en-US" sz="2800" dirty="0"/>
              <a:t>Statistical probabilities:</a:t>
            </a:r>
          </a:p>
          <a:p>
            <a:pPr marL="714375" lvl="2"/>
            <a:r>
              <a:rPr lang="en-US" sz="2400" dirty="0"/>
              <a:t>which ATG codon is the actual start?</a:t>
            </a:r>
          </a:p>
          <a:p>
            <a:pPr marL="714375" lvl="2"/>
            <a:r>
              <a:rPr lang="en-US" sz="2400" dirty="0"/>
              <a:t>Introns</a:t>
            </a:r>
          </a:p>
          <a:p>
            <a:pPr marL="714375" lvl="2"/>
            <a:r>
              <a:rPr lang="en-US" sz="2400" dirty="0"/>
              <a:t>splice junctions</a:t>
            </a:r>
          </a:p>
          <a:p>
            <a:pPr marL="714375" lvl="2"/>
            <a:r>
              <a:rPr lang="en-US" sz="2400" dirty="0"/>
              <a:t>codon usage</a:t>
            </a:r>
          </a:p>
          <a:p>
            <a:pPr marL="714375" lvl="2"/>
            <a:r>
              <a:rPr lang="en-US" sz="2400" dirty="0"/>
              <a:t>GC content</a:t>
            </a:r>
          </a:p>
          <a:p>
            <a:r>
              <a:rPr lang="en-US" dirty="0"/>
              <a:t>Develop training data</a:t>
            </a:r>
          </a:p>
          <a:p>
            <a:pPr lvl="1"/>
            <a:r>
              <a:rPr lang="en-US" dirty="0"/>
              <a:t>What do genes look like in our organism of interest?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1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062" y="274638"/>
            <a:ext cx="7490565" cy="1143000"/>
          </a:xfrm>
        </p:spPr>
        <p:txBody>
          <a:bodyPr>
            <a:normAutofit/>
          </a:bodyPr>
          <a:lstStyle/>
          <a:p>
            <a:r>
              <a:rPr lang="en-US" dirty="0"/>
              <a:t>Gene Prediction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9480" y="1841505"/>
            <a:ext cx="8229600" cy="4953000"/>
          </a:xfrm>
        </p:spPr>
        <p:txBody>
          <a:bodyPr>
            <a:normAutofit/>
          </a:bodyPr>
          <a:lstStyle/>
          <a:p>
            <a:pPr>
              <a:spcBef>
                <a:spcPts val="1128"/>
              </a:spcBef>
            </a:pPr>
            <a:r>
              <a:rPr lang="en-US" dirty="0"/>
              <a:t>Most </a:t>
            </a:r>
            <a:r>
              <a:rPr lang="en-US" i="1" dirty="0"/>
              <a:t>ab initio</a:t>
            </a:r>
            <a:r>
              <a:rPr lang="en-US" dirty="0"/>
              <a:t> gene finding programs rely on Hidden Markov Models (HMMs) for their predictive power</a:t>
            </a:r>
          </a:p>
          <a:p>
            <a:pPr>
              <a:spcBef>
                <a:spcPts val="1128"/>
              </a:spcBef>
            </a:pPr>
            <a:r>
              <a:rPr lang="en-US" dirty="0"/>
              <a:t>“A </a:t>
            </a:r>
            <a:r>
              <a:rPr lang="en-US" b="1" dirty="0"/>
              <a:t>Markov chain</a:t>
            </a:r>
            <a:r>
              <a:rPr lang="en-US" dirty="0"/>
              <a:t> is a </a:t>
            </a:r>
            <a:r>
              <a:rPr lang="en-US" dirty="0">
                <a:hlinkClick r:id="rId2"/>
              </a:rPr>
              <a:t>stochastic model describing a </a:t>
            </a:r>
            <a:r>
              <a:rPr lang="en-US" dirty="0">
                <a:hlinkClick r:id="rId3"/>
              </a:rPr>
              <a:t>sequence of possible events in which the probability of each event depends only on the state attained in the previous event</a:t>
            </a:r>
            <a:r>
              <a:rPr lang="en-US" dirty="0"/>
              <a:t>”</a:t>
            </a:r>
          </a:p>
          <a:p>
            <a:pPr>
              <a:spcBef>
                <a:spcPts val="1128"/>
              </a:spcBef>
            </a:pPr>
            <a:r>
              <a:rPr lang="en-US" b="1" dirty="0"/>
              <a:t>“Hidden Markov Model </a:t>
            </a:r>
            <a:r>
              <a:rPr lang="en-US" dirty="0"/>
              <a:t>is a </a:t>
            </a:r>
            <a:r>
              <a:rPr lang="en-US" u="sng" dirty="0">
                <a:solidFill>
                  <a:srgbClr val="0432FF"/>
                </a:solidFill>
              </a:rPr>
              <a:t>statistical Markov model in which the system being modeled is assumed to be a Markov process with unobserved states</a:t>
            </a:r>
            <a:r>
              <a:rPr lang="en-US" dirty="0"/>
              <a:t>”					 	Wikipedia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7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443" y="276993"/>
            <a:ext cx="4553629" cy="1290134"/>
          </a:xfrm>
        </p:spPr>
        <p:txBody>
          <a:bodyPr>
            <a:normAutofit fontScale="90000"/>
          </a:bodyPr>
          <a:lstStyle/>
          <a:p>
            <a:r>
              <a:rPr lang="en-US" dirty="0"/>
              <a:t>HMMs and Gene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3838" y="3239558"/>
            <a:ext cx="2782013" cy="3402214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47500" lnSpcReduction="20000"/>
          </a:bodyPr>
          <a:lstStyle/>
          <a:p>
            <a:pPr>
              <a:spcBef>
                <a:spcPts val="1224"/>
              </a:spcBef>
            </a:pPr>
            <a:endParaRPr lang="en-US" sz="1700" dirty="0"/>
          </a:p>
          <a:p>
            <a:pPr>
              <a:spcBef>
                <a:spcPts val="24"/>
              </a:spcBef>
            </a:pPr>
            <a:endParaRPr lang="en-US" sz="1800" dirty="0"/>
          </a:p>
          <a:p>
            <a:pPr>
              <a:spcBef>
                <a:spcPts val="24"/>
              </a:spcBef>
            </a:pPr>
            <a:r>
              <a:rPr lang="en-US" dirty="0"/>
              <a:t>&lt;STATE_TRANSITIONS&gt;</a:t>
            </a:r>
          </a:p>
          <a:p>
            <a:pPr>
              <a:spcBef>
                <a:spcPts val="1224"/>
              </a:spcBef>
              <a:tabLst>
                <a:tab pos="1079500" algn="l"/>
              </a:tabLst>
            </a:pPr>
            <a:r>
              <a:rPr lang="en-US" dirty="0" err="1"/>
              <a:t>Einit</a:t>
            </a:r>
            <a:r>
              <a:rPr lang="en-US" dirty="0"/>
              <a:t>	Intron  1</a:t>
            </a:r>
          </a:p>
          <a:p>
            <a:pPr>
              <a:tabLst>
                <a:tab pos="1079500" algn="l"/>
              </a:tabLst>
            </a:pPr>
            <a:r>
              <a:rPr lang="en-US" dirty="0" err="1"/>
              <a:t>Esngl</a:t>
            </a:r>
            <a:r>
              <a:rPr lang="en-US" dirty="0"/>
              <a:t>	Inter	1</a:t>
            </a:r>
          </a:p>
          <a:p>
            <a:pPr>
              <a:tabLst>
                <a:tab pos="1079500" algn="l"/>
              </a:tabLst>
            </a:pPr>
            <a:r>
              <a:rPr lang="en-US" dirty="0" err="1"/>
              <a:t>Eterm</a:t>
            </a:r>
            <a:r>
              <a:rPr lang="en-US" dirty="0"/>
              <a:t>	Inter	1</a:t>
            </a:r>
          </a:p>
          <a:p>
            <a:pPr>
              <a:tabLst>
                <a:tab pos="1079500" algn="l"/>
              </a:tabLst>
            </a:pPr>
            <a:r>
              <a:rPr lang="en-US" dirty="0"/>
              <a:t>Exon	Intron	1</a:t>
            </a:r>
          </a:p>
          <a:p>
            <a:pPr>
              <a:tabLst>
                <a:tab pos="1079500" algn="l"/>
              </a:tabLst>
            </a:pPr>
            <a:r>
              <a:rPr lang="de-DE" dirty="0" err="1"/>
              <a:t>Inter</a:t>
            </a:r>
            <a:r>
              <a:rPr lang="de-DE" dirty="0"/>
              <a:t>	</a:t>
            </a:r>
            <a:r>
              <a:rPr lang="de-DE" dirty="0" err="1"/>
              <a:t>Einit</a:t>
            </a:r>
            <a:r>
              <a:rPr lang="de-DE" dirty="0"/>
              <a:t>	0.977636</a:t>
            </a:r>
          </a:p>
          <a:p>
            <a:pPr>
              <a:tabLst>
                <a:tab pos="1079500" algn="l"/>
              </a:tabLst>
            </a:pPr>
            <a:r>
              <a:rPr lang="de-DE" dirty="0" err="1"/>
              <a:t>Inter</a:t>
            </a:r>
            <a:r>
              <a:rPr lang="de-DE" dirty="0"/>
              <a:t>	</a:t>
            </a:r>
            <a:r>
              <a:rPr lang="de-DE" dirty="0" err="1"/>
              <a:t>Esngl</a:t>
            </a:r>
            <a:r>
              <a:rPr lang="de-DE" dirty="0"/>
              <a:t>	0.022364</a:t>
            </a:r>
          </a:p>
          <a:p>
            <a:pPr>
              <a:tabLst>
                <a:tab pos="1079500" algn="l"/>
              </a:tabLst>
            </a:pPr>
            <a:r>
              <a:rPr lang="mr-IN" dirty="0" err="1"/>
              <a:t>Inter</a:t>
            </a:r>
            <a:r>
              <a:rPr lang="en-US" dirty="0"/>
              <a:t>	Pro	</a:t>
            </a:r>
            <a:r>
              <a:rPr lang="mr-IN" dirty="0"/>
              <a:t>1</a:t>
            </a:r>
          </a:p>
          <a:p>
            <a:pPr>
              <a:tabLst>
                <a:tab pos="1079500" algn="l"/>
              </a:tabLst>
            </a:pPr>
            <a:r>
              <a:rPr lang="de-DE" dirty="0"/>
              <a:t>Intron	</a:t>
            </a:r>
            <a:r>
              <a:rPr lang="de-DE" dirty="0" err="1"/>
              <a:t>Eterm</a:t>
            </a:r>
            <a:r>
              <a:rPr lang="de-DE" dirty="0"/>
              <a:t>	0.160251</a:t>
            </a:r>
          </a:p>
          <a:p>
            <a:pPr>
              <a:tabLst>
                <a:tab pos="1079500" algn="l"/>
              </a:tabLst>
            </a:pPr>
            <a:r>
              <a:rPr lang="de-DE" dirty="0"/>
              <a:t>Intron	</a:t>
            </a:r>
            <a:r>
              <a:rPr lang="de-DE" dirty="0" err="1"/>
              <a:t>Exon</a:t>
            </a:r>
            <a:r>
              <a:rPr lang="de-DE" dirty="0"/>
              <a:t>	0.839749</a:t>
            </a:r>
          </a:p>
          <a:p>
            <a:pPr>
              <a:tabLst>
                <a:tab pos="1079500" algn="l"/>
              </a:tabLst>
            </a:pPr>
            <a:r>
              <a:rPr lang="mr-IN" dirty="0" err="1"/>
              <a:t>Intron</a:t>
            </a:r>
            <a:r>
              <a:rPr lang="en-US" dirty="0"/>
              <a:t>	</a:t>
            </a:r>
            <a:r>
              <a:rPr lang="mr-IN" dirty="0"/>
              <a:t>OR</a:t>
            </a:r>
            <a:r>
              <a:rPr lang="en-US" dirty="0"/>
              <a:t>F	</a:t>
            </a:r>
            <a:r>
              <a:rPr lang="mr-IN" dirty="0"/>
              <a:t>1</a:t>
            </a:r>
          </a:p>
          <a:p>
            <a:pPr>
              <a:tabLst>
                <a:tab pos="1079500" algn="l"/>
              </a:tabLst>
            </a:pPr>
            <a:r>
              <a:rPr lang="de-DE" dirty="0"/>
              <a:t>ORF	</a:t>
            </a:r>
            <a:r>
              <a:rPr lang="de-DE" dirty="0" err="1"/>
              <a:t>Inter</a:t>
            </a:r>
            <a:r>
              <a:rPr lang="de-DE" dirty="0"/>
              <a:t>	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AEDC6F-711D-4F11-4BE3-D18A7DE80917}"/>
              </a:ext>
            </a:extLst>
          </p:cNvPr>
          <p:cNvGrpSpPr/>
          <p:nvPr/>
        </p:nvGrpSpPr>
        <p:grpSpPr>
          <a:xfrm>
            <a:off x="-10124" y="1888128"/>
            <a:ext cx="8937628" cy="1626631"/>
            <a:chOff x="1862009" y="1636096"/>
            <a:chExt cx="8937628" cy="1626631"/>
          </a:xfrm>
        </p:grpSpPr>
        <p:sp>
          <p:nvSpPr>
            <p:cNvPr id="18" name="Rectangle 17"/>
            <p:cNvSpPr/>
            <p:nvPr/>
          </p:nvSpPr>
          <p:spPr>
            <a:xfrm>
              <a:off x="9053505" y="2098740"/>
              <a:ext cx="1678353" cy="26025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intergenic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4134091" y="2102822"/>
              <a:ext cx="1003300" cy="256169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Exon 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56639" y="2101815"/>
              <a:ext cx="990600" cy="26035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Exon 2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42684" y="2098740"/>
              <a:ext cx="1003300" cy="260251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Exon 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44253" y="2101815"/>
              <a:ext cx="1003300" cy="26035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Intron 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57203" y="2102822"/>
              <a:ext cx="990600" cy="266701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Intron2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09776" y="2098740"/>
              <a:ext cx="2214668" cy="26025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Intergenic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en-US" dirty="0">
                  <a:solidFill>
                    <a:schemeClr val="tx1"/>
                  </a:solidFill>
                </a:rPr>
                <a:t>promoter</a:t>
              </a:r>
            </a:p>
          </p:txBody>
        </p:sp>
        <p:sp>
          <p:nvSpPr>
            <p:cNvPr id="19" name="Parallelogram 18"/>
            <p:cNvSpPr/>
            <p:nvPr/>
          </p:nvSpPr>
          <p:spPr>
            <a:xfrm>
              <a:off x="1862009" y="2042230"/>
              <a:ext cx="159026" cy="4084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arallelogram 19"/>
            <p:cNvSpPr/>
            <p:nvPr/>
          </p:nvSpPr>
          <p:spPr>
            <a:xfrm>
              <a:off x="10640611" y="2027786"/>
              <a:ext cx="159026" cy="408408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074550" y="2646867"/>
              <a:ext cx="484094" cy="340659"/>
            </a:xfrm>
            <a:prstGeom prst="rightArrow">
              <a:avLst>
                <a:gd name="adj1" fmla="val 69173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69644" y="2683166"/>
              <a:ext cx="461962" cy="2394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0781" y="2683166"/>
              <a:ext cx="990599" cy="2394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6200000">
              <a:off x="4631544" y="2045672"/>
              <a:ext cx="10001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74404" y="2007571"/>
              <a:ext cx="195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riangle 24"/>
            <p:cNvSpPr/>
            <p:nvPr/>
          </p:nvSpPr>
          <p:spPr>
            <a:xfrm flipV="1">
              <a:off x="8532030" y="2002808"/>
              <a:ext cx="104966" cy="90488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5126843" y="2560022"/>
              <a:ext cx="504825" cy="123825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7131856" y="2564784"/>
              <a:ext cx="447675" cy="119064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579530" y="2564784"/>
              <a:ext cx="500062" cy="13335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26906" y="2560021"/>
              <a:ext cx="523875" cy="128588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293527" y="2893395"/>
              <a:ext cx="275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Open reading frame (</a:t>
              </a:r>
              <a:r>
                <a:rPr lang="en-US" dirty="0"/>
                <a:t>ORF)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16200000">
              <a:off x="4082904" y="2045672"/>
              <a:ext cx="10001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125764" y="2007571"/>
              <a:ext cx="195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53475" y="1636096"/>
              <a:ext cx="551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TSS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524974" y="1636096"/>
              <a:ext cx="57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12115" y="1636096"/>
              <a:ext cx="626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stop</a:t>
              </a:r>
            </a:p>
          </p:txBody>
        </p:sp>
        <p:cxnSp>
          <p:nvCxnSpPr>
            <p:cNvPr id="12" name="Straight Connector 11"/>
            <p:cNvCxnSpPr>
              <a:endCxn id="8" idx="1"/>
            </p:cNvCxnSpPr>
            <p:nvPr/>
          </p:nvCxnSpPr>
          <p:spPr>
            <a:xfrm>
              <a:off x="4145768" y="2801957"/>
              <a:ext cx="523877" cy="9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557747" y="2817196"/>
              <a:ext cx="4800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007328" y="2641936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AAAAA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00243" y="2400032"/>
              <a:ext cx="675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5’ UTR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453879" y="2400032"/>
              <a:ext cx="675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3’ UTR</a:t>
              </a:r>
              <a:endParaRPr lang="en-US" sz="1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A8040B7-9107-06B9-9291-16B826539026}"/>
              </a:ext>
            </a:extLst>
          </p:cNvPr>
          <p:cNvSpPr txBox="1"/>
          <p:nvPr/>
        </p:nvSpPr>
        <p:spPr>
          <a:xfrm>
            <a:off x="300789" y="3630787"/>
            <a:ext cx="83694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925" indent="-288925" algn="l">
              <a:spcBef>
                <a:spcPts val="600"/>
              </a:spcBef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Hidden state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intergenic region, exon, intron</a:t>
            </a:r>
          </a:p>
          <a:p>
            <a:pPr marL="288925" indent="-288925" algn="l">
              <a:spcBef>
                <a:spcPts val="600"/>
              </a:spcBef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Observations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start codons, exon/intron boundaries, stop codons, etc.</a:t>
            </a:r>
          </a:p>
          <a:p>
            <a:pPr marL="288925" indent="-288925">
              <a:spcBef>
                <a:spcPts val="60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000000"/>
                </a:solidFill>
              </a:rPr>
              <a:t> Initial probabilities of starting in a given hidden state </a:t>
            </a:r>
            <a:r>
              <a:rPr lang="en-US" sz="2000" dirty="0">
                <a:solidFill>
                  <a:srgbClr val="000000"/>
                </a:solidFill>
              </a:rPr>
              <a:t>(intergenic region/exon/intron lengths).</a:t>
            </a:r>
          </a:p>
          <a:p>
            <a:pPr marL="288925" indent="-288925" algn="l">
              <a:spcBef>
                <a:spcPts val="600"/>
              </a:spcBef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Transition probabilities of going from one hidden state to another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</a:rPr>
              <a:t>(feature length and order)</a:t>
            </a:r>
          </a:p>
          <a:p>
            <a:pPr marL="288925" indent="-288925" algn="l">
              <a:spcBef>
                <a:spcPts val="600"/>
              </a:spcBef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Emission probabilities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of observing a certain motif given a hidden state</a:t>
            </a:r>
            <a:r>
              <a:rPr lang="en-US" sz="2000" dirty="0">
                <a:solidFill>
                  <a:srgbClr val="000000"/>
                </a:solidFill>
                <a:latin typeface="-webkit-standard"/>
              </a:rPr>
              <a:t> (start codon unlikely if it has bad consensus and we are still in a coding region)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US" sz="2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rcRect l="9221" r="10640" b="13095"/>
          <a:stretch/>
        </p:blipFill>
        <p:spPr>
          <a:xfrm>
            <a:off x="8927147" y="112545"/>
            <a:ext cx="2758704" cy="2956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0DD79F-854B-9C6D-8E84-F1617238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171" t="94947" r="14238"/>
          <a:stretch/>
        </p:blipFill>
        <p:spPr>
          <a:xfrm>
            <a:off x="10491561" y="2875228"/>
            <a:ext cx="1156354" cy="171909"/>
          </a:xfrm>
          <a:prstGeom prst="rect">
            <a:avLst/>
          </a:prstGeom>
          <a:ln>
            <a:noFill/>
          </a:ln>
          <a:effectLst/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9E1412C-5B18-64F0-3C28-089A798066C3}"/>
              </a:ext>
            </a:extLst>
          </p:cNvPr>
          <p:cNvSpPr txBox="1"/>
          <p:nvPr/>
        </p:nvSpPr>
        <p:spPr>
          <a:xfrm rot="16200000">
            <a:off x="11196275" y="2296231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Zhang, 2002</a:t>
            </a:r>
          </a:p>
        </p:txBody>
      </p:sp>
    </p:spTree>
    <p:extLst>
      <p:ext uri="{BB962C8B-B14F-4D97-AF65-F5344CB8AC3E}">
        <p14:creationId xmlns:p14="http://schemas.microsoft.com/office/powerpoint/2010/main" val="140494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320E-D584-F187-8648-DAD488D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880" y="187321"/>
            <a:ext cx="7315200" cy="793115"/>
          </a:xfrm>
        </p:spPr>
        <p:txBody>
          <a:bodyPr/>
          <a:lstStyle/>
          <a:p>
            <a:r>
              <a:rPr lang="en-US" dirty="0"/>
              <a:t>Viterbi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802D-47AF-1F72-9094-9ECFFB48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028"/>
            <a:ext cx="10696460" cy="4182187"/>
          </a:xfrm>
        </p:spPr>
        <p:txBody>
          <a:bodyPr/>
          <a:lstStyle/>
          <a:p>
            <a:r>
              <a:rPr lang="en-US" dirty="0"/>
              <a:t>Find the most probable sequence of hidden states (gene features) that result in a series of observed events (sequence motifs)</a:t>
            </a:r>
          </a:p>
          <a:p>
            <a:pPr lvl="1"/>
            <a:r>
              <a:rPr lang="en-US" dirty="0"/>
              <a:t>Select an initial state (intergenic, 5’UTR, exon, intron, 3’ UTR) based on probability of being in that state</a:t>
            </a:r>
          </a:p>
          <a:p>
            <a:pPr lvl="1"/>
            <a:r>
              <a:rPr lang="en-US" dirty="0"/>
              <a:t>Start traversing the sequence and determine the probabilities of seeing different features assuming we are in that state</a:t>
            </a:r>
          </a:p>
          <a:p>
            <a:pPr lvl="1"/>
            <a:r>
              <a:rPr lang="en-US" dirty="0"/>
              <a:t>If we encounter a feature that defines a state boundary, switch states</a:t>
            </a:r>
          </a:p>
          <a:p>
            <a:pPr lvl="2"/>
            <a:r>
              <a:rPr lang="en-US" dirty="0"/>
              <a:t>E.g. a stop codon defines the boundary between an exon and a 3’UTR</a:t>
            </a:r>
          </a:p>
          <a:p>
            <a:pPr lvl="1"/>
            <a:r>
              <a:rPr lang="en-US" dirty="0"/>
              <a:t> Determine all possible paths through all possible states</a:t>
            </a:r>
          </a:p>
          <a:p>
            <a:pPr lvl="1"/>
            <a:r>
              <a:rPr lang="en-US" dirty="0"/>
              <a:t>Identify the path with the highest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15068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ule1_Unix" id="{B97A8DFC-3B5B-CF40-A248-4D40295A317E}" vid="{1E468086-C5C6-4940-AA7B-9FFADE1631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1821</Words>
  <Application>Microsoft Macintosh PowerPoint</Application>
  <PresentationFormat>Widescreen</PresentationFormat>
  <Paragraphs>210</Paragraphs>
  <Slides>20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-webkit-standard</vt:lpstr>
      <vt:lpstr>Aptos</vt:lpstr>
      <vt:lpstr>Aptos Display</vt:lpstr>
      <vt:lpstr>Arial</vt:lpstr>
      <vt:lpstr>Courier</vt:lpstr>
      <vt:lpstr>Trebuchet MS</vt:lpstr>
      <vt:lpstr>Office Theme</vt:lpstr>
      <vt:lpstr>Document</vt:lpstr>
      <vt:lpstr>Lecture 5</vt:lpstr>
      <vt:lpstr>Gene identification – AVR1-CO39</vt:lpstr>
      <vt:lpstr>Where is the AVR1-CO39 gene?</vt:lpstr>
      <vt:lpstr>Computational Gene Prediction</vt:lpstr>
      <vt:lpstr>Base Composition Near Critical Gene Features</vt:lpstr>
      <vt:lpstr>Model based gene prediction</vt:lpstr>
      <vt:lpstr>Gene Prediction Programs</vt:lpstr>
      <vt:lpstr>HMMs and Gene Prediction</vt:lpstr>
      <vt:lpstr>Viterbi algorithm </vt:lpstr>
      <vt:lpstr>Standard practice is to perform gene predictions with multiple programs</vt:lpstr>
      <vt:lpstr>SNAP :Generate Training Data</vt:lpstr>
      <vt:lpstr>PowerPoint Presentation</vt:lpstr>
      <vt:lpstr>Gene annotation GTF/GFF format</vt:lpstr>
      <vt:lpstr>AUGUSTUS</vt:lpstr>
      <vt:lpstr>Gene validation</vt:lpstr>
      <vt:lpstr>Information overload!!!</vt:lpstr>
      <vt:lpstr>Enter…MAKER</vt:lpstr>
      <vt:lpstr>MAKER</vt:lpstr>
      <vt:lpstr>Gene finding is an iterative process</vt:lpstr>
      <vt:lpstr>Module 5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Farman, Mark L.</dc:creator>
  <cp:lastModifiedBy>Farman, Mark L.</cp:lastModifiedBy>
  <cp:revision>29</cp:revision>
  <dcterms:created xsi:type="dcterms:W3CDTF">2024-07-23T22:51:41Z</dcterms:created>
  <dcterms:modified xsi:type="dcterms:W3CDTF">2025-07-16T02:58:23Z</dcterms:modified>
</cp:coreProperties>
</file>