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01" r:id="rId2"/>
    <p:sldId id="302" r:id="rId3"/>
    <p:sldId id="278" r:id="rId4"/>
    <p:sldId id="277" r:id="rId5"/>
    <p:sldId id="297" r:id="rId6"/>
    <p:sldId id="298" r:id="rId7"/>
    <p:sldId id="311" r:id="rId8"/>
    <p:sldId id="299" r:id="rId9"/>
    <p:sldId id="300" r:id="rId10"/>
    <p:sldId id="282" r:id="rId11"/>
    <p:sldId id="284" r:id="rId12"/>
    <p:sldId id="285" r:id="rId13"/>
    <p:sldId id="286" r:id="rId14"/>
    <p:sldId id="307" r:id="rId15"/>
    <p:sldId id="310" r:id="rId16"/>
    <p:sldId id="283" r:id="rId17"/>
    <p:sldId id="281" r:id="rId18"/>
    <p:sldId id="291" r:id="rId19"/>
    <p:sldId id="312" r:id="rId20"/>
    <p:sldId id="303" r:id="rId21"/>
    <p:sldId id="295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26"/>
  </p:normalViewPr>
  <p:slideViewPr>
    <p:cSldViewPr snapToGrid="0">
      <p:cViewPr>
        <p:scale>
          <a:sx n="55" d="100"/>
          <a:sy n="55" d="100"/>
        </p:scale>
        <p:origin x="2976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5CCE8-32F2-C149-8DA8-43EFF7672A7B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62724-3D9B-F749-A87A-D0F2A5F18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1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49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44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316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always important to</a:t>
            </a:r>
            <a:r>
              <a:rPr lang="en-US" baseline="0" dirty="0"/>
              <a:t> consider the relationship between sequence reads and the original fragment that was sequenced. </a:t>
            </a:r>
          </a:p>
          <a:p>
            <a:endParaRPr lang="en-US" baseline="0" dirty="0"/>
          </a:p>
          <a:p>
            <a:r>
              <a:rPr lang="en-US" baseline="0" dirty="0"/>
              <a:t>Do the R1 and R2 reads overlap?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5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40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1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462A8-3F56-A44C-8859-4458E0EBD09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47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4C9-4186-3507-DB15-F87F3D5E5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DC634-3CF8-A18F-47F8-499AD3D0BF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758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F45A9-1D6D-6D9E-7B9D-ACCD1BE83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633063-5AF9-E8B8-36D7-439CEBE4C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3D60B-FD3A-36E3-5408-4B94CAE6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A3E-8A00-B0ED-BEF8-3F429C0D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DAA70-0D17-186C-2F10-89207F8D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B87EF-E92C-A336-94CF-DE5A771D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B874D-0D30-6685-06E8-FAFB7A666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911F7-B4BD-44C2-783A-1C62875C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5188-9425-8EBB-EF56-5BC97FED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11D90-4D96-4B5F-9264-0B61DA93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1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1949-6D77-9AF1-9495-086EACF3A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136525"/>
            <a:ext cx="7315200" cy="7931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EBE52-13E9-49DA-3C7F-4E36AE50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AA3AD-4747-DD98-3291-B1E0A9DE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B567-A2E6-4C66-0069-8982C92C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03A6-0F40-E753-9621-9488E6D4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F3A3F-4912-C735-0B1D-F3E0A3D3A8EF}"/>
              </a:ext>
            </a:extLst>
          </p:cNvPr>
          <p:cNvSpPr txBox="1"/>
          <p:nvPr userDrawn="1"/>
        </p:nvSpPr>
        <p:spPr>
          <a:xfrm>
            <a:off x="1163782" y="475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399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896F-84C6-C91E-ABD1-96F9F2AA4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A77D1-C424-252C-6992-8B6FAE8E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342FD-A0CA-6515-5DA8-ECDFC87E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7864-DEC2-15C3-69BE-1113213C8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38F9-CD6D-A9BF-4A13-E73ED0B27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48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90D7-BDC7-1C57-8F85-ADB87E6DA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7E670-BDF5-F4DE-A929-59DBA5864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11693-581D-B3A1-A83E-4F355BB2E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F7680-4F22-7953-CBB3-BDBB6B9A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50CF5B-9E48-B229-F6D9-C47EEAE50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A669-96C4-AA17-6025-31D2E02F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7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D1C58-954A-B69E-AB23-C418AF33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0B7B-8E5C-6B0A-EC13-9F829FDB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DF8F-D7C3-ADBA-7006-39812F345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357CEC-AD59-8840-64A8-83DA870FB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BCBFC-01BA-3A5F-400C-439F75EF5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29B65-05D1-FF56-4149-12DF167FB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E58809-7816-C93C-755C-971EDB23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2B01D-E13B-60CD-8930-95622E1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3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76152-7D29-F7EF-FB48-2321166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D13E9-772F-C43E-551F-428F4E84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26495-1384-4813-4C8A-A0AE0011E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03FA3-997B-3F08-4742-42EFCAF1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24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0C20-1E5A-8862-9C09-5C1EA4A20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25766-A74C-E9C9-DC10-B463E87F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12DBD-5E5E-DE01-88FC-13879732E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1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7D603-5C91-66EF-62C6-3A549E2AC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14BC-F4A1-4758-DD62-A5C0B695F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D722E-2B8A-A385-0898-0BFDEE220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2A365-18CB-7D59-3BE4-01AD1BA4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8D8B0-52F8-2050-1ABF-F6B0DE54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C1BF-CD3F-C665-7D74-9C191084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54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FFDD-EE8F-530D-0654-EA74F7F2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6658B-29DC-1F1E-94EB-99BB942D43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93279A-D6A3-51FC-13A8-5245608F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C1297-A5CD-40EE-9D3E-D9C169EC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B40B9-45A3-3BD3-F7FA-FE0BE5E94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10809-7694-6AB7-C054-3D851675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5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220A0-9484-0611-C48B-E869C90B3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9A129-5AFD-C989-1ADA-8C919C1E3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4775"/>
            <a:ext cx="10515600" cy="418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0882F-11EB-62C5-9D73-417B2934E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8ADCC7-412C-C340-BE94-A5F2BD9AFF85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7507B-3837-2443-762F-1A0DA5A9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1F6D-57B3-E57E-A944-BD874383D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C3790-5965-0449-B2CA-8CA377EB8CF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word cloud of different colored words&#10;&#10;Description automatically generated">
            <a:extLst>
              <a:ext uri="{FF2B5EF4-FFF2-40B4-BE49-F238E27FC236}">
                <a16:creationId xmlns:a16="http://schemas.microsoft.com/office/drawing/2014/main" id="{359A22C0-1A88-04CD-7090-A9EAA8C135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4724" t="29526" r="4117" b="29279"/>
          <a:stretch/>
        </p:blipFill>
        <p:spPr>
          <a:xfrm>
            <a:off x="59165" y="147283"/>
            <a:ext cx="3861100" cy="17448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C17430-171D-9F77-35A4-92F7D16200D2}"/>
              </a:ext>
            </a:extLst>
          </p:cNvPr>
          <p:cNvSpPr txBox="1"/>
          <p:nvPr userDrawn="1"/>
        </p:nvSpPr>
        <p:spPr>
          <a:xfrm>
            <a:off x="177500" y="249923"/>
            <a:ext cx="1946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KY-INBRE NGS Workshop</a:t>
            </a:r>
          </a:p>
        </p:txBody>
      </p:sp>
    </p:spTree>
    <p:extLst>
      <p:ext uri="{BB962C8B-B14F-4D97-AF65-F5344CB8AC3E}">
        <p14:creationId xmlns:p14="http://schemas.microsoft.com/office/powerpoint/2010/main" val="25852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fCd6B5HRaZ8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32857" y="2313879"/>
            <a:ext cx="9144000" cy="1115121"/>
          </a:xfrm>
          <a:solidFill>
            <a:schemeClr val="bg1">
              <a:lumMod val="85000"/>
            </a:schemeClr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Lecture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524000" y="3666817"/>
            <a:ext cx="9144000" cy="1115121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Sequence Data :</a:t>
            </a:r>
          </a:p>
          <a:p>
            <a:r>
              <a:rPr lang="en-US" sz="4400" dirty="0"/>
              <a:t>Acquisition and Processing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CBE21A-4A0F-A381-7F8B-E34C97595A1C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EB02E8-D231-8D2B-DAA7-9DC9F2700C80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D39224-7EA6-86AB-A0FC-8B158573C6C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Sequence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973" y="2129742"/>
            <a:ext cx="10515600" cy="3996422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2424"/>
              </a:spcBef>
            </a:pPr>
            <a:r>
              <a:rPr lang="en-US" dirty="0" err="1"/>
              <a:t>Fasta</a:t>
            </a:r>
            <a:r>
              <a:rPr lang="en-US" dirty="0"/>
              <a:t> format (.</a:t>
            </a:r>
            <a:r>
              <a:rPr lang="en-US" dirty="0" err="1"/>
              <a:t>fasta</a:t>
            </a:r>
            <a:r>
              <a:rPr lang="en-US" dirty="0"/>
              <a:t>, .fa, .</a:t>
            </a:r>
            <a:r>
              <a:rPr lang="en-US" dirty="0" err="1"/>
              <a:t>mfa</a:t>
            </a:r>
            <a:r>
              <a:rPr lang="en-US" dirty="0"/>
              <a:t>)</a:t>
            </a:r>
          </a:p>
          <a:p>
            <a:pPr marL="457200" lvl="1" indent="0">
              <a:spcBef>
                <a:spcPts val="1224"/>
              </a:spcBef>
              <a:buNone/>
            </a:pPr>
            <a:r>
              <a:rPr lang="en-US" dirty="0">
                <a:latin typeface="Courier New"/>
                <a:cs typeface="Courier New"/>
              </a:rPr>
              <a:t>&gt;Sequence1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CAATCATAGAGACAGCTGTTGTATCGTTACGTCATTCATGCAAGACCGCATTTAACGGCCAAGGCATTTCGCTACCTTAG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&gt;Sequence2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ACCAGGAAGGTGGCCGACGCCAGCCGCTGATGCCACTCCACCCGCCGCGCACCGAGTCCAGGAGCGCGGACAAGGGGATT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&gt;Sequence3</a:t>
            </a:r>
          </a:p>
          <a:p>
            <a:pPr marL="457200" lvl="1" indent="0">
              <a:buNone/>
            </a:pPr>
            <a:r>
              <a:rPr lang="en-US" sz="2400" dirty="0">
                <a:latin typeface="Courier New"/>
                <a:cs typeface="Courier New"/>
              </a:rPr>
              <a:t>AATCCCCTTGTCCGCGCTCCTGGACTCGGTGCGCGGCGGGTGGAGTGGCATCAGCGGCTGGCGTCGGCCACCTTCCTGGT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&gt;Sequence4</a:t>
            </a:r>
          </a:p>
          <a:p>
            <a:pPr marL="457200" lvl="1" indent="0">
              <a:buNone/>
            </a:pPr>
            <a:r>
              <a:rPr lang="en-US" dirty="0">
                <a:latin typeface="Courier New"/>
                <a:cs typeface="Courier New"/>
              </a:rPr>
              <a:t>CTAAGGTAGCGAAATGCCTTGGCCGTTAAATGCGGTCTTGCATGAATGACGTAACGATACAACAGCTGTCTCTATGATTG</a:t>
            </a: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654103-6A9D-05D7-CF1D-DFFDA3812FE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A82FDE-E9C0-B74F-8F33-09B7AACCD00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09E7FE-8C0E-5602-70FD-45453A80B6E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87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9402" y="136525"/>
            <a:ext cx="6955677" cy="7931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3364" y="1508638"/>
            <a:ext cx="8316668" cy="4182187"/>
          </a:xfrm>
        </p:spPr>
        <p:txBody>
          <a:bodyPr/>
          <a:lstStyle/>
          <a:p>
            <a:r>
              <a:rPr lang="en-US" dirty="0"/>
              <a:t>Some sequence calls have better quality than others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636" y="2594325"/>
            <a:ext cx="8065444" cy="39605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46C0C2-4EE7-1921-0B56-917EEDB168BC}"/>
              </a:ext>
            </a:extLst>
          </p:cNvPr>
          <p:cNvSpPr/>
          <p:nvPr/>
        </p:nvSpPr>
        <p:spPr>
          <a:xfrm>
            <a:off x="1189822" y="3294043"/>
            <a:ext cx="440674" cy="305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A834C5-9FAD-97B4-C3C6-229ACDC48CE8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470F10-6449-0EDF-5B82-CF40C8D7A9EE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E7022DD-497E-53D2-950F-E0E5AC0447E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174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0425" y="365126"/>
            <a:ext cx="6818088" cy="85819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/>
              <a:t>Phred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815" y="2120533"/>
            <a:ext cx="10862698" cy="4351338"/>
          </a:xfrm>
        </p:spPr>
        <p:txBody>
          <a:bodyPr>
            <a:normAutofit/>
          </a:bodyPr>
          <a:lstStyle/>
          <a:p>
            <a:r>
              <a:rPr lang="en-US" sz="3200" dirty="0"/>
              <a:t>Phil’s read editor (Green, 1998)</a:t>
            </a:r>
          </a:p>
          <a:p>
            <a:r>
              <a:rPr lang="en-US" sz="3200" dirty="0"/>
              <a:t>Q = -10 log</a:t>
            </a:r>
            <a:r>
              <a:rPr lang="en-US" sz="3200" baseline="-25000" dirty="0"/>
              <a:t>10</a:t>
            </a:r>
            <a:r>
              <a:rPr lang="en-US" sz="3200" dirty="0"/>
              <a:t>P</a:t>
            </a:r>
            <a:r>
              <a:rPr lang="de-DE" sz="3200" dirty="0"/>
              <a:t> (</a:t>
            </a:r>
            <a:r>
              <a:rPr lang="de-DE" sz="2800" dirty="0"/>
              <a:t>Q = </a:t>
            </a:r>
            <a:r>
              <a:rPr lang="de-DE" sz="2800" dirty="0" err="1"/>
              <a:t>quality</a:t>
            </a:r>
            <a:r>
              <a:rPr lang="de-DE" sz="2800" dirty="0"/>
              <a:t>; P = </a:t>
            </a:r>
            <a:r>
              <a:rPr lang="de-DE" sz="2800" dirty="0" err="1"/>
              <a:t>probability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erroneous</a:t>
            </a:r>
            <a:r>
              <a:rPr lang="de-DE" sz="2800" dirty="0"/>
              <a:t> </a:t>
            </a:r>
            <a:r>
              <a:rPr lang="de-DE" sz="2800" dirty="0" err="1"/>
              <a:t>base</a:t>
            </a:r>
            <a:r>
              <a:rPr lang="de-DE" sz="2800" dirty="0"/>
              <a:t> </a:t>
            </a:r>
            <a:r>
              <a:rPr lang="de-DE" sz="2800" dirty="0" err="1"/>
              <a:t>call</a:t>
            </a:r>
            <a:r>
              <a:rPr lang="de-DE" sz="2800" dirty="0"/>
              <a:t>)</a:t>
            </a:r>
          </a:p>
          <a:p>
            <a:pPr marL="457200" lvl="1" indent="0">
              <a:buNone/>
            </a:pPr>
            <a:r>
              <a:rPr lang="de-DE" sz="2800" dirty="0"/>
              <a:t>	</a:t>
            </a:r>
          </a:p>
          <a:p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97292"/>
              </p:ext>
            </p:extLst>
          </p:nvPr>
        </p:nvGraphicFramePr>
        <p:xfrm>
          <a:off x="2566258" y="3544398"/>
          <a:ext cx="7048500" cy="24942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762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590">
                <a:tc>
                  <a:txBody>
                    <a:bodyPr/>
                    <a:lstStyle/>
                    <a:p>
                      <a:r>
                        <a:rPr lang="en-US" dirty="0" err="1"/>
                        <a:t>Phred</a:t>
                      </a:r>
                      <a:r>
                        <a:rPr lang="en-US" baseline="0" dirty="0"/>
                        <a:t> quality score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Probability of incorrect call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call accuracy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in 100000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99.999%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58212" y="6210261"/>
            <a:ext cx="8074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 = 20: Probability of error =  10</a:t>
            </a:r>
            <a:r>
              <a:rPr lang="en-US" sz="2800" baseline="30000" dirty="0"/>
              <a:t>(-20/10)</a:t>
            </a:r>
            <a:r>
              <a:rPr lang="en-US" sz="2800" dirty="0"/>
              <a:t>  = 0.01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624FDD-0B88-944B-B2AC-2394C28F3FE4}"/>
              </a:ext>
            </a:extLst>
          </p:cNvPr>
          <p:cNvSpPr/>
          <p:nvPr/>
        </p:nvSpPr>
        <p:spPr>
          <a:xfrm>
            <a:off x="2223654" y="4502957"/>
            <a:ext cx="7772400" cy="4779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C285675-B0F9-C209-0563-3EF637F4C67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D23430E-6A55-24ED-364B-E32BB8917352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F346C-F611-7999-CC5C-3A0F7AC90560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881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uiExpand="1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3184" y="254833"/>
            <a:ext cx="7142203" cy="1173892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Quality Files from “Previous-Gen” Sequencing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6010276" y="1841157"/>
            <a:ext cx="5209659" cy="4609069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800" b="1" dirty="0">
                <a:latin typeface="Courier New"/>
                <a:cs typeface="Courier New"/>
              </a:rPr>
              <a:t>&gt;contig00016  length=237   </a:t>
            </a:r>
            <a:r>
              <a:rPr lang="en-US" sz="4800" b="1" dirty="0" err="1">
                <a:latin typeface="Courier New"/>
                <a:cs typeface="Courier New"/>
              </a:rPr>
              <a:t>numreads</a:t>
            </a:r>
            <a:r>
              <a:rPr lang="en-US" sz="4800" b="1" dirty="0">
                <a:latin typeface="Courier New"/>
                <a:cs typeface="Courier New"/>
              </a:rPr>
              <a:t>=9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800" b="1" dirty="0">
                <a:latin typeface="Courier New"/>
                <a:cs typeface="Courier New"/>
              </a:rPr>
              <a:t>20 10 64 14 64 19 64 14 19 64 64 14 64 64 64 64 21 37 64 64 64 64 64 64 41 12 64 64 64 64 64 32 64 64 64 64 64 64 64 13 37 64 64 64 64 64 64 64 64 64 64 64 64 64 64 64 64 45 64 64 64 64 64 64 29 64 64 64 64 64 20 64 64 64 64 64 39 64 64 64 64 64 64 64 64 64 64 64 20 64 64 64 64 64 64 64 64 64 64 64 40 64 64 64 64 64 20 64 64 64 64 64 20 64 64 64 64 64 23 64 64 64 64 64 64 64 64 64 64 64 39 64 64 64 64 64 64 16 64 64 64 64 64 64 51 64 64 64 64 64 64 64 64 64 64 64 33 64 64 64 64 64 64 41 64 64 64 64 64 64 64 64 64 64 64 64 29 64 64 64 64 64 64 64 64 64 64 64 64 64 64 64 64 39 64 64 64 64 64 64 48 64 64 64 64 64 64 64 48 64 64 64 50 64 64 64 64 64 64 64 32 64 64 34 64 64 33 64 64 64 48 64 64 64 64</a:t>
            </a:r>
          </a:p>
          <a:p>
            <a:pPr marL="0" indent="0">
              <a:buNone/>
            </a:pPr>
            <a:r>
              <a:rPr lang="en-US" sz="4800" b="1" dirty="0">
                <a:latin typeface="Courier New"/>
                <a:cs typeface="Courier New"/>
              </a:rPr>
              <a:t>&gt;contig00017  length=161   </a:t>
            </a:r>
            <a:r>
              <a:rPr lang="en-US" sz="4800" b="1" dirty="0" err="1">
                <a:latin typeface="Courier New"/>
                <a:cs typeface="Courier New"/>
              </a:rPr>
              <a:t>numreads</a:t>
            </a:r>
            <a:r>
              <a:rPr lang="en-US" sz="4800" b="1" dirty="0">
                <a:latin typeface="Courier New"/>
                <a:cs typeface="Courier New"/>
              </a:rPr>
              <a:t>=9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4800" b="1" dirty="0">
                <a:latin typeface="Courier New"/>
                <a:cs typeface="Courier New"/>
              </a:rPr>
              <a:t>64 64 64 18 17 64 64 43 20 64 24 41 64 64 30 2 53 64 64 64 64 35 64 64 64 64 64 12 64 64 64 64 31 64 64 28 64 16 64 64 64 64 64 41 64 64 17 64 64 34 25 64 30 64 64 64 64 64 64 64 64 20 64 64 64 64 47 64 64 64 40 64 61 64 64 34 64 64 64 64 64 22 64 64 64 64 64 64 64 64 64 64 64 64 64 58 64 64 64 64 64 64 64 64 64 64 64 58 64 64 64 64 64 64 64 64 64 64 37 43 64 64 52 64 64 64 64 64 64 64 64 64 64 64 60 64 64 49 64 64 64 64 64 64 64 64 20 29 64 64 64 64 64 64 51 64 64 64 64 64 64 64 64 64 64 64 33 64 64 64 64 64 64 41 64 64 64 64 64 64 64 64 64 64 64 64 29 64 64 64 64 64 64 64 64 64 64 64 64 64 64 64 64 39 64 64 64 64 64 64 48 64 64 64 64 64 64 64 48 64 64 64 50 64 64 64 64 64 64 64 32 64 64 34 64 64 33 64 64 64 48 64 64 64 64 17 24 21 13 21 21 3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69FC05-1645-D35E-BC60-7CE71B19C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794" y="2025570"/>
            <a:ext cx="5209659" cy="4467305"/>
          </a:xfrm>
        </p:spPr>
        <p:txBody>
          <a:bodyPr/>
          <a:lstStyle/>
          <a:p>
            <a:r>
              <a:rPr lang="en-US" dirty="0"/>
              <a:t>.qual files follow .</a:t>
            </a:r>
            <a:r>
              <a:rPr lang="en-US" dirty="0" err="1"/>
              <a:t>fasta</a:t>
            </a:r>
            <a:r>
              <a:rPr lang="en-US" dirty="0"/>
              <a:t> format convention</a:t>
            </a:r>
          </a:p>
          <a:p>
            <a:r>
              <a:rPr lang="en-US" dirty="0"/>
              <a:t>Each nucleotide in the .</a:t>
            </a:r>
            <a:r>
              <a:rPr lang="en-US" dirty="0" err="1"/>
              <a:t>fasta</a:t>
            </a:r>
            <a:r>
              <a:rPr lang="en-US" dirty="0"/>
              <a:t> file has a corresponding Phred score</a:t>
            </a:r>
          </a:p>
          <a:p>
            <a:r>
              <a:rPr lang="en-US" dirty="0"/>
              <a:t>Problem!</a:t>
            </a:r>
          </a:p>
          <a:p>
            <a:pPr lvl="1"/>
            <a:r>
              <a:rPr lang="en-US" dirty="0"/>
              <a:t>Storing quality values take up too much disk space (2-3 characters for every nucleotide)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37FB11-9AFA-60BA-8AB3-5A14B362A2AA}"/>
              </a:ext>
            </a:extLst>
          </p:cNvPr>
          <p:cNvGrpSpPr/>
          <p:nvPr/>
        </p:nvGrpSpPr>
        <p:grpSpPr>
          <a:xfrm>
            <a:off x="1167788" y="260445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28E321-8785-7D91-0846-91CFE81DDD8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FF99F-A006-4742-F2CA-E136F9DB5CFC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686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759" y="318409"/>
            <a:ext cx="7062134" cy="908225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Enter the ASCII “Scale”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2051" r="-12051"/>
          <a:stretch>
            <a:fillRect/>
          </a:stretch>
        </p:blipFill>
        <p:spPr>
          <a:xfrm>
            <a:off x="2562828" y="1500290"/>
            <a:ext cx="10515600" cy="5251621"/>
          </a:xfrm>
        </p:spPr>
      </p:pic>
      <p:sp>
        <p:nvSpPr>
          <p:cNvPr id="3" name="Left Arrow 2">
            <a:extLst>
              <a:ext uri="{FF2B5EF4-FFF2-40B4-BE49-F238E27FC236}">
                <a16:creationId xmlns:a16="http://schemas.microsoft.com/office/drawing/2014/main" id="{0B79698A-F5EA-4F41-8BCC-75B9217712D2}"/>
              </a:ext>
            </a:extLst>
          </p:cNvPr>
          <p:cNvSpPr/>
          <p:nvPr/>
        </p:nvSpPr>
        <p:spPr>
          <a:xfrm>
            <a:off x="8478719" y="1724891"/>
            <a:ext cx="1724891" cy="4572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F443E6-EC51-EE4F-8788-D47B4B7F7347}"/>
              </a:ext>
            </a:extLst>
          </p:cNvPr>
          <p:cNvGrpSpPr/>
          <p:nvPr/>
        </p:nvGrpSpPr>
        <p:grpSpPr>
          <a:xfrm>
            <a:off x="5693953" y="3054927"/>
            <a:ext cx="4757985" cy="923330"/>
            <a:chOff x="4447308" y="3054927"/>
            <a:chExt cx="4197928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2F6EC8D-9E39-004A-86C3-5E860A1175DD}"/>
                </a:ext>
              </a:extLst>
            </p:cNvPr>
            <p:cNvSpPr txBox="1"/>
            <p:nvPr/>
          </p:nvSpPr>
          <p:spPr>
            <a:xfrm>
              <a:off x="4447308" y="3054927"/>
              <a:ext cx="4197928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dirty="0"/>
                <a:t> Dec	</a:t>
              </a:r>
              <a:r>
                <a:rPr lang="en-US" dirty="0" err="1"/>
                <a:t>Hx</a:t>
              </a:r>
              <a:r>
                <a:rPr lang="en-US" dirty="0"/>
                <a:t>	Oct	Html	</a:t>
              </a:r>
              <a:r>
                <a:rPr lang="en-US" dirty="0" err="1"/>
                <a:t>Chr</a:t>
              </a:r>
              <a:endParaRPr lang="en-US" dirty="0"/>
            </a:p>
            <a:p>
              <a:endParaRPr lang="en-US" dirty="0"/>
            </a:p>
            <a:p>
              <a:r>
                <a:rPr lang="en-US" dirty="0"/>
                <a:t>  33	 20	040	&amp;#33;	   !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8E3704B-C7E4-674E-A9E4-AFC8D13C79A4}"/>
                </a:ext>
              </a:extLst>
            </p:cNvPr>
            <p:cNvCxnSpPr/>
            <p:nvPr/>
          </p:nvCxnSpPr>
          <p:spPr>
            <a:xfrm>
              <a:off x="4551218" y="3429000"/>
              <a:ext cx="39693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D432AD88-6068-FFEC-5899-B1AB88517FFB}"/>
              </a:ext>
            </a:extLst>
          </p:cNvPr>
          <p:cNvSpPr txBox="1">
            <a:spLocks/>
          </p:cNvSpPr>
          <p:nvPr/>
        </p:nvSpPr>
        <p:spPr>
          <a:xfrm>
            <a:off x="144939" y="2015179"/>
            <a:ext cx="3472898" cy="4221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ASCI values of 0 to 32 are un-printable” control” characters</a:t>
            </a:r>
          </a:p>
          <a:p>
            <a:r>
              <a:rPr lang="en-US" dirty="0"/>
              <a:t>E.g. 13 represents carriage return</a:t>
            </a:r>
          </a:p>
          <a:p>
            <a:r>
              <a:rPr lang="en-US" dirty="0"/>
              <a:t>First printable character is (!) </a:t>
            </a:r>
          </a:p>
          <a:p>
            <a:r>
              <a:rPr lang="en-US" dirty="0"/>
              <a:t>has the value 33</a:t>
            </a:r>
          </a:p>
          <a:p>
            <a:r>
              <a:rPr lang="en-US" dirty="0"/>
              <a:t>We use this to represent </a:t>
            </a:r>
            <a:r>
              <a:rPr lang="en-US" dirty="0" err="1"/>
              <a:t>Phred</a:t>
            </a:r>
            <a:r>
              <a:rPr lang="en-US" dirty="0"/>
              <a:t> value 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1830B9-2FB4-3B96-8ECA-8CBA274D514B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D007AEC-7ADB-ED45-9AB9-395E9A8B736B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5D47C1-6899-6913-2FAD-6A63FC0767BB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4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144932" y="306888"/>
            <a:ext cx="7667112" cy="793115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The .</a:t>
            </a:r>
            <a:r>
              <a:rPr lang="en-US" dirty="0" err="1"/>
              <a:t>fastq</a:t>
            </a:r>
            <a:r>
              <a:rPr lang="en-US" dirty="0"/>
              <a:t> File Format (also .</a:t>
            </a:r>
            <a:r>
              <a:rPr lang="en-US" dirty="0" err="1"/>
              <a:t>fq</a:t>
            </a:r>
            <a:r>
              <a:rPr lang="en-US" dirty="0"/>
              <a:t>, .</a:t>
            </a:r>
            <a:r>
              <a:rPr lang="en-US" dirty="0" err="1"/>
              <a:t>fsq</a:t>
            </a:r>
            <a:r>
              <a:rPr lang="en-US" dirty="0"/>
              <a:t>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50522" y="2016690"/>
            <a:ext cx="11812042" cy="4841309"/>
          </a:xfrm>
          <a:ln>
            <a:noFill/>
          </a:ln>
        </p:spPr>
        <p:txBody>
          <a:bodyPr>
            <a:normAutofit fontScale="92500"/>
          </a:bodyPr>
          <a:lstStyle/>
          <a:p>
            <a:r>
              <a:rPr lang="en-US" sz="3500" dirty="0"/>
              <a:t>Incorporates sequence calls and quality values into a single file</a:t>
            </a:r>
          </a:p>
          <a:p>
            <a:r>
              <a:rPr lang="en-US" sz="3500" dirty="0"/>
              <a:t>Each record contains the read ID, sequence, “spacer” and quality </a:t>
            </a:r>
            <a:endParaRPr lang="en-US" dirty="0"/>
          </a:p>
          <a:p>
            <a:pPr marL="0" indent="0">
              <a:spcBef>
                <a:spcPts val="22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@E00440:461:H3VM3CCX2:2:1101:12865:1766 2:N:0:CGTACT+TCTTAC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NTATAAATATAGTGCCAATGTCTTCTCATGTGAGTGATCCCGCCGGCAAGCCTGACTTGAGAAATCAAATTGAAAGAGACAGAGAGAAGGAGAGAAAGGGAAATTGCCTCAACACTCATCCTGTCTGTTATACATATCTGCCGCTGCTGA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#AAFFJJJJJJJJJJJJJJJJJJJJJJJJJJJJJJJJJJJJJJJJJJJJJJJJJJJJJJJJJJJJJJJJJJJJJJJJJFJJJJJJ-FJ-AJJ-JFJJFJJJJFJFF7-AF---7FJ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FJAFJF&lt;AFA--AA&lt;--7--77FF-))-)--)&lt;-</a:t>
            </a:r>
          </a:p>
          <a:p>
            <a:endParaRPr 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6842977" y="4437344"/>
            <a:ext cx="345988" cy="21137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207CB6-267C-9538-9292-516BC6F6A0D9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978B6D0-1663-3505-A6E3-119F8D55C002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B59EE-8C50-B729-7849-68368F28827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20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12" y="241555"/>
            <a:ext cx="7244787" cy="87055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Illumina Sequence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5545" y="2066823"/>
            <a:ext cx="10565027" cy="1896764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@E00440:461:H3VM3CCX2:2:1101:11667:1766 1:N:0:TAGGCATG+TACTCCTT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GACTGAGAGGAGTTATAGGTAATCCATCGCTTGATTTTGCTAGTCGTGACATAGGAAAGTTCCTAGCCACCCGTTTTGTTATGGGTTTCAAATCCAGAGGAATCATCACAATGAGCGAATCGTTCATACAATCCTTAGAAACGCCTTTTT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r>
              <a:rPr lang="en-US" sz="1600" b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AAFFFJJJJJJJJJJJJJJJJJJJJJJJJJJJJJJJJJJJJJJJJJJJJJJJJJJJJJJJJFJJJJJJJJJJJJJJJJJJJJJJJJJJJJJ-FJJJJJJJJJJJJJJJJJJJJJJ&lt;F-&lt;--AF-&lt;&lt;FJF-AF-7-&lt;&lt;--&lt;&lt;F-&lt;7)7FFJ</a:t>
            </a: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89686" y="4282633"/>
            <a:ext cx="4353646" cy="2430683"/>
          </a:xfrm>
        </p:spPr>
        <p:txBody>
          <a:bodyPr>
            <a:normAutofit fontScale="70000" lnSpcReduction="20000"/>
          </a:bodyPr>
          <a:lstStyle/>
          <a:p>
            <a:r>
              <a:rPr lang="en-US" sz="3600" dirty="0"/>
              <a:t>Machine name</a:t>
            </a:r>
          </a:p>
          <a:p>
            <a:r>
              <a:rPr lang="en-US" sz="3600" dirty="0"/>
              <a:t>Run number</a:t>
            </a:r>
          </a:p>
          <a:p>
            <a:r>
              <a:rPr lang="en-US" sz="3600" dirty="0" err="1"/>
              <a:t>Flowcell</a:t>
            </a:r>
            <a:r>
              <a:rPr lang="en-US" sz="3600" dirty="0"/>
              <a:t> ID</a:t>
            </a:r>
          </a:p>
          <a:p>
            <a:r>
              <a:rPr lang="en-US" sz="3600" dirty="0" err="1"/>
              <a:t>Flowcell</a:t>
            </a:r>
            <a:r>
              <a:rPr lang="en-US" sz="3600" dirty="0"/>
              <a:t> lane</a:t>
            </a:r>
          </a:p>
          <a:p>
            <a:r>
              <a:rPr lang="en-US" sz="3600" dirty="0"/>
              <a:t>Tile in </a:t>
            </a:r>
            <a:r>
              <a:rPr lang="en-US" sz="3600" dirty="0" err="1"/>
              <a:t>flowcell</a:t>
            </a:r>
            <a:endParaRPr lang="en-US" sz="3600" dirty="0"/>
          </a:p>
          <a:p>
            <a:r>
              <a:rPr lang="en-US" sz="3600" dirty="0"/>
              <a:t>X-coordinate in tile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778476" y="1998862"/>
            <a:ext cx="8238202" cy="40777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582D160-F223-05ED-78BA-68CC6A10262A}"/>
              </a:ext>
            </a:extLst>
          </p:cNvPr>
          <p:cNvSpPr txBox="1">
            <a:spLocks/>
          </p:cNvSpPr>
          <p:nvPr/>
        </p:nvSpPr>
        <p:spPr>
          <a:xfrm>
            <a:off x="5924672" y="4282633"/>
            <a:ext cx="5455899" cy="243068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Y-coordinate in tile</a:t>
            </a:r>
          </a:p>
          <a:p>
            <a:r>
              <a:rPr lang="en-US" sz="3600" dirty="0"/>
              <a:t>Member of read pair (1/2)</a:t>
            </a:r>
          </a:p>
          <a:p>
            <a:r>
              <a:rPr lang="en-US" sz="3600" dirty="0"/>
              <a:t>Read filtered? (Y/N)</a:t>
            </a:r>
          </a:p>
          <a:p>
            <a:r>
              <a:rPr lang="en-US" sz="3600" dirty="0"/>
              <a:t>Control bits on (0 or even number)</a:t>
            </a:r>
          </a:p>
          <a:p>
            <a:r>
              <a:rPr lang="en-US" sz="3600" dirty="0"/>
              <a:t>Barcode(s) when multiplexed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BC6B27-A4FE-3903-DFC9-B817C543430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699973C-1EBF-D720-1822-A9F7CA656368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8E6D98-4081-5616-E44E-D06AC33501FD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6898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animBg="1"/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1058" y="149902"/>
            <a:ext cx="7082742" cy="1091071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Illumina sequence file naming convention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6042" y="1407051"/>
            <a:ext cx="7314235" cy="4791075"/>
          </a:xfrm>
        </p:spPr>
        <p:txBody>
          <a:bodyPr>
            <a:normAutofit/>
          </a:bodyPr>
          <a:lstStyle/>
          <a:p>
            <a:r>
              <a:rPr lang="en-US" dirty="0"/>
              <a:t>SampleName_S1_L001_R1_001.fastq.gz</a:t>
            </a:r>
          </a:p>
          <a:p>
            <a:pPr lvl="1"/>
            <a:r>
              <a:rPr lang="en-US" dirty="0"/>
              <a:t>S1 - sample number (as listed in sample sheet)</a:t>
            </a:r>
          </a:p>
          <a:p>
            <a:pPr lvl="1"/>
            <a:r>
              <a:rPr lang="en-US" dirty="0"/>
              <a:t>L001 - lane number </a:t>
            </a:r>
          </a:p>
          <a:p>
            <a:pPr lvl="2"/>
            <a:r>
              <a:rPr lang="en-US" dirty="0"/>
              <a:t>always L001 for </a:t>
            </a:r>
            <a:r>
              <a:rPr lang="en-US" dirty="0" err="1"/>
              <a:t>MiSeq</a:t>
            </a:r>
            <a:r>
              <a:rPr lang="en-US" dirty="0"/>
              <a:t>; L001 </a:t>
            </a:r>
            <a:r>
              <a:rPr lang="mr-IN" dirty="0"/>
              <a:t>–</a:t>
            </a:r>
            <a:r>
              <a:rPr lang="en-US" dirty="0"/>
              <a:t> L008 for </a:t>
            </a:r>
            <a:r>
              <a:rPr lang="en-US" dirty="0" err="1"/>
              <a:t>HiSeq</a:t>
            </a:r>
            <a:endParaRPr lang="en-US" dirty="0"/>
          </a:p>
          <a:p>
            <a:pPr lvl="1"/>
            <a:r>
              <a:rPr lang="en-US" dirty="0"/>
              <a:t>R1 - read number </a:t>
            </a:r>
          </a:p>
          <a:p>
            <a:pPr lvl="2"/>
            <a:r>
              <a:rPr lang="en-US" dirty="0"/>
              <a:t>R1 (forward) or R2 (reverse)</a:t>
            </a:r>
          </a:p>
          <a:p>
            <a:pPr lvl="1"/>
            <a:r>
              <a:rPr lang="en-US" dirty="0"/>
              <a:t>001 </a:t>
            </a:r>
            <a:r>
              <a:rPr lang="mr-IN" dirty="0"/>
              <a:t>–</a:t>
            </a:r>
            <a:r>
              <a:rPr lang="en-US" dirty="0"/>
              <a:t> usually has the same value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723" y="4310742"/>
            <a:ext cx="105080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5’ GGGATGCCGTAGTGGGATGAAAATGATTGACGATGCCCGGTGTAGGACGA 3’</a:t>
            </a:r>
          </a:p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3’ CCCTACGGCATCACCCTACTTTTACTAACTGCTACGGGCCACATCCTGCT 5’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498" y="5318450"/>
            <a:ext cx="848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R1 read: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GGGATGCCGTAGTGGGATGAAAATGATTGACGATGCCCGG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78498" y="6102220"/>
            <a:ext cx="8484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R2 read: 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TCGTCCTACACCGGGCATCGTCAATCATTTTCATCCCACT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3140250" y="5595649"/>
            <a:ext cx="87269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ATCACCCTACTTTTACTAACTGCTACGGGCCACATCCTGCT </a:t>
            </a:r>
            <a:r>
              <a:rPr lang="en-US" sz="2000" dirty="0"/>
              <a:t>R2 read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D0F89B2-B267-193F-A3DE-B8EA547AF4D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753ABF-337F-1268-2188-16D787DDC686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78FAEB-12F9-210F-16F3-9FE6E5CE1971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0022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  <p:bldP spid="5" grpId="0"/>
      <p:bldP spid="6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8807" y="155027"/>
            <a:ext cx="7294091" cy="833341"/>
          </a:xfr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Assessing Sequence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74" y="2114544"/>
            <a:ext cx="5048270" cy="3911793"/>
          </a:xfrm>
        </p:spPr>
        <p:txBody>
          <a:bodyPr>
            <a:normAutofit/>
          </a:bodyPr>
          <a:lstStyle/>
          <a:p>
            <a:r>
              <a:rPr lang="en-US" dirty="0"/>
              <a:t>How many reads?</a:t>
            </a:r>
          </a:p>
          <a:p>
            <a:r>
              <a:rPr lang="en-US" dirty="0"/>
              <a:t>Read lengths</a:t>
            </a:r>
          </a:p>
          <a:p>
            <a:r>
              <a:rPr lang="en-US" dirty="0"/>
              <a:t>Read quality distribution</a:t>
            </a:r>
          </a:p>
          <a:p>
            <a:r>
              <a:rPr lang="en-US" dirty="0"/>
              <a:t>Flow cell issues</a:t>
            </a:r>
          </a:p>
          <a:p>
            <a:r>
              <a:rPr lang="en-US" dirty="0"/>
              <a:t>GC content</a:t>
            </a:r>
          </a:p>
          <a:p>
            <a:r>
              <a:rPr lang="en-US" dirty="0"/>
              <a:t>Overrepresented sequences</a:t>
            </a:r>
          </a:p>
          <a:p>
            <a:r>
              <a:rPr lang="en-US" dirty="0"/>
              <a:t>Adaptor contamination</a:t>
            </a:r>
          </a:p>
          <a:p>
            <a:pPr lvl="1"/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1D5A4C-78C5-EE45-884F-2BA67EC7D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692" y="1859713"/>
            <a:ext cx="6667978" cy="3911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B0891-4308-709C-1DC8-9FF84965FAD8}"/>
              </a:ext>
            </a:extLst>
          </p:cNvPr>
          <p:cNvSpPr txBox="1"/>
          <p:nvPr/>
        </p:nvSpPr>
        <p:spPr>
          <a:xfrm>
            <a:off x="4249435" y="1155936"/>
            <a:ext cx="20850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FASTQC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29F199-9470-5658-EB88-398E14A9308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AE9FA-CDA0-04BE-F08D-5D0BECACE441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00564B-D8B2-536A-840C-3C2C82AE3E4F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7314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40A2-5F8D-CEF2-40F4-57263D0A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636" y="136525"/>
            <a:ext cx="7038444" cy="9281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Quality Trimming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11855-D263-5217-C03D-A79460731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Uses a sliding window approach</a:t>
            </a:r>
          </a:p>
          <a:p>
            <a:r>
              <a:rPr lang="en-US" dirty="0"/>
              <a:t>Calculates average </a:t>
            </a:r>
            <a:r>
              <a:rPr lang="en-US" dirty="0" err="1"/>
              <a:t>Phred</a:t>
            </a:r>
            <a:r>
              <a:rPr lang="en-US" dirty="0"/>
              <a:t> score in a window of a specified size</a:t>
            </a:r>
          </a:p>
          <a:p>
            <a:r>
              <a:rPr lang="en-US" dirty="0"/>
              <a:t>Slides the window along the sequence to the next nucleotide</a:t>
            </a:r>
          </a:p>
          <a:p>
            <a:r>
              <a:rPr lang="en-US" dirty="0"/>
              <a:t>Trims the sequence read when the average score drops below a specified threshold:</a:t>
            </a:r>
          </a:p>
          <a:p>
            <a:endParaRPr lang="en-US" dirty="0"/>
          </a:p>
          <a:p>
            <a:r>
              <a:rPr lang="en-US" b="1" dirty="0"/>
              <a:t>SLIDINGWINDOW:20:20</a:t>
            </a:r>
          </a:p>
          <a:p>
            <a:pPr lvl="1"/>
            <a:r>
              <a:rPr lang="en-US" dirty="0"/>
              <a:t>Trim the sequence when the average </a:t>
            </a:r>
            <a:r>
              <a:rPr lang="en-US" dirty="0" err="1"/>
              <a:t>Phred</a:t>
            </a:r>
            <a:r>
              <a:rPr lang="en-US" dirty="0"/>
              <a:t> score in a 20 </a:t>
            </a:r>
            <a:r>
              <a:rPr lang="en-US" dirty="0" err="1"/>
              <a:t>nt</a:t>
            </a:r>
            <a:r>
              <a:rPr lang="en-US" dirty="0"/>
              <a:t> window drops below 20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C6B27-18D8-0F05-2DAA-A4261E8F32E8}"/>
              </a:ext>
            </a:extLst>
          </p:cNvPr>
          <p:cNvSpPr txBox="1"/>
          <p:nvPr/>
        </p:nvSpPr>
        <p:spPr>
          <a:xfrm>
            <a:off x="4396636" y="1255607"/>
            <a:ext cx="313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Trimmomatic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C47F36D-7A7C-B64D-8E9A-4D92BA8F44DF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48C388-120D-2F14-17A6-9DA9EE163C03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231808-6098-1D4A-BCDF-2C1B8AB0B3AE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2951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2FF2-A1BD-DB4B-9BE0-B3C3AE588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880" y="288925"/>
            <a:ext cx="7315200" cy="79311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00BB-F8ED-4943-BA2A-0C43AD36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592"/>
            <a:ext cx="10515600" cy="3854470"/>
          </a:xfrm>
        </p:spPr>
        <p:txBody>
          <a:bodyPr/>
          <a:lstStyle/>
          <a:p>
            <a:r>
              <a:rPr lang="en-US" dirty="0"/>
              <a:t>Relationship between sequence reads, DNA fragments and original DNA samples</a:t>
            </a:r>
          </a:p>
          <a:p>
            <a:r>
              <a:rPr lang="en-US" dirty="0"/>
              <a:t>DNA sequences can be acquired by different methods</a:t>
            </a:r>
          </a:p>
          <a:p>
            <a:r>
              <a:rPr lang="en-US" dirty="0"/>
              <a:t>The principle of flow cycle sequencing</a:t>
            </a:r>
          </a:p>
          <a:p>
            <a:r>
              <a:rPr lang="en-US" dirty="0" err="1"/>
              <a:t>Fastq</a:t>
            </a:r>
            <a:r>
              <a:rPr lang="en-US" dirty="0"/>
              <a:t> data format</a:t>
            </a:r>
          </a:p>
          <a:p>
            <a:r>
              <a:rPr lang="en-US" dirty="0"/>
              <a:t>PHRED quality values</a:t>
            </a:r>
          </a:p>
          <a:p>
            <a:r>
              <a:rPr lang="en-US" dirty="0"/>
              <a:t>Sequence trimming – why and how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CD840B-DB3E-D115-E3FC-E0E9CEC9687E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AC50FF3-8A28-7C6E-3C7F-066552D0B28C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422A-FA14-83DA-AE31-3E50EFD5F81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0970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1C7E-C069-314D-AE53-4C006AFB82C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Adaptor Trimming…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D0737-A651-BB44-8C2F-58112E08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855" y="2090572"/>
            <a:ext cx="10515600" cy="4351338"/>
          </a:xfrm>
        </p:spPr>
        <p:txBody>
          <a:bodyPr/>
          <a:lstStyle/>
          <a:p>
            <a:r>
              <a:rPr lang="en-US" dirty="0"/>
              <a:t>150 </a:t>
            </a:r>
            <a:r>
              <a:rPr lang="en-US" dirty="0" err="1"/>
              <a:t>bp</a:t>
            </a:r>
            <a:r>
              <a:rPr lang="en-US" dirty="0"/>
              <a:t> paired-end reads: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3EFBC1-F56B-FF40-93B2-D32B2929EFEF}"/>
              </a:ext>
            </a:extLst>
          </p:cNvPr>
          <p:cNvGrpSpPr/>
          <p:nvPr/>
        </p:nvGrpSpPr>
        <p:grpSpPr>
          <a:xfrm>
            <a:off x="5439108" y="2935347"/>
            <a:ext cx="3340359" cy="634482"/>
            <a:chOff x="4161453" y="2836506"/>
            <a:chExt cx="3340359" cy="63448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769A5A-56ED-444C-8297-48E059DE62BF}"/>
                </a:ext>
              </a:extLst>
            </p:cNvPr>
            <p:cNvSpPr/>
            <p:nvPr/>
          </p:nvSpPr>
          <p:spPr>
            <a:xfrm>
              <a:off x="4161453" y="3284375"/>
              <a:ext cx="3340359" cy="1866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A09035-6E32-6B4D-B9B9-FEFF223E87D0}"/>
                </a:ext>
              </a:extLst>
            </p:cNvPr>
            <p:cNvSpPr txBox="1"/>
            <p:nvPr/>
          </p:nvSpPr>
          <p:spPr>
            <a:xfrm>
              <a:off x="4646645" y="2836506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250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775786-E207-D84D-8661-FFE7D92D2C89}"/>
              </a:ext>
            </a:extLst>
          </p:cNvPr>
          <p:cNvGrpSpPr/>
          <p:nvPr/>
        </p:nvGrpSpPr>
        <p:grpSpPr>
          <a:xfrm>
            <a:off x="4991239" y="3756441"/>
            <a:ext cx="2575249" cy="369332"/>
            <a:chOff x="3713584" y="3657600"/>
            <a:chExt cx="2575249" cy="369332"/>
          </a:xfrm>
        </p:grpSpPr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7C974781-CF40-2E4C-B744-1E088FCF6A91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728BB-0B9E-384A-9275-B1F2AFBC3AF6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E02D49-4281-DC45-9B64-2370D7860E88}"/>
              </a:ext>
            </a:extLst>
          </p:cNvPr>
          <p:cNvGrpSpPr/>
          <p:nvPr/>
        </p:nvGrpSpPr>
        <p:grpSpPr>
          <a:xfrm>
            <a:off x="6648978" y="4023919"/>
            <a:ext cx="2675397" cy="369332"/>
            <a:chOff x="5371323" y="3925078"/>
            <a:chExt cx="2675397" cy="369332"/>
          </a:xfrm>
        </p:grpSpPr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F46CC06A-E36E-344B-99D3-0BCDA35E673A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F8FCE51-24DF-D846-BA1A-665C3AA23572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A815B7C-55D9-1D45-AB85-0B2CC1092887}"/>
              </a:ext>
            </a:extLst>
          </p:cNvPr>
          <p:cNvGrpSpPr/>
          <p:nvPr/>
        </p:nvGrpSpPr>
        <p:grpSpPr>
          <a:xfrm>
            <a:off x="3703614" y="2940011"/>
            <a:ext cx="6643396" cy="648478"/>
            <a:chOff x="858417" y="4800600"/>
            <a:chExt cx="6643396" cy="64847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BEEDCB-D65A-1149-A715-D898DB78E41C}"/>
                </a:ext>
              </a:extLst>
            </p:cNvPr>
            <p:cNvSpPr/>
            <p:nvPr/>
          </p:nvSpPr>
          <p:spPr>
            <a:xfrm>
              <a:off x="858417" y="5248469"/>
              <a:ext cx="6643396" cy="2006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AB8D23-A7CF-CA4D-B48E-508525E8B7D9}"/>
                </a:ext>
              </a:extLst>
            </p:cNvPr>
            <p:cNvSpPr txBox="1"/>
            <p:nvPr/>
          </p:nvSpPr>
          <p:spPr>
            <a:xfrm>
              <a:off x="3079102" y="4800600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581262E-48F8-4140-B715-3ABED48CFE28}"/>
              </a:ext>
            </a:extLst>
          </p:cNvPr>
          <p:cNvGrpSpPr/>
          <p:nvPr/>
        </p:nvGrpSpPr>
        <p:grpSpPr>
          <a:xfrm>
            <a:off x="3293067" y="3756440"/>
            <a:ext cx="2575249" cy="369332"/>
            <a:chOff x="3713584" y="3657600"/>
            <a:chExt cx="2575249" cy="369332"/>
          </a:xfrm>
        </p:grpSpPr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06CD3D05-587E-C449-B0D9-D93D1BB2DF47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E44359-8EF6-2349-AF2D-EA92F42EDB3A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6F9848F-3510-3646-8E42-F580C6746C47}"/>
              </a:ext>
            </a:extLst>
          </p:cNvPr>
          <p:cNvGrpSpPr/>
          <p:nvPr/>
        </p:nvGrpSpPr>
        <p:grpSpPr>
          <a:xfrm>
            <a:off x="8160536" y="3740889"/>
            <a:ext cx="2675397" cy="369332"/>
            <a:chOff x="5371323" y="3925078"/>
            <a:chExt cx="2675397" cy="369332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BF704BF-71B0-EB4D-9B7B-9F03C93187E3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466914-7290-FF47-B8FD-CC9D22C80E0E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D33AA3A-28A5-CC40-927D-D73EEAD39D10}"/>
              </a:ext>
            </a:extLst>
          </p:cNvPr>
          <p:cNvGrpSpPr/>
          <p:nvPr/>
        </p:nvGrpSpPr>
        <p:grpSpPr>
          <a:xfrm>
            <a:off x="5865206" y="4031693"/>
            <a:ext cx="2675397" cy="369332"/>
            <a:chOff x="5371323" y="3925078"/>
            <a:chExt cx="2675397" cy="369332"/>
          </a:xfrm>
        </p:grpSpPr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3AAEF8C0-2E78-3042-8C29-158104280E5F}"/>
                </a:ext>
              </a:extLst>
            </p:cNvPr>
            <p:cNvSpPr/>
            <p:nvPr/>
          </p:nvSpPr>
          <p:spPr>
            <a:xfrm rot="10800000">
              <a:off x="5371323" y="4012163"/>
              <a:ext cx="2146041" cy="167951"/>
            </a:xfrm>
            <a:prstGeom prst="right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85FADB9-E3DA-7342-9A67-0EA71FBCD6B6}"/>
                </a:ext>
              </a:extLst>
            </p:cNvPr>
            <p:cNvSpPr txBox="1"/>
            <p:nvPr/>
          </p:nvSpPr>
          <p:spPr>
            <a:xfrm>
              <a:off x="7620000" y="3925078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3FD885B-4558-074C-B768-B175AEBF47BE}"/>
              </a:ext>
            </a:extLst>
          </p:cNvPr>
          <p:cNvGrpSpPr/>
          <p:nvPr/>
        </p:nvGrpSpPr>
        <p:grpSpPr>
          <a:xfrm>
            <a:off x="5687757" y="3753331"/>
            <a:ext cx="2575249" cy="369332"/>
            <a:chOff x="3713584" y="3657600"/>
            <a:chExt cx="2575249" cy="369332"/>
          </a:xfrm>
        </p:grpSpPr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05EFAE8D-D1CE-354B-B025-86C76BDE585E}"/>
                </a:ext>
              </a:extLst>
            </p:cNvPr>
            <p:cNvSpPr/>
            <p:nvPr/>
          </p:nvSpPr>
          <p:spPr>
            <a:xfrm>
              <a:off x="4142792" y="3732245"/>
              <a:ext cx="2146041" cy="167951"/>
            </a:xfrm>
            <a:prstGeom prst="rightArrow">
              <a:avLst/>
            </a:prstGeom>
            <a:solidFill>
              <a:srgbClr val="FF7E79"/>
            </a:solidFill>
            <a:ln>
              <a:solidFill>
                <a:srgbClr val="FF7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7E03A56-D6A7-8A48-9F2D-879660C7D776}"/>
                </a:ext>
              </a:extLst>
            </p:cNvPr>
            <p:cNvSpPr txBox="1"/>
            <p:nvPr/>
          </p:nvSpPr>
          <p:spPr>
            <a:xfrm>
              <a:off x="3713584" y="3657600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6D5D013-E09B-8F49-9027-F83228065D65}"/>
              </a:ext>
            </a:extLst>
          </p:cNvPr>
          <p:cNvGrpSpPr/>
          <p:nvPr/>
        </p:nvGrpSpPr>
        <p:grpSpPr>
          <a:xfrm>
            <a:off x="5924299" y="2938456"/>
            <a:ext cx="2224840" cy="650033"/>
            <a:chOff x="4646644" y="3362130"/>
            <a:chExt cx="2224840" cy="65003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60D39B-0AD8-634A-8047-98B7E70750FD}"/>
                </a:ext>
              </a:extLst>
            </p:cNvPr>
            <p:cNvSpPr/>
            <p:nvPr/>
          </p:nvSpPr>
          <p:spPr>
            <a:xfrm>
              <a:off x="4833257" y="3809999"/>
              <a:ext cx="1884784" cy="2021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7E81D08-CF69-3F48-8705-944EAA35F8BC}"/>
                </a:ext>
              </a:extLst>
            </p:cNvPr>
            <p:cNvSpPr txBox="1"/>
            <p:nvPr/>
          </p:nvSpPr>
          <p:spPr>
            <a:xfrm>
              <a:off x="4646644" y="3362130"/>
              <a:ext cx="2224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125 </a:t>
              </a:r>
              <a:r>
                <a:rPr lang="en-US" dirty="0" err="1"/>
                <a:t>bp</a:t>
              </a:r>
              <a:r>
                <a:rPr lang="en-US" dirty="0"/>
                <a:t> DNA fragment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CF74A240-C4B8-4145-AB7C-1B6320E179EA}"/>
              </a:ext>
            </a:extLst>
          </p:cNvPr>
          <p:cNvSpPr/>
          <p:nvPr/>
        </p:nvSpPr>
        <p:spPr>
          <a:xfrm>
            <a:off x="8007969" y="3382207"/>
            <a:ext cx="741405" cy="20594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C1F1FA-624B-6541-BA07-DF5CFCDF3C6B}"/>
              </a:ext>
            </a:extLst>
          </p:cNvPr>
          <p:cNvSpPr/>
          <p:nvPr/>
        </p:nvSpPr>
        <p:spPr>
          <a:xfrm>
            <a:off x="5384217" y="3382207"/>
            <a:ext cx="741405" cy="20594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AAFC83-4700-024A-8E0E-F029CAFBED07}"/>
              </a:ext>
            </a:extLst>
          </p:cNvPr>
          <p:cNvSpPr txBox="1"/>
          <p:nvPr/>
        </p:nvSpPr>
        <p:spPr>
          <a:xfrm>
            <a:off x="2212836" y="4860482"/>
            <a:ext cx="105571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Adapter contamination is common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Excessive adaptor contamination causes poor sequence assembly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 must search for and remove adaptor sequences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7BC60C-42F3-9604-CAD5-9E7DB775CB4C}"/>
              </a:ext>
            </a:extLst>
          </p:cNvPr>
          <p:cNvSpPr txBox="1"/>
          <p:nvPr/>
        </p:nvSpPr>
        <p:spPr>
          <a:xfrm>
            <a:off x="4249435" y="1155936"/>
            <a:ext cx="3135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 err="1"/>
              <a:t>Trimmomatic</a:t>
            </a:r>
            <a:endParaRPr lang="en-US" sz="32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E3FA7E-CE69-5D43-3774-E879BDF132BE}"/>
              </a:ext>
            </a:extLst>
          </p:cNvPr>
          <p:cNvSpPr txBox="1"/>
          <p:nvPr/>
        </p:nvSpPr>
        <p:spPr>
          <a:xfrm>
            <a:off x="7953411" y="3312453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54B132-5688-9D50-5A34-FEBCF89AB2FC}"/>
              </a:ext>
            </a:extLst>
          </p:cNvPr>
          <p:cNvSpPr txBox="1"/>
          <p:nvPr/>
        </p:nvSpPr>
        <p:spPr>
          <a:xfrm>
            <a:off x="5322945" y="3312453"/>
            <a:ext cx="8809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adaptor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1D6CFC1-704E-FDED-19B7-3885E2BF9879}"/>
              </a:ext>
            </a:extLst>
          </p:cNvPr>
          <p:cNvSpPr/>
          <p:nvPr/>
        </p:nvSpPr>
        <p:spPr>
          <a:xfrm rot="10800000">
            <a:off x="5865768" y="4115744"/>
            <a:ext cx="267310" cy="1657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53AA7F26-5712-1220-B734-AA47D8B53CB4}"/>
              </a:ext>
            </a:extLst>
          </p:cNvPr>
          <p:cNvSpPr/>
          <p:nvPr/>
        </p:nvSpPr>
        <p:spPr>
          <a:xfrm>
            <a:off x="7995696" y="3827977"/>
            <a:ext cx="267310" cy="16571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1FE9AE-6941-E055-DC25-1E06C494E324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3EBE654-9C85-2045-9F90-F4C5CC901AD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E904BF9-FE3B-3F40-A7A1-A75BA94F7B06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586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build="p"/>
      <p:bldP spid="13" grpId="0"/>
      <p:bldP spid="29" grpId="0"/>
      <p:bldP spid="36" grpId="0"/>
      <p:bldP spid="41" grpId="0" animBg="1"/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138" y="219774"/>
            <a:ext cx="7512704" cy="93186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This morning’s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269" y="1932337"/>
            <a:ext cx="11380573" cy="5736501"/>
          </a:xfrm>
        </p:spPr>
        <p:txBody>
          <a:bodyPr>
            <a:normAutofit/>
          </a:bodyPr>
          <a:lstStyle/>
          <a:p>
            <a:r>
              <a:rPr lang="en-US" dirty="0"/>
              <a:t>Spend some time practicing your UNIX skills to interrogate raw sequence datasets</a:t>
            </a:r>
          </a:p>
          <a:p>
            <a:r>
              <a:rPr lang="en-US" dirty="0"/>
              <a:t>Use command line tools to explore/count sequence records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716" y="3439082"/>
            <a:ext cx="4709940" cy="32326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95B0B6-9878-0235-7EA8-794B6170BCB3}"/>
              </a:ext>
            </a:extLst>
          </p:cNvPr>
          <p:cNvSpPr txBox="1"/>
          <p:nvPr/>
        </p:nvSpPr>
        <p:spPr>
          <a:xfrm>
            <a:off x="449299" y="3338252"/>
            <a:ext cx="6670633" cy="4329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Examine sequence files and use ASCI tables to decode a few quality values (identify upper and lower thresholds)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Assess quality using </a:t>
            </a:r>
            <a:r>
              <a:rPr lang="en-US" sz="2800" b="1" dirty="0" err="1"/>
              <a:t>FastQC</a:t>
            </a:r>
            <a:r>
              <a:rPr lang="en-US" sz="2800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Trim poor quality/adaptor sequences (</a:t>
            </a:r>
            <a:r>
              <a:rPr lang="en-US" sz="2800" b="1" dirty="0" err="1"/>
              <a:t>Trimmomatic</a:t>
            </a:r>
            <a:r>
              <a:rPr lang="en-US" sz="2800" dirty="0"/>
              <a:t>)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Re-assess quality using </a:t>
            </a:r>
            <a:r>
              <a:rPr lang="en-US" sz="2800" b="1" dirty="0" err="1"/>
              <a:t>FastQC</a:t>
            </a:r>
            <a:r>
              <a:rPr lang="en-US" sz="2800" dirty="0"/>
              <a:t> </a:t>
            </a:r>
          </a:p>
          <a:p>
            <a:pPr marL="285750" indent="-28575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679DAF-F469-3ABD-E6DE-273C9DFA5E76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13D9EE-410E-5CC6-309A-40FB8EA17E8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961C50E-5DAE-CA98-A0D5-04FE181F3258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3253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Tips For a Productive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755" y="2253343"/>
            <a:ext cx="10487608" cy="4902200"/>
          </a:xfrm>
        </p:spPr>
        <p:txBody>
          <a:bodyPr>
            <a:normAutofit/>
          </a:bodyPr>
          <a:lstStyle/>
          <a:p>
            <a:pPr>
              <a:spcBef>
                <a:spcPts val="1272"/>
              </a:spcBef>
            </a:pPr>
            <a:r>
              <a:rPr lang="en-US" u="sng" dirty="0"/>
              <a:t>Practice using tab-completion wherever possible</a:t>
            </a:r>
          </a:p>
          <a:p>
            <a:pPr>
              <a:spcBef>
                <a:spcPts val="1272"/>
              </a:spcBef>
            </a:pPr>
            <a:r>
              <a:rPr lang="en-US" dirty="0"/>
              <a:t>Make sure you execute all of the steps preceded by check boxes</a:t>
            </a:r>
          </a:p>
          <a:p>
            <a:pPr>
              <a:spcBef>
                <a:spcPts val="1272"/>
              </a:spcBef>
            </a:pPr>
            <a:r>
              <a:rPr lang="en-US" dirty="0"/>
              <a:t>Fill-in the check boxes after you have (successfully) completed each command</a:t>
            </a:r>
          </a:p>
          <a:p>
            <a:pPr>
              <a:spcBef>
                <a:spcPts val="1272"/>
              </a:spcBef>
            </a:pPr>
            <a:r>
              <a:rPr lang="en-US" dirty="0"/>
              <a:t>Do not skip over the text between the check boxes</a:t>
            </a:r>
          </a:p>
          <a:p>
            <a:pPr lvl="1">
              <a:spcBef>
                <a:spcPts val="1272"/>
              </a:spcBef>
            </a:pPr>
            <a:r>
              <a:rPr lang="en-US" dirty="0"/>
              <a:t>It provides information designed to aid your understanding of what you are doing</a:t>
            </a:r>
          </a:p>
          <a:p>
            <a:pPr>
              <a:spcBef>
                <a:spcPts val="1272"/>
              </a:spcBef>
            </a:pPr>
            <a:r>
              <a:rPr lang="en-US" dirty="0"/>
              <a:t>ASK QUESTIONS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D07206A-5B0A-C03F-1194-C81B1882F7A9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36A54C4-19AF-A13F-0920-BBEE79AB3305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A76CA5-0AE4-E2E8-6DC4-A27FB768C863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2584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12" y="263525"/>
            <a:ext cx="7244787" cy="95567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algn="ctr"/>
            <a:r>
              <a:rPr lang="en-US" dirty="0"/>
              <a:t>The Two Main Flavors of 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2042621"/>
            <a:ext cx="6400800" cy="2441575"/>
          </a:xfrm>
        </p:spPr>
        <p:txBody>
          <a:bodyPr/>
          <a:lstStyle/>
          <a:p>
            <a:r>
              <a:rPr lang="en-US" dirty="0"/>
              <a:t>Sequencing by Synthesis (SBS)</a:t>
            </a:r>
          </a:p>
          <a:p>
            <a:pPr lvl="1"/>
            <a:r>
              <a:rPr lang="en-US" dirty="0"/>
              <a:t>Read the sequence of nucleotides as DNA is synthesized </a:t>
            </a:r>
            <a:r>
              <a:rPr lang="en-US" i="1" dirty="0"/>
              <a:t>in vitro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400430"/>
            <a:ext cx="3898900" cy="2082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63976"/>
            <a:ext cx="2984499" cy="28352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4109011" y="4019729"/>
            <a:ext cx="6910087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Single molecule sequencing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SBS (</a:t>
            </a:r>
            <a:r>
              <a:rPr lang="en-US" sz="2400" dirty="0" err="1"/>
              <a:t>PacBio</a:t>
            </a:r>
            <a:r>
              <a:rPr lang="en-US" sz="2400" dirty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Read nucleotides directly (Nanopore)</a:t>
            </a:r>
          </a:p>
        </p:txBody>
      </p:sp>
      <p:sp>
        <p:nvSpPr>
          <p:cNvPr id="11" name="Rectangle 10"/>
          <p:cNvSpPr/>
          <p:nvPr/>
        </p:nvSpPr>
        <p:spPr>
          <a:xfrm rot="16200000">
            <a:off x="-781788" y="5045958"/>
            <a:ext cx="28589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www.nature.com</a:t>
            </a:r>
            <a:r>
              <a:rPr lang="en-US" sz="1200" dirty="0"/>
              <a:t>/articles/550285a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374659" y="3449248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www.khanacademy.org</a:t>
            </a:r>
            <a:endParaRPr lang="en-US" sz="1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34BF18-972F-D6F0-DCE2-5327A7F8E502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EAAD0DF-C053-404E-AF9B-BC62B64490D1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DFA0D1-529F-CD92-C088-94674B38C2DA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555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uiExpand="1" build="p" bldLvl="2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5310" y="228601"/>
            <a:ext cx="7719189" cy="928867"/>
          </a:xfrm>
          <a:solidFill>
            <a:schemeClr val="bg1">
              <a:lumMod val="85000"/>
            </a:schemeClr>
          </a:solidFill>
          <a:effectLst/>
        </p:spPr>
        <p:txBody>
          <a:bodyPr>
            <a:normAutofit/>
          </a:bodyPr>
          <a:lstStyle/>
          <a:p>
            <a:pPr algn="ctr"/>
            <a:r>
              <a:rPr lang="en-US" dirty="0"/>
              <a:t>DNA synthesis </a:t>
            </a:r>
            <a:r>
              <a:rPr lang="mr-IN" dirty="0"/>
              <a:t>–</a:t>
            </a:r>
            <a:r>
              <a:rPr lang="en-US" dirty="0"/>
              <a:t> ingredients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2041245"/>
            <a:ext cx="3323220" cy="4518305"/>
          </a:xfrm>
        </p:spPr>
        <p:txBody>
          <a:bodyPr>
            <a:normAutofit fontScale="92500"/>
          </a:bodyPr>
          <a:lstStyle/>
          <a:p>
            <a:r>
              <a:rPr lang="en-US" sz="3200" dirty="0"/>
              <a:t>Salt, Mg</a:t>
            </a:r>
            <a:r>
              <a:rPr lang="en-US" sz="3200" baseline="30000" dirty="0"/>
              <a:t>2+</a:t>
            </a:r>
            <a:r>
              <a:rPr lang="en-US" sz="3200" dirty="0"/>
              <a:t>, pH</a:t>
            </a:r>
          </a:p>
          <a:p>
            <a:r>
              <a:rPr lang="en-US" sz="3200" dirty="0"/>
              <a:t>Template DNA</a:t>
            </a:r>
          </a:p>
          <a:p>
            <a:r>
              <a:rPr lang="en-US" sz="3200" dirty="0"/>
              <a:t>Primer </a:t>
            </a:r>
            <a:r>
              <a:rPr lang="en-US" sz="3200" dirty="0">
                <a:solidFill>
                  <a:srgbClr val="FF0000"/>
                </a:solidFill>
              </a:rPr>
              <a:t>(3’-OH)</a:t>
            </a:r>
          </a:p>
          <a:p>
            <a:r>
              <a:rPr lang="en-US" sz="3200" dirty="0"/>
              <a:t>DNA polymerase</a:t>
            </a:r>
          </a:p>
          <a:p>
            <a:r>
              <a:rPr lang="en-US" sz="3200" dirty="0"/>
              <a:t>Nucleotides</a:t>
            </a:r>
          </a:p>
          <a:p>
            <a:pPr lvl="1"/>
            <a:r>
              <a:rPr lang="en-US" sz="2800" dirty="0" err="1"/>
              <a:t>dATP</a:t>
            </a:r>
            <a:endParaRPr lang="en-US" sz="2800" dirty="0"/>
          </a:p>
          <a:p>
            <a:pPr lvl="1"/>
            <a:r>
              <a:rPr lang="en-US" sz="2800" dirty="0" err="1"/>
              <a:t>dCTP</a:t>
            </a:r>
            <a:endParaRPr lang="en-US" sz="2800" dirty="0"/>
          </a:p>
          <a:p>
            <a:pPr lvl="1"/>
            <a:r>
              <a:rPr lang="en-US" sz="2800" dirty="0" err="1"/>
              <a:t>dGTP</a:t>
            </a:r>
            <a:endParaRPr lang="en-US" sz="2800" dirty="0"/>
          </a:p>
          <a:p>
            <a:pPr lvl="1"/>
            <a:r>
              <a:rPr lang="en-US" sz="2800" dirty="0" err="1"/>
              <a:t>dTTP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100" y="1452282"/>
            <a:ext cx="7893050" cy="510726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965172" y="1591457"/>
            <a:ext cx="1939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DNA polymerase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44100" y="4267200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+ H</a:t>
            </a:r>
            <a:r>
              <a:rPr lang="en-US" sz="2400" b="1" baseline="300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5FA7DD-5BD2-9926-570C-6AD10CD96FF8}"/>
              </a:ext>
            </a:extLst>
          </p:cNvPr>
          <p:cNvSpPr/>
          <p:nvPr/>
        </p:nvSpPr>
        <p:spPr>
          <a:xfrm>
            <a:off x="7639291" y="3889094"/>
            <a:ext cx="3102015" cy="839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8C0397-71C2-B478-DB56-81A1A848ADD7}"/>
              </a:ext>
            </a:extLst>
          </p:cNvPr>
          <p:cNvSpPr/>
          <p:nvPr/>
        </p:nvSpPr>
        <p:spPr>
          <a:xfrm>
            <a:off x="4314742" y="4575033"/>
            <a:ext cx="7553407" cy="1975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7BA35793-21DD-3071-6A1A-679EDC0FD50E}"/>
              </a:ext>
            </a:extLst>
          </p:cNvPr>
          <p:cNvSpPr/>
          <p:nvPr/>
        </p:nvSpPr>
        <p:spPr>
          <a:xfrm>
            <a:off x="7765544" y="4005916"/>
            <a:ext cx="273251" cy="6597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6B2DEBE-C181-AF11-C5F7-43F152A09AE7}"/>
              </a:ext>
            </a:extLst>
          </p:cNvPr>
          <p:cNvSpPr/>
          <p:nvPr/>
        </p:nvSpPr>
        <p:spPr>
          <a:xfrm>
            <a:off x="3364915" y="3514777"/>
            <a:ext cx="602835" cy="336739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DA9ED682-167F-4963-4DE4-61DBF9B52DB8}"/>
              </a:ext>
            </a:extLst>
          </p:cNvPr>
          <p:cNvSpPr/>
          <p:nvPr/>
        </p:nvSpPr>
        <p:spPr>
          <a:xfrm>
            <a:off x="3364915" y="2262174"/>
            <a:ext cx="602835" cy="336739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40AD83CF-4D7A-103B-5C28-CF3CC7A80152}"/>
              </a:ext>
            </a:extLst>
          </p:cNvPr>
          <p:cNvSpPr/>
          <p:nvPr/>
        </p:nvSpPr>
        <p:spPr>
          <a:xfrm>
            <a:off x="8916796" y="2216993"/>
            <a:ext cx="649788" cy="389298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2DFF48-504E-871F-EDD0-F568D2626ED4}"/>
              </a:ext>
            </a:extLst>
          </p:cNvPr>
          <p:cNvGrpSpPr/>
          <p:nvPr/>
        </p:nvGrpSpPr>
        <p:grpSpPr>
          <a:xfrm>
            <a:off x="7226300" y="1464808"/>
            <a:ext cx="2703033" cy="1633661"/>
            <a:chOff x="7226300" y="1452282"/>
            <a:chExt cx="2703033" cy="16336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D6D39A-CB95-20D7-93C4-6F951C0A2314}"/>
                </a:ext>
              </a:extLst>
            </p:cNvPr>
            <p:cNvSpPr/>
            <p:nvPr/>
          </p:nvSpPr>
          <p:spPr>
            <a:xfrm>
              <a:off x="7226300" y="1452282"/>
              <a:ext cx="1963998" cy="7647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B3F79A-F004-E126-4E8F-25DB402F76C6}"/>
                </a:ext>
              </a:extLst>
            </p:cNvPr>
            <p:cNvSpPr/>
            <p:nvPr/>
          </p:nvSpPr>
          <p:spPr>
            <a:xfrm>
              <a:off x="7965335" y="1452282"/>
              <a:ext cx="1963998" cy="15166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D2C44A2-B9E6-34D3-9991-3ECE8FEC75B6}"/>
                </a:ext>
              </a:extLst>
            </p:cNvPr>
            <p:cNvSpPr/>
            <p:nvPr/>
          </p:nvSpPr>
          <p:spPr>
            <a:xfrm rot="21211465">
              <a:off x="7648399" y="2559595"/>
              <a:ext cx="1963998" cy="5263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63C9C7-3BEC-4B85-52AA-77677671886A}"/>
                </a:ext>
              </a:extLst>
            </p:cNvPr>
            <p:cNvSpPr/>
            <p:nvPr/>
          </p:nvSpPr>
          <p:spPr>
            <a:xfrm>
              <a:off x="7563325" y="2044084"/>
              <a:ext cx="237995" cy="204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/>
          <p:cNvSpPr/>
          <p:nvPr/>
        </p:nvSpPr>
        <p:spPr>
          <a:xfrm rot="1859557">
            <a:off x="6293561" y="1938472"/>
            <a:ext cx="1419446" cy="2275032"/>
          </a:xfrm>
          <a:prstGeom prst="ellipse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AEB9531-B83B-C481-7A75-8647B174A3A1}"/>
              </a:ext>
            </a:extLst>
          </p:cNvPr>
          <p:cNvSpPr/>
          <p:nvPr/>
        </p:nvSpPr>
        <p:spPr>
          <a:xfrm>
            <a:off x="7432076" y="2028719"/>
            <a:ext cx="641883" cy="6513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E29BDAC-6093-A920-38C4-B8056E353AAE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086AFC-1DC8-34C1-3442-69E2142EEC29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02669B-4E5C-722B-6E2F-B2FC330CA539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413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9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5" grpId="0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5906" y="222423"/>
            <a:ext cx="7665930" cy="815546"/>
          </a:xfrm>
          <a:solidFill>
            <a:schemeClr val="bg1">
              <a:lumMod val="85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/>
              <a:t>Mechanics of Illumina Sequencing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75432" y="1111761"/>
            <a:ext cx="7166920" cy="4351338"/>
          </a:xfrm>
        </p:spPr>
        <p:txBody>
          <a:bodyPr/>
          <a:lstStyle/>
          <a:p>
            <a:r>
              <a:rPr lang="en-US" dirty="0"/>
              <a:t>Isolate and purify DNA</a:t>
            </a:r>
          </a:p>
          <a:p>
            <a:r>
              <a:rPr lang="en-US" dirty="0"/>
              <a:t>Break DNA into pieces small enough to amplify by PCR (&lt; 1500 </a:t>
            </a:r>
            <a:r>
              <a:rPr lang="en-US" dirty="0" err="1"/>
              <a:t>bp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Physical means (shearing)</a:t>
            </a:r>
          </a:p>
          <a:p>
            <a:pPr lvl="1"/>
            <a:r>
              <a:rPr lang="en-US" dirty="0" err="1"/>
              <a:t>Enyzmatically</a:t>
            </a:r>
            <a:r>
              <a:rPr lang="en-US" dirty="0"/>
              <a:t> (nucleases, transposases)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45850"/>
            <a:ext cx="11811000" cy="3683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371601" y="3564330"/>
            <a:ext cx="9481755" cy="498391"/>
            <a:chOff x="1371601" y="3150971"/>
            <a:chExt cx="9481755" cy="498391"/>
          </a:xfrm>
        </p:grpSpPr>
        <p:sp>
          <p:nvSpPr>
            <p:cNvPr id="7" name="Rectangle 6"/>
            <p:cNvSpPr/>
            <p:nvPr/>
          </p:nvSpPr>
          <p:spPr>
            <a:xfrm>
              <a:off x="2372498" y="318804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142735" y="3216874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31957" y="3196280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09969" y="3150971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022759" y="3204517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657970" y="3196280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378782" y="318804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0766859" y="3216875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371601" y="3150972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943601" y="3175685"/>
              <a:ext cx="86497" cy="43248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7117492" y="3663186"/>
            <a:ext cx="1544594" cy="333632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152767" y="5578483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Sequence?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768809" y="4701153"/>
            <a:ext cx="494270" cy="148281"/>
          </a:xfrm>
          <a:prstGeom prst="right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669957" y="49482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20528" y="43798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3" name="Right Arrow 22"/>
          <p:cNvSpPr/>
          <p:nvPr/>
        </p:nvSpPr>
        <p:spPr>
          <a:xfrm rot="10800000">
            <a:off x="7858893" y="4701153"/>
            <a:ext cx="494270" cy="148281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98255" y="437987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5327" y="49482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?????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E8E290-6437-6B5A-97A7-2C6A4A51BD07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90E7AA-D49A-D607-2055-57B6CAE08BC7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30FE0A-22BF-7264-72DD-DBB80E54B74F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5088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14831 0.1900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9491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3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8" grpId="0" animBg="1"/>
      <p:bldP spid="18" grpId="1" animBg="1"/>
      <p:bldP spid="18" grpId="2" animBg="1"/>
      <p:bldP spid="19" grpId="0"/>
      <p:bldP spid="20" grpId="0" animBg="1"/>
      <p:bldP spid="21" grpId="0"/>
      <p:bldP spid="22" grpId="0"/>
      <p:bldP spid="23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1870" y="229198"/>
            <a:ext cx="7201929" cy="8458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Sequencing Adaptors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13654" y="1198597"/>
            <a:ext cx="7166920" cy="55760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double stranded DNA fragments with known sequence on to each DNA fragment</a:t>
            </a:r>
          </a:p>
          <a:p>
            <a:r>
              <a:rPr lang="en-US" dirty="0"/>
              <a:t>Adaptors</a:t>
            </a:r>
          </a:p>
          <a:p>
            <a:pPr lvl="1"/>
            <a:r>
              <a:rPr lang="en-US" dirty="0"/>
              <a:t>Ligation (T4 DNA ligase)</a:t>
            </a:r>
          </a:p>
          <a:p>
            <a:pPr lvl="1"/>
            <a:r>
              <a:rPr lang="en-US" dirty="0"/>
              <a:t>Transposition (transposase)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Barcodes </a:t>
            </a:r>
            <a:r>
              <a:rPr lang="mr-IN" dirty="0"/>
              <a:t>–</a:t>
            </a:r>
            <a:r>
              <a:rPr lang="en-US" dirty="0"/>
              <a:t> allow multiple samples to be sequenced in parallel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5375" y="3898949"/>
            <a:ext cx="4114800" cy="420130"/>
          </a:xfrm>
          <a:prstGeom prst="rect">
            <a:avLst/>
          </a:prstGeom>
          <a:solidFill>
            <a:srgbClr val="009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59429">
            <a:off x="6017743" y="3349074"/>
            <a:ext cx="333633" cy="1680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5881819" y="3707420"/>
            <a:ext cx="284205" cy="79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40164" y="3707420"/>
            <a:ext cx="284205" cy="790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85354" y="3898949"/>
            <a:ext cx="1791728" cy="420130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73646" y="3898949"/>
            <a:ext cx="1791728" cy="420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77081" y="3898949"/>
            <a:ext cx="308919" cy="420130"/>
          </a:xfrm>
          <a:prstGeom prst="rect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55462" y="3898949"/>
            <a:ext cx="1791728" cy="4201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243754" y="3898949"/>
            <a:ext cx="1791728" cy="4201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947189" y="3898949"/>
            <a:ext cx="308919" cy="420130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955061" y="4825706"/>
            <a:ext cx="2266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DNA fragment</a:t>
            </a:r>
          </a:p>
        </p:txBody>
      </p:sp>
      <p:sp>
        <p:nvSpPr>
          <p:cNvPr id="20" name="Left Brace 19"/>
          <p:cNvSpPr/>
          <p:nvPr/>
        </p:nvSpPr>
        <p:spPr>
          <a:xfrm rot="16200000">
            <a:off x="6017742" y="2737411"/>
            <a:ext cx="308919" cy="40406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/>
          <p:cNvGrpSpPr/>
          <p:nvPr/>
        </p:nvGrpSpPr>
        <p:grpSpPr>
          <a:xfrm>
            <a:off x="247136" y="2898048"/>
            <a:ext cx="11751278" cy="840262"/>
            <a:chOff x="247136" y="2940909"/>
            <a:chExt cx="11751278" cy="840262"/>
          </a:xfrm>
        </p:grpSpPr>
        <p:sp>
          <p:nvSpPr>
            <p:cNvPr id="21" name="Left Brace 20"/>
            <p:cNvSpPr/>
            <p:nvPr/>
          </p:nvSpPr>
          <p:spPr>
            <a:xfrm rot="5400000">
              <a:off x="1995616" y="1723772"/>
              <a:ext cx="308919" cy="380588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9941014" y="1723772"/>
              <a:ext cx="308919" cy="380588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21027" y="2940909"/>
              <a:ext cx="1335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adaptor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292282" y="2940909"/>
              <a:ext cx="13358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adaptor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358348" y="3936015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cell/PCR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24121" y="389894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04025" y="3907869"/>
            <a:ext cx="84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453816" y="3936015"/>
            <a:ext cx="1458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Flow cell/PCR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606377" y="4356144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50626" y="4356144"/>
            <a:ext cx="949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barcode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2547BF-737D-593F-5EDC-6B72F04CAB38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D3B54E3-4FE0-86DA-07FB-86C5060E1F4A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FA6D05-3EEA-10CD-EBF2-4828385E38C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9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ABAF6-8184-8EAB-F944-C4CF875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103" y="221202"/>
            <a:ext cx="6949057" cy="85673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Flow Cell Attachment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EF7686-BE26-4F0C-1704-34747FC58C43}"/>
              </a:ext>
            </a:extLst>
          </p:cNvPr>
          <p:cNvSpPr/>
          <p:nvPr/>
        </p:nvSpPr>
        <p:spPr>
          <a:xfrm>
            <a:off x="626301" y="6350535"/>
            <a:ext cx="11323529" cy="3098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98AA16-CB62-E4CA-8B03-0E54D5CDD4CF}"/>
              </a:ext>
            </a:extLst>
          </p:cNvPr>
          <p:cNvSpPr/>
          <p:nvPr/>
        </p:nvSpPr>
        <p:spPr>
          <a:xfrm rot="16200000" flipV="1">
            <a:off x="6020391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5C0A22-E292-A96C-7B3C-022E79281A3B}"/>
              </a:ext>
            </a:extLst>
          </p:cNvPr>
          <p:cNvSpPr/>
          <p:nvPr/>
        </p:nvSpPr>
        <p:spPr>
          <a:xfrm rot="16200000" flipV="1">
            <a:off x="3736249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27332D-0FF2-00C4-4322-DD719632EDDD}"/>
              </a:ext>
            </a:extLst>
          </p:cNvPr>
          <p:cNvGrpSpPr/>
          <p:nvPr/>
        </p:nvGrpSpPr>
        <p:grpSpPr>
          <a:xfrm>
            <a:off x="9900165" y="1534441"/>
            <a:ext cx="175774" cy="3789117"/>
            <a:chOff x="9294315" y="1929006"/>
            <a:chExt cx="175774" cy="436200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BE13F8A-9DE8-A77D-C5E0-20FD740ECF86}"/>
                </a:ext>
              </a:extLst>
            </p:cNvPr>
            <p:cNvSpPr/>
            <p:nvPr/>
          </p:nvSpPr>
          <p:spPr>
            <a:xfrm rot="5400000" flipV="1">
              <a:off x="8622703" y="4020420"/>
              <a:ext cx="1518997" cy="175774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AF927E5-9E91-3521-BAC7-FAB67545AD94}"/>
                </a:ext>
              </a:extLst>
            </p:cNvPr>
            <p:cNvSpPr/>
            <p:nvPr/>
          </p:nvSpPr>
          <p:spPr>
            <a:xfrm rot="5400000" flipV="1">
              <a:off x="9051489" y="2171832"/>
              <a:ext cx="661425" cy="175774"/>
            </a:xfrm>
            <a:prstGeom prst="rect">
              <a:avLst/>
            </a:prstGeom>
            <a:solidFill>
              <a:srgbClr val="00F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5472966-1C41-A7E6-B425-66AA8396DA44}"/>
                </a:ext>
              </a:extLst>
            </p:cNvPr>
            <p:cNvSpPr/>
            <p:nvPr/>
          </p:nvSpPr>
          <p:spPr>
            <a:xfrm rot="5400000" flipV="1">
              <a:off x="9051489" y="2930208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3AEC40-876D-C921-0002-7F2399B1E514}"/>
                </a:ext>
              </a:extLst>
            </p:cNvPr>
            <p:cNvSpPr/>
            <p:nvPr/>
          </p:nvSpPr>
          <p:spPr>
            <a:xfrm rot="5400000" flipV="1">
              <a:off x="9325182" y="2559563"/>
              <a:ext cx="114039" cy="17577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D63229-A9E9-9DBC-C1E3-AAB1B609A030}"/>
                </a:ext>
              </a:extLst>
            </p:cNvPr>
            <p:cNvSpPr/>
            <p:nvPr/>
          </p:nvSpPr>
          <p:spPr>
            <a:xfrm rot="5400000" flipV="1">
              <a:off x="9051489" y="5114034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D94681-4C15-05A2-C83E-844574204F62}"/>
                </a:ext>
              </a:extLst>
            </p:cNvPr>
            <p:cNvSpPr/>
            <p:nvPr/>
          </p:nvSpPr>
          <p:spPr>
            <a:xfrm rot="5400000" flipV="1">
              <a:off x="9051489" y="5872410"/>
              <a:ext cx="661425" cy="1757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F77F279-52C8-9867-CF57-C910E59D317F}"/>
                </a:ext>
              </a:extLst>
            </p:cNvPr>
            <p:cNvSpPr/>
            <p:nvPr/>
          </p:nvSpPr>
          <p:spPr>
            <a:xfrm rot="5400000" flipV="1">
              <a:off x="9325182" y="5501765"/>
              <a:ext cx="114039" cy="175774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CA378AD-45E3-45E1-0C5E-E2AB5A1E1442}"/>
              </a:ext>
            </a:extLst>
          </p:cNvPr>
          <p:cNvSpPr/>
          <p:nvPr/>
        </p:nvSpPr>
        <p:spPr>
          <a:xfrm rot="16200000" flipV="1">
            <a:off x="3244219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E29CEF-5E07-E84E-570E-93B1743B6540}"/>
              </a:ext>
            </a:extLst>
          </p:cNvPr>
          <p:cNvSpPr/>
          <p:nvPr/>
        </p:nvSpPr>
        <p:spPr>
          <a:xfrm rot="16200000" flipV="1">
            <a:off x="2079298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D24BDF-5E87-9375-E0DC-C6B4F0D6AB2A}"/>
              </a:ext>
            </a:extLst>
          </p:cNvPr>
          <p:cNvSpPr/>
          <p:nvPr/>
        </p:nvSpPr>
        <p:spPr>
          <a:xfrm rot="16200000" flipV="1">
            <a:off x="155320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FD862E-1ACD-61F8-9DE1-1853FC5B2DF3}"/>
              </a:ext>
            </a:extLst>
          </p:cNvPr>
          <p:cNvSpPr/>
          <p:nvPr/>
        </p:nvSpPr>
        <p:spPr>
          <a:xfrm rot="16200000" flipV="1">
            <a:off x="1052164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264C9F3-F537-2541-5E11-1A9BFB521775}"/>
              </a:ext>
            </a:extLst>
          </p:cNvPr>
          <p:cNvSpPr/>
          <p:nvPr/>
        </p:nvSpPr>
        <p:spPr>
          <a:xfrm rot="16200000" flipV="1">
            <a:off x="6759427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0F0A93-482F-A173-F509-41B9BE3AEF42}"/>
              </a:ext>
            </a:extLst>
          </p:cNvPr>
          <p:cNvSpPr/>
          <p:nvPr/>
        </p:nvSpPr>
        <p:spPr>
          <a:xfrm rot="16200000" flipV="1">
            <a:off x="2462999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A1B97C-61D6-2E8C-D96B-EE670A4A45B8}"/>
              </a:ext>
            </a:extLst>
          </p:cNvPr>
          <p:cNvSpPr/>
          <p:nvPr/>
        </p:nvSpPr>
        <p:spPr>
          <a:xfrm rot="16200000" flipV="1">
            <a:off x="2851306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123283-4C00-2BB7-239A-05AA82037C97}"/>
              </a:ext>
            </a:extLst>
          </p:cNvPr>
          <p:cNvSpPr/>
          <p:nvPr/>
        </p:nvSpPr>
        <p:spPr>
          <a:xfrm rot="16200000" flipV="1">
            <a:off x="1811646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2908A5-BB78-0D10-105B-7ABC192E0EEA}"/>
              </a:ext>
            </a:extLst>
          </p:cNvPr>
          <p:cNvSpPr/>
          <p:nvPr/>
        </p:nvSpPr>
        <p:spPr>
          <a:xfrm rot="16200000" flipV="1">
            <a:off x="45091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01D8AF0-B48A-C20D-6D3B-1BFE32977E4E}"/>
              </a:ext>
            </a:extLst>
          </p:cNvPr>
          <p:cNvSpPr/>
          <p:nvPr/>
        </p:nvSpPr>
        <p:spPr>
          <a:xfrm rot="16200000" flipV="1">
            <a:off x="4537915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435789-16F3-4F87-F7A7-0D812D757EBA}"/>
              </a:ext>
            </a:extLst>
          </p:cNvPr>
          <p:cNvSpPr/>
          <p:nvPr/>
        </p:nvSpPr>
        <p:spPr>
          <a:xfrm rot="16200000" flipV="1">
            <a:off x="5314528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6E0F1AF-CC79-DB84-A3DA-33A7F641CA2B}"/>
              </a:ext>
            </a:extLst>
          </p:cNvPr>
          <p:cNvSpPr/>
          <p:nvPr/>
        </p:nvSpPr>
        <p:spPr>
          <a:xfrm rot="16200000" flipV="1">
            <a:off x="4968205" y="5919309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EF892E9-0530-BFE3-ED87-18D9504E996F}"/>
              </a:ext>
            </a:extLst>
          </p:cNvPr>
          <p:cNvSpPr/>
          <p:nvPr/>
        </p:nvSpPr>
        <p:spPr>
          <a:xfrm rot="16200000" flipV="1">
            <a:off x="6504501" y="5919309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E14EBAC-6713-7EFC-8068-D12A12A34AEF}"/>
              </a:ext>
            </a:extLst>
          </p:cNvPr>
          <p:cNvSpPr/>
          <p:nvPr/>
        </p:nvSpPr>
        <p:spPr>
          <a:xfrm rot="16200000" flipV="1">
            <a:off x="7590750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468845E-36C0-C2AC-9002-08923A1FD368}"/>
              </a:ext>
            </a:extLst>
          </p:cNvPr>
          <p:cNvSpPr/>
          <p:nvPr/>
        </p:nvSpPr>
        <p:spPr>
          <a:xfrm rot="16200000" flipV="1">
            <a:off x="8342312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DAA581-304B-F785-B655-F4E76B237557}"/>
              </a:ext>
            </a:extLst>
          </p:cNvPr>
          <p:cNvSpPr/>
          <p:nvPr/>
        </p:nvSpPr>
        <p:spPr>
          <a:xfrm rot="16200000" flipV="1">
            <a:off x="9745227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7F72C9-CE11-9226-1479-52193FBAD782}"/>
              </a:ext>
            </a:extLst>
          </p:cNvPr>
          <p:cNvSpPr/>
          <p:nvPr/>
        </p:nvSpPr>
        <p:spPr>
          <a:xfrm rot="16200000" flipV="1">
            <a:off x="10672153" y="5919310"/>
            <a:ext cx="661425" cy="175774"/>
          </a:xfrm>
          <a:prstGeom prst="rect">
            <a:avLst/>
          </a:prstGeom>
          <a:solidFill>
            <a:srgbClr val="00FB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D2F3F05-364F-18D9-1179-4C0099DA65FE}"/>
              </a:ext>
            </a:extLst>
          </p:cNvPr>
          <p:cNvSpPr/>
          <p:nvPr/>
        </p:nvSpPr>
        <p:spPr>
          <a:xfrm rot="16200000" flipV="1">
            <a:off x="8851273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4F6ECD-1CFF-59EF-F60F-F50E0FC37868}"/>
              </a:ext>
            </a:extLst>
          </p:cNvPr>
          <p:cNvSpPr/>
          <p:nvPr/>
        </p:nvSpPr>
        <p:spPr>
          <a:xfrm rot="16200000" flipV="1">
            <a:off x="10166506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4D0051-412A-A96C-ACAF-6D16BBD02A9D}"/>
              </a:ext>
            </a:extLst>
          </p:cNvPr>
          <p:cNvSpPr/>
          <p:nvPr/>
        </p:nvSpPr>
        <p:spPr>
          <a:xfrm rot="16200000" flipV="1">
            <a:off x="11481739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4E7E7-87DB-A52A-FB5A-2BE2DA9AF493}"/>
              </a:ext>
            </a:extLst>
          </p:cNvPr>
          <p:cNvSpPr/>
          <p:nvPr/>
        </p:nvSpPr>
        <p:spPr>
          <a:xfrm rot="16200000" flipV="1">
            <a:off x="11105958" y="5919310"/>
            <a:ext cx="661425" cy="175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889F2B-7EB8-E173-873F-6AAA7128223F}"/>
              </a:ext>
            </a:extLst>
          </p:cNvPr>
          <p:cNvSpPr txBox="1"/>
          <p:nvPr/>
        </p:nvSpPr>
        <p:spPr>
          <a:xfrm>
            <a:off x="568478" y="3773793"/>
            <a:ext cx="4818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Lawn of primers covalently attached to flow cell surface</a:t>
            </a:r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850D287-327B-7899-003C-29E63E53E400}"/>
              </a:ext>
            </a:extLst>
          </p:cNvPr>
          <p:cNvSpPr/>
          <p:nvPr/>
        </p:nvSpPr>
        <p:spPr>
          <a:xfrm rot="2700000">
            <a:off x="3179085" y="4948988"/>
            <a:ext cx="930230" cy="26551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CA5D75C-071B-0E6B-1C76-A31BA5E8DEFF}"/>
              </a:ext>
            </a:extLst>
          </p:cNvPr>
          <p:cNvSpPr txBox="1"/>
          <p:nvPr/>
        </p:nvSpPr>
        <p:spPr>
          <a:xfrm>
            <a:off x="5151033" y="6338196"/>
            <a:ext cx="201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CELL PLATE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6E88C22-4B3B-545C-4D65-AF64FB99D279}"/>
              </a:ext>
            </a:extLst>
          </p:cNvPr>
          <p:cNvGrpSpPr/>
          <p:nvPr/>
        </p:nvGrpSpPr>
        <p:grpSpPr>
          <a:xfrm>
            <a:off x="7349028" y="1517177"/>
            <a:ext cx="175774" cy="3789117"/>
            <a:chOff x="4208746" y="1929007"/>
            <a:chExt cx="175774" cy="43620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EA2311-C0DB-3232-E237-A1F894874D7A}"/>
                </a:ext>
              </a:extLst>
            </p:cNvPr>
            <p:cNvSpPr/>
            <p:nvPr/>
          </p:nvSpPr>
          <p:spPr>
            <a:xfrm rot="16200000" flipV="1">
              <a:off x="3537134" y="4023823"/>
              <a:ext cx="1518997" cy="175774"/>
            </a:xfrm>
            <a:prstGeom prst="rect">
              <a:avLst/>
            </a:prstGeom>
            <a:solidFill>
              <a:srgbClr val="009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C98F96F-93C5-90C2-3314-C3BBB082DCB1}"/>
                </a:ext>
              </a:extLst>
            </p:cNvPr>
            <p:cNvSpPr/>
            <p:nvPr/>
          </p:nvSpPr>
          <p:spPr>
            <a:xfrm rot="16200000" flipV="1">
              <a:off x="3965920" y="5872411"/>
              <a:ext cx="661425" cy="175774"/>
            </a:xfrm>
            <a:prstGeom prst="rect">
              <a:avLst/>
            </a:prstGeom>
            <a:solidFill>
              <a:srgbClr val="00FB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D07E74-DCFB-EC2E-84B2-E4CC66B3DB54}"/>
                </a:ext>
              </a:extLst>
            </p:cNvPr>
            <p:cNvSpPr/>
            <p:nvPr/>
          </p:nvSpPr>
          <p:spPr>
            <a:xfrm rot="16200000" flipV="1">
              <a:off x="3965920" y="5114035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720F14C-275A-4781-7898-36529ED5CF21}"/>
                </a:ext>
              </a:extLst>
            </p:cNvPr>
            <p:cNvSpPr/>
            <p:nvPr/>
          </p:nvSpPr>
          <p:spPr>
            <a:xfrm rot="16200000" flipV="1">
              <a:off x="4239613" y="5509732"/>
              <a:ext cx="114039" cy="175774"/>
            </a:xfrm>
            <a:prstGeom prst="rect">
              <a:avLst/>
            </a:prstGeom>
            <a:solidFill>
              <a:srgbClr val="FF9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293495-13A6-9977-4376-DA1161BCBB0F}"/>
                </a:ext>
              </a:extLst>
            </p:cNvPr>
            <p:cNvSpPr/>
            <p:nvPr/>
          </p:nvSpPr>
          <p:spPr>
            <a:xfrm rot="16200000" flipV="1">
              <a:off x="3965920" y="2930209"/>
              <a:ext cx="661425" cy="17577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0795DD-9D7F-E27F-F180-393108DBBBF0}"/>
                </a:ext>
              </a:extLst>
            </p:cNvPr>
            <p:cNvSpPr/>
            <p:nvPr/>
          </p:nvSpPr>
          <p:spPr>
            <a:xfrm rot="16200000" flipV="1">
              <a:off x="3965920" y="2171833"/>
              <a:ext cx="661425" cy="17577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6CF7D51-8ED1-20ED-943A-5223B4BD456A}"/>
                </a:ext>
              </a:extLst>
            </p:cNvPr>
            <p:cNvSpPr/>
            <p:nvPr/>
          </p:nvSpPr>
          <p:spPr>
            <a:xfrm rot="16200000" flipV="1">
              <a:off x="4239613" y="2567530"/>
              <a:ext cx="114039" cy="175774"/>
            </a:xfrm>
            <a:prstGeom prst="rect">
              <a:avLst/>
            </a:prstGeom>
            <a:solidFill>
              <a:srgbClr val="D883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874419C-8E9F-041D-89AD-B321A60E8D0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3A43D0-DFF3-9E6A-312D-135C55B7CED8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17D1BB-FA1A-0F50-C8FB-66BF4B61A166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  <p:sp>
        <p:nvSpPr>
          <p:cNvPr id="14" name="Bent Arrow 13">
            <a:extLst>
              <a:ext uri="{FF2B5EF4-FFF2-40B4-BE49-F238E27FC236}">
                <a16:creationId xmlns:a16="http://schemas.microsoft.com/office/drawing/2014/main" id="{D1974998-15C7-4EE8-1530-DA1A598879B3}"/>
              </a:ext>
            </a:extLst>
          </p:cNvPr>
          <p:cNvSpPr/>
          <p:nvPr/>
        </p:nvSpPr>
        <p:spPr>
          <a:xfrm rot="5400000">
            <a:off x="9917246" y="5409567"/>
            <a:ext cx="1158563" cy="698120"/>
          </a:xfrm>
          <a:prstGeom prst="bentArrow">
            <a:avLst>
              <a:gd name="adj1" fmla="val 13236"/>
              <a:gd name="adj2" fmla="val 18498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>
            <a:extLst>
              <a:ext uri="{FF2B5EF4-FFF2-40B4-BE49-F238E27FC236}">
                <a16:creationId xmlns:a16="http://schemas.microsoft.com/office/drawing/2014/main" id="{84E2790A-4A64-D391-6AFD-8BC8E3AFB5A4}"/>
              </a:ext>
            </a:extLst>
          </p:cNvPr>
          <p:cNvSpPr/>
          <p:nvPr/>
        </p:nvSpPr>
        <p:spPr>
          <a:xfrm rot="5400000">
            <a:off x="7357538" y="5409567"/>
            <a:ext cx="1158563" cy="698120"/>
          </a:xfrm>
          <a:prstGeom prst="bentArrow">
            <a:avLst>
              <a:gd name="adj1" fmla="val 13236"/>
              <a:gd name="adj2" fmla="val 18498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07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83 -3.7037E-6 L 0.00183 0.00024 C 0.00456 0.00047 0.00743 0.0007 0.01029 0.00162 C 0.01133 0.00186 0.01211 0.00324 0.01316 0.00324 C 0.02071 0.00417 0.02839 0.0044 0.03594 0.00486 C 0.03776 0.00602 0.03998 0.00625 0.04167 0.00834 C 0.04349 0.01065 0.04519 0.01389 0.04727 0.01505 C 0.04831 0.01574 0.04922 0.01598 0.05013 0.01667 C 0.05118 0.0176 0.05196 0.01922 0.053 0.02014 C 0.05391 0.02084 0.05495 0.02107 0.05586 0.02176 C 0.05782 0.02385 0.06159 0.02848 0.06159 0.02871 C 0.06589 0.04005 0.06368 0.03588 0.06719 0.04213 C 0.06967 0.05486 0.06641 0.03912 0.07006 0.05209 C 0.07058 0.05371 0.07058 0.05579 0.0711 0.05718 C 0.07149 0.05857 0.0724 0.05926 0.07292 0.06065 C 0.0737 0.06227 0.07435 0.06389 0.07487 0.06574 C 0.07526 0.06736 0.07526 0.06922 0.07579 0.07084 C 0.07696 0.07431 0.07956 0.08079 0.07956 0.08102 C 0.07995 0.08264 0.08008 0.08449 0.08047 0.08588 C 0.08282 0.09283 0.08243 0.08565 0.08243 0.0926 L 0.08334 0.0926 C 0.08373 0.09885 0.08386 0.1051 0.08438 0.11111 C 0.08451 0.11297 0.08503 0.11459 0.08529 0.11621 C 0.08568 0.11852 0.08594 0.12084 0.0862 0.12292 C 0.08724 0.13195 0.08711 0.1301 0.08711 0.13496 L 0.08711 0.13519 " pathEditMode="relative" rAng="0" ptsTypes="AAAAAAAAAAAAAAAAAAAAAAAA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81481E-6 L 3.95833E-6 0.00023 C -0.00287 0.00092 -0.00573 0.00185 -0.0086 0.00324 C -0.01524 0.00648 -0.01276 0.00694 -0.01901 0.00833 C -0.02474 0.00972 -0.02813 0.00925 -0.03334 0.0118 C -0.03334 0.01203 -0.04037 0.01597 -0.0418 0.01666 L -0.04467 0.01851 L -0.04753 0.02013 C -0.05105 0.02638 -0.0487 0.02268 -0.05508 0.03032 C -0.05599 0.03148 -0.05717 0.03217 -0.05795 0.03356 C -0.06068 0.03842 -0.05912 0.03611 -0.06263 0.04027 C -0.06302 0.04212 -0.06315 0.04398 -0.06368 0.04537 C -0.06407 0.04675 -0.06498 0.04745 -0.0655 0.04884 C -0.06628 0.05046 -0.06667 0.05231 -0.06745 0.05393 C -0.06797 0.05509 -0.06875 0.05601 -0.06927 0.05717 C -0.07409 0.06782 -0.06849 0.05763 -0.07318 0.06574 C -0.0737 0.06898 -0.07396 0.07291 -0.075 0.07569 C -0.07565 0.07754 -0.07644 0.07893 -0.07696 0.08078 C -0.07774 0.08402 -0.07813 0.0875 -0.07878 0.09097 C -0.07917 0.09259 -0.07917 0.09444 -0.07982 0.09606 L -0.08164 0.10115 C -0.08217 0.10694 -0.08347 0.11944 -0.0836 0.12476 C -0.08373 0.13587 -0.0836 0.14722 -0.0836 0.15856 " pathEditMode="relative" rAng="0" ptsTypes="AAAAAAAAAAAAAAAAAAAAAAA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126" y="365125"/>
            <a:ext cx="6839673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Illumina Sequencing By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82501" y="2500131"/>
            <a:ext cx="9600845" cy="3676831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=fCd6B5HRaZ8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625388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78168B-62BA-FEB2-D5DA-DE19BA2F9D5F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36E992-CF93-62CE-1022-411AC176975E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C60035-CF95-8433-9206-D261082BE564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040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225143" y="1735494"/>
            <a:ext cx="6438124" cy="44973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7276" y="365125"/>
            <a:ext cx="6816524" cy="8617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dirty="0"/>
              <a:t>Sequencing RNA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8516" y="2141537"/>
            <a:ext cx="4200332" cy="4351338"/>
          </a:xfrm>
        </p:spPr>
        <p:txBody>
          <a:bodyPr/>
          <a:lstStyle/>
          <a:p>
            <a:r>
              <a:rPr lang="en-US" dirty="0"/>
              <a:t>Convert RNA to DNA</a:t>
            </a:r>
          </a:p>
          <a:p>
            <a:r>
              <a:rPr lang="en-US" dirty="0"/>
              <a:t>Use DNA primers</a:t>
            </a:r>
          </a:p>
          <a:p>
            <a:pPr lvl="1"/>
            <a:r>
              <a:rPr lang="en-US" dirty="0"/>
              <a:t>Oligo dT 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nonamers</a:t>
            </a:r>
            <a:endParaRPr lang="en-US" dirty="0"/>
          </a:p>
          <a:p>
            <a:pPr lvl="1"/>
            <a:r>
              <a:rPr lang="en-US" dirty="0"/>
              <a:t>Specific gene primers</a:t>
            </a:r>
          </a:p>
          <a:p>
            <a:r>
              <a:rPr lang="en-US" dirty="0"/>
              <a:t>Reverse transcriptase enzyme</a:t>
            </a:r>
          </a:p>
          <a:p>
            <a:r>
              <a:rPr lang="en-US" dirty="0"/>
              <a:t>Sequence the resulting DNA fragments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99789" y="1874220"/>
            <a:ext cx="6354234" cy="428398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D53C4-BA0A-28B4-CAA7-2C4C75DEC6CA}"/>
              </a:ext>
            </a:extLst>
          </p:cNvPr>
          <p:cNvGrpSpPr/>
          <p:nvPr/>
        </p:nvGrpSpPr>
        <p:grpSpPr>
          <a:xfrm>
            <a:off x="1167788" y="249428"/>
            <a:ext cx="1211856" cy="369332"/>
            <a:chOff x="1167788" y="249428"/>
            <a:chExt cx="1211856" cy="36933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C361D2-CD8F-0BEB-D428-1A82BE68EFCC}"/>
                </a:ext>
              </a:extLst>
            </p:cNvPr>
            <p:cNvSpPr/>
            <p:nvPr/>
          </p:nvSpPr>
          <p:spPr>
            <a:xfrm>
              <a:off x="1266940" y="260445"/>
              <a:ext cx="495759" cy="3056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8746D4F-F6A6-5B03-7A6B-F2A52686816B}"/>
                </a:ext>
              </a:extLst>
            </p:cNvPr>
            <p:cNvSpPr txBox="1"/>
            <p:nvPr/>
          </p:nvSpPr>
          <p:spPr>
            <a:xfrm>
              <a:off x="1167788" y="249428"/>
              <a:ext cx="121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Bioinfo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5902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ule1_Unix" id="{B97A8DFC-3B5B-CF40-A248-4D40295A317E}" vid="{1E468086-C5C6-4940-AA7B-9FFADE16313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1217</TotalTime>
  <Words>1546</Words>
  <Application>Microsoft Macintosh PowerPoint</Application>
  <PresentationFormat>Widescreen</PresentationFormat>
  <Paragraphs>247</Paragraphs>
  <Slides>22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Courier New</vt:lpstr>
      <vt:lpstr>Office Theme</vt:lpstr>
      <vt:lpstr>Lecture 2</vt:lpstr>
      <vt:lpstr>Key Concepts</vt:lpstr>
      <vt:lpstr>The Two Main Flavors of NGS</vt:lpstr>
      <vt:lpstr>DNA synthesis – ingredients</vt:lpstr>
      <vt:lpstr>Mechanics of Illumina Sequencing</vt:lpstr>
      <vt:lpstr>Sequencing Adaptors</vt:lpstr>
      <vt:lpstr>Flow Cell Attachment</vt:lpstr>
      <vt:lpstr>Illumina Sequencing By Synthesis</vt:lpstr>
      <vt:lpstr>Sequencing RNA</vt:lpstr>
      <vt:lpstr>Sequence Data Formats</vt:lpstr>
      <vt:lpstr>Sequence Quality</vt:lpstr>
      <vt:lpstr>Phred Quality Values</vt:lpstr>
      <vt:lpstr>Quality Files from “Previous-Gen” Sequencing</vt:lpstr>
      <vt:lpstr>Enter the ASCII “Scale”</vt:lpstr>
      <vt:lpstr>The .fastq File Format (also .fq, .fsq)</vt:lpstr>
      <vt:lpstr>Illumina Sequence Headers</vt:lpstr>
      <vt:lpstr>Illumina sequence file naming convention</vt:lpstr>
      <vt:lpstr>Assessing Sequence Quality</vt:lpstr>
      <vt:lpstr>Quality Trimming</vt:lpstr>
      <vt:lpstr>Adaptor Trimming…</vt:lpstr>
      <vt:lpstr>This morning’s Exercises</vt:lpstr>
      <vt:lpstr>Tips For a Productive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</dc:title>
  <dc:creator>Farman, Mark L.</dc:creator>
  <cp:lastModifiedBy>Farman, Mark L.</cp:lastModifiedBy>
  <cp:revision>34</cp:revision>
  <dcterms:created xsi:type="dcterms:W3CDTF">2024-07-21T16:21:07Z</dcterms:created>
  <dcterms:modified xsi:type="dcterms:W3CDTF">2025-07-15T11:45:11Z</dcterms:modified>
</cp:coreProperties>
</file>