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bf9f0e61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bf9f0e61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of multifaceted hyperimages is one primarily of recognition, organization, and retrieval, one that is particularly </a:t>
            </a:r>
            <a:r>
              <a:rPr lang="en"/>
              <a:t>prevalent</a:t>
            </a:r>
            <a:r>
              <a:rPr lang="en"/>
              <a:t> in fields that function heavily off of imagery. To better explain the problem requires to better explain the terminology. A multifacted hyperimage is an image that has the ability for arbitrary regions to be highlighted, given a label or category (a facet), and then linked to images of the same category through hyperlinking. This allows for any spot on an image, small as a pixel or large as the image, to become linked to all images that share the tag of that region. Doing so offers quick retreval and quick organization of all related images as dictated by a user, or potentially by a trained AI.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bf9f0e61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bf9f0e61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current references for study are as such. The study done by Singh, Massa, and Corlobe is as offered in the project guide. It refers primarily to the problem and seems to have an almost unique look at it. Their study involved the use of hospital imagery to tag specific parts of images to </a:t>
            </a:r>
            <a:r>
              <a:rPr lang="en"/>
              <a:t>correlate</a:t>
            </a:r>
            <a:r>
              <a:rPr lang="en"/>
              <a:t> the visuals and associated data of treatments and injuries together. Primarily, they used a stock image of a human body to represent a patient, then tagged specific body parts with injuries and treatments, then connect the images of these to images of other patients with injuries and treatments of the same nature on the same body part. The program they demoed for this offers insight into how to structure this data and how it can be used, and has led to me to think about potential ways to enhance this for broader or more average 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reference is one such broader use case, though it is very different. In their study, they developed an app called Autolink that took not only images, but other sensor data from smartphones to connect and link photos of events that would otherwise be hard to match. As they described, concerts in particular with images from different angles under different light conditions, are hard to connect to one another and can have wildly varying quality. Their app Autolink, which managed to cluster images</a:t>
            </a:r>
            <a:r>
              <a:rPr lang="en"/>
              <a:t> with </a:t>
            </a:r>
            <a:r>
              <a:rPr lang="en">
                <a:highlight>
                  <a:srgbClr val="FAFAFA"/>
                </a:highlight>
              </a:rPr>
              <a:t>70% precision and 37% better recall than candidate algorithms, used the images and the sensor data to put them together so that users could look at the same event from different angles and find images of better quality. While this does not offer the same usability as I am looking to research, it does share insight into hierarchal structures and other hyperimage applications.</a:t>
            </a:r>
            <a:endParaRPr>
              <a:highlight>
                <a:srgbClr val="FAFAFA"/>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bf9f0e61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bf9f0e61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Putting together the needed development for this project will still require some research, especially for the manipulation and storage of images. While image analysis is not strictly required, some research into it will be for future developments. The big things to consider are, the data </a:t>
            </a:r>
            <a:r>
              <a:rPr lang="en"/>
              <a:t>hierarchy</a:t>
            </a:r>
            <a:r>
              <a:rPr lang="en"/>
              <a:t> for structuring facets and the database, how to insert images into a database such that they can be tagged, linked, and retrieved, how to select and track regions in images, how to track and add new categories and labels, and how to apply multiple facets to a single database retrieval to limit returns.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resource from before talks heavily about the use of an XML databse and an XML data structure that was a part of the image header itself, which stored the information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bf9f0e61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bf9f0e61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for evaluation, my goal is for the usability of this program to be easy, but more importantly is its general functionality and the precision at which it works. The end goal is to be able to take a collection of images, select regions (including overlapping), and hyperlink them to images with shared tagged regions. Searches could then be refined by selecting additional facets to further narrow down the web of images produced by the database traversal. A user, even a non-tech savvy one, should be able to go through this process and use it to find, collect, group, and recall photos they have detailed as connected.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bf9f0e61f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bf9f0e61f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have a lot of research and work ahead of me.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3.jp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Multifaceted</a:t>
            </a:r>
            <a:endParaRPr/>
          </a:p>
          <a:p>
            <a:pPr indent="0" lvl="0" marL="0" rtl="0" algn="ctr">
              <a:spcBef>
                <a:spcPts val="0"/>
              </a:spcBef>
              <a:spcAft>
                <a:spcPts val="0"/>
              </a:spcAft>
              <a:buNone/>
            </a:pPr>
            <a:r>
              <a:rPr lang="en"/>
              <a:t>Hyperlinked</a:t>
            </a:r>
            <a:endParaRPr/>
          </a:p>
          <a:p>
            <a:pPr indent="0" lvl="0" marL="0" rtl="0" algn="ctr">
              <a:spcBef>
                <a:spcPts val="0"/>
              </a:spcBef>
              <a:spcAft>
                <a:spcPts val="0"/>
              </a:spcAft>
              <a:buNone/>
            </a:pPr>
            <a:r>
              <a:rPr lang="en"/>
              <a:t>Imagery</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Tying Together Visual Media</a:t>
            </a:r>
            <a:endParaRPr/>
          </a:p>
          <a:p>
            <a:pPr indent="0" lvl="0" marL="0" rtl="0" algn="l">
              <a:spcBef>
                <a:spcPts val="0"/>
              </a:spcBef>
              <a:spcAft>
                <a:spcPts val="0"/>
              </a:spcAft>
              <a:buNone/>
            </a:pPr>
            <a:r>
              <a:rPr lang="en"/>
              <a:t>With Matthew “Cookie” Davis</a:t>
            </a:r>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Pictorial Relations and Image Retrieval</a:t>
            </a:r>
            <a:endParaRPr/>
          </a:p>
        </p:txBody>
      </p:sp>
      <p:pic>
        <p:nvPicPr>
          <p:cNvPr id="141" name="Google Shape;141;p14"/>
          <p:cNvPicPr preferRelativeResize="0"/>
          <p:nvPr/>
        </p:nvPicPr>
        <p:blipFill>
          <a:blip r:embed="rId3">
            <a:alphaModFix/>
          </a:blip>
          <a:stretch>
            <a:fillRect/>
          </a:stretch>
        </p:blipFill>
        <p:spPr>
          <a:xfrm>
            <a:off x="1297500" y="1029800"/>
            <a:ext cx="3239312" cy="3530850"/>
          </a:xfrm>
          <a:prstGeom prst="rect">
            <a:avLst/>
          </a:prstGeom>
          <a:noFill/>
          <a:ln>
            <a:noFill/>
          </a:ln>
        </p:spPr>
      </p:pic>
      <p:pic>
        <p:nvPicPr>
          <p:cNvPr id="142" name="Google Shape;142;p14"/>
          <p:cNvPicPr preferRelativeResize="0"/>
          <p:nvPr/>
        </p:nvPicPr>
        <p:blipFill>
          <a:blip r:embed="rId4">
            <a:alphaModFix/>
          </a:blip>
          <a:stretch>
            <a:fillRect/>
          </a:stretch>
        </p:blipFill>
        <p:spPr>
          <a:xfrm>
            <a:off x="5579287" y="1029800"/>
            <a:ext cx="2405211" cy="3530849"/>
          </a:xfrm>
          <a:prstGeom prst="rect">
            <a:avLst/>
          </a:prstGeom>
          <a:noFill/>
          <a:ln>
            <a:noFill/>
          </a:ln>
        </p:spPr>
      </p:pic>
      <p:pic>
        <p:nvPicPr>
          <p:cNvPr id="143" name="Google Shape;143;p14"/>
          <p:cNvPicPr preferRelativeResize="0"/>
          <p:nvPr/>
        </p:nvPicPr>
        <p:blipFill>
          <a:blip r:embed="rId5">
            <a:alphaModFix/>
          </a:blip>
          <a:stretch>
            <a:fillRect/>
          </a:stretch>
        </p:blipFill>
        <p:spPr>
          <a:xfrm rot="-1364476">
            <a:off x="3715180" y="464890"/>
            <a:ext cx="2899592" cy="328744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(and growing)</a:t>
            </a:r>
            <a:endParaRPr/>
          </a:p>
        </p:txBody>
      </p:sp>
      <p:sp>
        <p:nvSpPr>
          <p:cNvPr id="149" name="Google Shape;149;p1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150">
                <a:latin typeface="Arial"/>
                <a:ea typeface="Arial"/>
                <a:cs typeface="Arial"/>
                <a:sym typeface="Arial"/>
              </a:rPr>
              <a:t>R. Singh, C. Massa and P. -. Corlobe, "Multifaceted Hyperimage-Based Organization and Interaction with Bio-Medical Images," Twentieth IEEE International Symposium on Computer-Based Medical Systems (CBMS'07), Maribor, 2007, pp. 153-158, doi: 10.1109/CBMS.2007.74.</a:t>
            </a:r>
            <a:br>
              <a:rPr lang="en" sz="1150">
                <a:latin typeface="Arial"/>
                <a:ea typeface="Arial"/>
                <a:cs typeface="Arial"/>
                <a:sym typeface="Arial"/>
              </a:rPr>
            </a:br>
            <a:br>
              <a:rPr lang="en" sz="1150">
                <a:latin typeface="Arial"/>
                <a:ea typeface="Arial"/>
                <a:cs typeface="Arial"/>
                <a:sym typeface="Arial"/>
              </a:rPr>
            </a:br>
            <a:r>
              <a:rPr lang="en" sz="1150">
                <a:latin typeface="Arial"/>
                <a:ea typeface="Arial"/>
                <a:cs typeface="Arial"/>
                <a:sym typeface="Arial"/>
              </a:rPr>
              <a:t>Venkatagiri, Seshadri, Chan, Mun, and Ooi, Wei. "Automated Link Generation for Sensor-Enriched Smartphone Images." </a:t>
            </a:r>
            <a:r>
              <a:rPr i="1" lang="en" sz="1150">
                <a:latin typeface="Arial"/>
                <a:ea typeface="Arial"/>
                <a:cs typeface="Arial"/>
                <a:sym typeface="Arial"/>
              </a:rPr>
              <a:t>ACM Transactions on Multimedia Computing, Communications, and Applications (TOMM)</a:t>
            </a:r>
            <a:r>
              <a:rPr lang="en" sz="1150">
                <a:latin typeface="Arial"/>
                <a:ea typeface="Arial"/>
                <a:cs typeface="Arial"/>
                <a:sym typeface="Arial"/>
              </a:rPr>
              <a:t> 12.1s (2015): 1-25. Web.</a:t>
            </a:r>
            <a:endParaRPr sz="115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1518600" cy="57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Plan</a:t>
            </a:r>
            <a:endParaRPr/>
          </a:p>
        </p:txBody>
      </p:sp>
      <p:sp>
        <p:nvSpPr>
          <p:cNvPr id="155" name="Google Shape;155;p16"/>
          <p:cNvSpPr txBox="1"/>
          <p:nvPr>
            <p:ph idx="1" type="body"/>
          </p:nvPr>
        </p:nvSpPr>
        <p:spPr>
          <a:xfrm>
            <a:off x="1297500" y="1567550"/>
            <a:ext cx="2562000" cy="2970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Further Research</a:t>
            </a:r>
            <a:endParaRPr/>
          </a:p>
          <a:p>
            <a:pPr indent="-311150" lvl="0" marL="457200" rtl="0" algn="l">
              <a:spcBef>
                <a:spcPts val="0"/>
              </a:spcBef>
              <a:spcAft>
                <a:spcPts val="0"/>
              </a:spcAft>
              <a:buSzPts val="1300"/>
              <a:buChar char="-"/>
            </a:pPr>
            <a:r>
              <a:rPr lang="en"/>
              <a:t>Data Structures</a:t>
            </a:r>
            <a:endParaRPr/>
          </a:p>
          <a:p>
            <a:pPr indent="-311150" lvl="0" marL="457200" rtl="0" algn="l">
              <a:spcBef>
                <a:spcPts val="0"/>
              </a:spcBef>
              <a:spcAft>
                <a:spcPts val="0"/>
              </a:spcAft>
              <a:buSzPts val="1300"/>
              <a:buChar char="-"/>
            </a:pPr>
            <a:r>
              <a:rPr lang="en"/>
              <a:t>Database System</a:t>
            </a:r>
            <a:endParaRPr/>
          </a:p>
          <a:p>
            <a:pPr indent="-311150" lvl="0" marL="457200" rtl="0" algn="l">
              <a:spcBef>
                <a:spcPts val="0"/>
              </a:spcBef>
              <a:spcAft>
                <a:spcPts val="0"/>
              </a:spcAft>
              <a:buSzPts val="1300"/>
              <a:buChar char="-"/>
            </a:pPr>
            <a:r>
              <a:rPr lang="en"/>
              <a:t>Facet Structures</a:t>
            </a:r>
            <a:endParaRPr/>
          </a:p>
          <a:p>
            <a:pPr indent="-311150" lvl="0" marL="457200" rtl="0" algn="l">
              <a:spcBef>
                <a:spcPts val="0"/>
              </a:spcBef>
              <a:spcAft>
                <a:spcPts val="0"/>
              </a:spcAft>
              <a:buSzPts val="1300"/>
              <a:buChar char="-"/>
            </a:pPr>
            <a:r>
              <a:rPr lang="en"/>
              <a:t>Image Manipulation</a:t>
            </a:r>
            <a:endParaRPr/>
          </a:p>
          <a:p>
            <a:pPr indent="-311150" lvl="0" marL="457200" rtl="0" algn="l">
              <a:spcBef>
                <a:spcPts val="0"/>
              </a:spcBef>
              <a:spcAft>
                <a:spcPts val="0"/>
              </a:spcAft>
              <a:buSzPts val="1300"/>
              <a:buChar char="-"/>
            </a:pPr>
            <a:r>
              <a:rPr lang="en"/>
              <a:t>Image Linking</a:t>
            </a:r>
            <a:endParaRPr/>
          </a:p>
          <a:p>
            <a:pPr indent="-311150" lvl="0" marL="457200" rtl="0" algn="l">
              <a:spcBef>
                <a:spcPts val="0"/>
              </a:spcBef>
              <a:spcAft>
                <a:spcPts val="0"/>
              </a:spcAft>
              <a:buSzPts val="1300"/>
              <a:buChar char="-"/>
            </a:pPr>
            <a:r>
              <a:rPr lang="en"/>
              <a:t>Image Retrieval</a:t>
            </a:r>
            <a:endParaRPr/>
          </a:p>
          <a:p>
            <a:pPr indent="-311150" lvl="0" marL="457200" rtl="0" algn="l">
              <a:spcBef>
                <a:spcPts val="0"/>
              </a:spcBef>
              <a:spcAft>
                <a:spcPts val="0"/>
              </a:spcAft>
              <a:buSzPts val="1300"/>
              <a:buChar char="-"/>
            </a:pPr>
            <a:r>
              <a:rPr lang="en"/>
              <a:t>Multi-Facet Searching</a:t>
            </a:r>
            <a:endParaRPr/>
          </a:p>
          <a:p>
            <a:pPr indent="-311150" lvl="0" marL="457200" rtl="0" algn="l">
              <a:spcBef>
                <a:spcPts val="0"/>
              </a:spcBef>
              <a:spcAft>
                <a:spcPts val="0"/>
              </a:spcAft>
              <a:buSzPts val="1300"/>
              <a:buChar char="-"/>
            </a:pPr>
            <a:r>
              <a:rPr lang="en"/>
              <a:t>Auto Linkage</a:t>
            </a:r>
            <a:endParaRPr/>
          </a:p>
          <a:p>
            <a:pPr indent="-311150" lvl="0" marL="457200" rtl="0" algn="l">
              <a:spcBef>
                <a:spcPts val="0"/>
              </a:spcBef>
              <a:spcAft>
                <a:spcPts val="0"/>
              </a:spcAft>
              <a:buSzPts val="1300"/>
              <a:buChar char="-"/>
            </a:pPr>
            <a:r>
              <a:rPr lang="en"/>
              <a:t>Future Developments</a:t>
            </a:r>
            <a:endParaRPr/>
          </a:p>
        </p:txBody>
      </p:sp>
      <p:sp>
        <p:nvSpPr>
          <p:cNvPr id="156" name="Google Shape;156;p16"/>
          <p:cNvSpPr txBox="1"/>
          <p:nvPr/>
        </p:nvSpPr>
        <p:spPr>
          <a:xfrm>
            <a:off x="1297500" y="970350"/>
            <a:ext cx="1809300" cy="2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Setting Up The Heist</a:t>
            </a:r>
            <a:endParaRPr sz="1100">
              <a:solidFill>
                <a:schemeClr val="lt1"/>
              </a:solidFill>
              <a:latin typeface="Lato"/>
              <a:ea typeface="Lato"/>
              <a:cs typeface="Lato"/>
              <a:sym typeface="Lato"/>
            </a:endParaRPr>
          </a:p>
        </p:txBody>
      </p:sp>
      <p:pic>
        <p:nvPicPr>
          <p:cNvPr id="157" name="Google Shape;157;p16"/>
          <p:cNvPicPr preferRelativeResize="0"/>
          <p:nvPr/>
        </p:nvPicPr>
        <p:blipFill>
          <a:blip r:embed="rId3">
            <a:alphaModFix/>
          </a:blip>
          <a:stretch>
            <a:fillRect/>
          </a:stretch>
        </p:blipFill>
        <p:spPr>
          <a:xfrm>
            <a:off x="4019200" y="1859650"/>
            <a:ext cx="4979700" cy="23861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823850" y="866775"/>
            <a:ext cx="4587000" cy="92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163" name="Google Shape;163;p17"/>
          <p:cNvSpPr txBox="1"/>
          <p:nvPr/>
        </p:nvSpPr>
        <p:spPr>
          <a:xfrm>
            <a:off x="823850" y="2137475"/>
            <a:ext cx="5552400" cy="1908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Char char="-"/>
            </a:pPr>
            <a:r>
              <a:rPr lang="en" sz="2000">
                <a:solidFill>
                  <a:schemeClr val="lt1"/>
                </a:solidFill>
              </a:rPr>
              <a:t>Usability</a:t>
            </a:r>
            <a:endParaRPr sz="2000">
              <a:solidFill>
                <a:schemeClr val="lt1"/>
              </a:solidFill>
            </a:endParaRPr>
          </a:p>
          <a:p>
            <a:pPr indent="-355600" lvl="0" marL="457200" rtl="0" algn="l">
              <a:spcBef>
                <a:spcPts val="0"/>
              </a:spcBef>
              <a:spcAft>
                <a:spcPts val="0"/>
              </a:spcAft>
              <a:buClr>
                <a:schemeClr val="lt1"/>
              </a:buClr>
              <a:buSzPts val="2000"/>
              <a:buChar char="-"/>
            </a:pPr>
            <a:r>
              <a:rPr lang="en" sz="2000">
                <a:solidFill>
                  <a:schemeClr val="lt1"/>
                </a:solidFill>
              </a:rPr>
              <a:t>Reliability</a:t>
            </a:r>
            <a:endParaRPr sz="2000">
              <a:solidFill>
                <a:schemeClr val="lt1"/>
              </a:solidFill>
            </a:endParaRPr>
          </a:p>
          <a:p>
            <a:pPr indent="-355600" lvl="0" marL="457200" rtl="0" algn="l">
              <a:spcBef>
                <a:spcPts val="0"/>
              </a:spcBef>
              <a:spcAft>
                <a:spcPts val="0"/>
              </a:spcAft>
              <a:buClr>
                <a:schemeClr val="lt1"/>
              </a:buClr>
              <a:buSzPts val="2000"/>
              <a:buChar char="-"/>
            </a:pPr>
            <a:r>
              <a:rPr lang="en" sz="2000">
                <a:solidFill>
                  <a:schemeClr val="lt1"/>
                </a:solidFill>
              </a:rPr>
              <a:t>Precision</a:t>
            </a:r>
            <a:endParaRPr sz="2000">
              <a:solidFill>
                <a:schemeClr val="lt1"/>
              </a:solidFill>
            </a:endParaRPr>
          </a:p>
          <a:p>
            <a:pPr indent="-355600" lvl="0" marL="457200" rtl="0" algn="l">
              <a:spcBef>
                <a:spcPts val="0"/>
              </a:spcBef>
              <a:spcAft>
                <a:spcPts val="0"/>
              </a:spcAft>
              <a:buClr>
                <a:schemeClr val="lt1"/>
              </a:buClr>
              <a:buSzPts val="2000"/>
              <a:buChar char="-"/>
            </a:pPr>
            <a:r>
              <a:rPr lang="en" sz="2000">
                <a:solidFill>
                  <a:schemeClr val="lt1"/>
                </a:solidFill>
              </a:rPr>
              <a:t>Speed</a:t>
            </a:r>
            <a:endParaRPr sz="2000">
              <a:solidFill>
                <a:schemeClr val="lt1"/>
              </a:solidFill>
            </a:endParaRPr>
          </a:p>
          <a:p>
            <a:pPr indent="-355600" lvl="0" marL="457200" rtl="0" algn="l">
              <a:spcBef>
                <a:spcPts val="0"/>
              </a:spcBef>
              <a:spcAft>
                <a:spcPts val="0"/>
              </a:spcAft>
              <a:buClr>
                <a:schemeClr val="lt1"/>
              </a:buClr>
              <a:buSzPts val="2000"/>
              <a:buChar char="-"/>
            </a:pPr>
            <a:r>
              <a:rPr lang="en" sz="2000">
                <a:solidFill>
                  <a:schemeClr val="lt1"/>
                </a:solidFill>
              </a:rPr>
              <a:t>Intuitive</a:t>
            </a:r>
            <a:endParaRPr sz="20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idx="4294967295"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 in the Field</a:t>
            </a:r>
            <a:endParaRPr/>
          </a:p>
        </p:txBody>
      </p:sp>
      <p:sp>
        <p:nvSpPr>
          <p:cNvPr id="169" name="Google Shape;169;p18"/>
          <p:cNvSpPr txBox="1"/>
          <p:nvPr>
            <p:ph idx="4294967295"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None.</a:t>
            </a:r>
            <a:endParaRPr sz="1600"/>
          </a:p>
          <a:p>
            <a:pPr indent="0" lvl="0" marL="0" rtl="0" algn="ctr">
              <a:spcBef>
                <a:spcPts val="1600"/>
              </a:spcBef>
              <a:spcAft>
                <a:spcPts val="1600"/>
              </a:spcAft>
              <a:buNone/>
            </a:pPr>
            <a:r>
              <a:rPr lang="en" sz="1600"/>
              <a:t>None at all.</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