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41" autoAdjust="0"/>
  </p:normalViewPr>
  <p:slideViewPr>
    <p:cSldViewPr>
      <p:cViewPr varScale="1">
        <p:scale>
          <a:sx n="98" d="100"/>
          <a:sy n="98" d="100"/>
        </p:scale>
        <p:origin x="-3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9A00D-BC05-4742-865C-ECB8E8DB0029}" type="datetimeFigureOut">
              <a:rPr lang="en-GB" smtClean="0"/>
              <a:t>01/05/2013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ACF3F4-282C-4744-9307-49B782D1DA6F}" type="slidenum">
              <a:rPr lang="en-GB" smtClean="0"/>
              <a:t>‹#›</a:t>
            </a:fld>
            <a:endParaRPr lang="en-GB"/>
          </a:p>
        </p:txBody>
      </p:sp>
    </p:spTree>
    <p:extLst>
      <p:ext uri="{BB962C8B-B14F-4D97-AF65-F5344CB8AC3E}">
        <p14:creationId xmlns:p14="http://schemas.microsoft.com/office/powerpoint/2010/main" val="305729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FACF3F4-282C-4744-9307-49B782D1DA6F}" type="slidenum">
              <a:rPr lang="en-GB" smtClean="0"/>
              <a:t>1</a:t>
            </a:fld>
            <a:endParaRPr lang="en-GB"/>
          </a:p>
        </p:txBody>
      </p:sp>
    </p:spTree>
    <p:extLst>
      <p:ext uri="{BB962C8B-B14F-4D97-AF65-F5344CB8AC3E}">
        <p14:creationId xmlns:p14="http://schemas.microsoft.com/office/powerpoint/2010/main" val="11344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baseline="30000" dirty="0" smtClean="0">
                <a:solidFill>
                  <a:schemeClr val="tx1"/>
                </a:solidFill>
                <a:effectLst/>
                <a:latin typeface="+mn-lt"/>
                <a:ea typeface="+mn-ea"/>
                <a:cs typeface="+mn-cs"/>
              </a:rPr>
              <a:t>Google appears in fact not to be exercising the full rights it gave itself in its revised single privacy policy applying to all Google services of 27 July 2012 :  “We </a:t>
            </a:r>
            <a:r>
              <a:rPr lang="en-GB" sz="1600" i="1" kern="1200" baseline="30000" dirty="0" smtClean="0">
                <a:solidFill>
                  <a:schemeClr val="tx1"/>
                </a:solidFill>
                <a:effectLst/>
                <a:latin typeface="+mn-lt"/>
                <a:ea typeface="+mn-ea"/>
                <a:cs typeface="+mn-cs"/>
              </a:rPr>
              <a:t>may use the name that you provide for your Google Profile across all of the services we offer that require a Google Account</a:t>
            </a:r>
            <a:r>
              <a:rPr lang="en-GB" sz="1600" kern="1200" baseline="30000" dirty="0" smtClean="0">
                <a:solidFill>
                  <a:schemeClr val="tx1"/>
                </a:solidFill>
                <a:effectLst/>
                <a:latin typeface="+mn-lt"/>
                <a:ea typeface="+mn-ea"/>
                <a:cs typeface="+mn-cs"/>
              </a:rPr>
              <a:t>. In addition, we </a:t>
            </a:r>
            <a:r>
              <a:rPr lang="en-GB" sz="1600" i="1" kern="1200" baseline="30000" dirty="0" smtClean="0">
                <a:solidFill>
                  <a:schemeClr val="tx1"/>
                </a:solidFill>
                <a:effectLst/>
                <a:latin typeface="+mn-lt"/>
                <a:ea typeface="+mn-ea"/>
                <a:cs typeface="+mn-cs"/>
              </a:rPr>
              <a:t>may replace past names associated with your Google Account, so that you are represented consistently across all our services</a:t>
            </a:r>
            <a:r>
              <a:rPr lang="en-GB" sz="1600" kern="1200" baseline="30000" dirty="0" smtClean="0">
                <a:solidFill>
                  <a:schemeClr val="tx1"/>
                </a:solidFill>
                <a:effectLst/>
                <a:latin typeface="+mn-lt"/>
                <a:ea typeface="+mn-ea"/>
                <a:cs typeface="+mn-cs"/>
              </a:rPr>
              <a:t>. If other users already have your email or other information that identifies you, we may show them your publicly visible Google Profile information, such as your name and photo. [italics added]”.</a:t>
            </a:r>
            <a:endParaRPr lang="en-GB" sz="1600" dirty="0"/>
          </a:p>
        </p:txBody>
      </p:sp>
      <p:sp>
        <p:nvSpPr>
          <p:cNvPr id="4" name="Slide Number Placeholder 3"/>
          <p:cNvSpPr>
            <a:spLocks noGrp="1"/>
          </p:cNvSpPr>
          <p:nvPr>
            <p:ph type="sldNum" sz="quarter" idx="10"/>
          </p:nvPr>
        </p:nvSpPr>
        <p:spPr/>
        <p:txBody>
          <a:bodyPr/>
          <a:lstStyle/>
          <a:p>
            <a:fld id="{7FACF3F4-282C-4744-9307-49B782D1DA6F}" type="slidenum">
              <a:rPr lang="en-GB" smtClean="0"/>
              <a:t>3</a:t>
            </a:fld>
            <a:endParaRPr lang="en-GB"/>
          </a:p>
        </p:txBody>
      </p:sp>
    </p:spTree>
    <p:extLst>
      <p:ext uri="{BB962C8B-B14F-4D97-AF65-F5344CB8AC3E}">
        <p14:creationId xmlns:p14="http://schemas.microsoft.com/office/powerpoint/2010/main" val="404586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EAAEC-2C12-49E6-8A42-04EBEF7052CC}" type="datetimeFigureOut">
              <a:rPr lang="en-GB" smtClean="0"/>
              <a:t>01/05/2013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EAAEC-2C12-49E6-8A42-04EBEF7052CC}" type="datetimeFigureOut">
              <a:rPr lang="en-GB" smtClean="0"/>
              <a:t>01/05/2013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EAAEC-2C12-49E6-8A42-04EBEF7052CC}" type="datetimeFigureOut">
              <a:rPr lang="en-GB" smtClean="0"/>
              <a:t>01/05/2013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EAAEC-2C12-49E6-8A42-04EBEF7052CC}" type="datetimeFigureOut">
              <a:rPr lang="en-GB" smtClean="0"/>
              <a:t>01/05/2013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EAAEC-2C12-49E6-8A42-04EBEF7052CC}" type="datetimeFigureOut">
              <a:rPr lang="en-GB" smtClean="0"/>
              <a:t>01/05/2013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EAAEC-2C12-49E6-8A42-04EBEF7052CC}" type="datetimeFigureOut">
              <a:rPr lang="en-GB" smtClean="0"/>
              <a:t>01/05/2013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EAAEC-2C12-49E6-8A42-04EBEF7052CC}" type="datetimeFigureOut">
              <a:rPr lang="en-GB" smtClean="0"/>
              <a:t>01/05/2013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EAAEC-2C12-49E6-8A42-04EBEF7052CC}" type="datetimeFigureOut">
              <a:rPr lang="en-GB" smtClean="0"/>
              <a:t>01/05/2013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EAAEC-2C12-49E6-8A42-04EBEF7052CC}" type="datetimeFigureOut">
              <a:rPr lang="en-GB" smtClean="0"/>
              <a:t>01/05/2013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FD179A-42E5-47A8-B609-B6BA06B548B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EAAEC-2C12-49E6-8A42-04EBEF7052CC}" type="datetimeFigureOut">
              <a:rPr lang="en-GB" smtClean="0"/>
              <a:t>01/05/2013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FD179A-42E5-47A8-B609-B6BA06B548B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17EAAEC-2C12-49E6-8A42-04EBEF7052CC}" type="datetimeFigureOut">
              <a:rPr lang="en-GB" smtClean="0"/>
              <a:t>01/05/2013</a:t>
            </a:fld>
            <a:endParaRPr lang="en-GB"/>
          </a:p>
        </p:txBody>
      </p:sp>
      <p:sp>
        <p:nvSpPr>
          <p:cNvPr id="9" name="Slide Number Placeholder 8"/>
          <p:cNvSpPr>
            <a:spLocks noGrp="1"/>
          </p:cNvSpPr>
          <p:nvPr>
            <p:ph type="sldNum" sz="quarter" idx="11"/>
          </p:nvPr>
        </p:nvSpPr>
        <p:spPr/>
        <p:txBody>
          <a:bodyPr/>
          <a:lstStyle/>
          <a:p>
            <a:fld id="{07FD179A-42E5-47A8-B609-B6BA06B548B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FD179A-42E5-47A8-B609-B6BA06B548B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17EAAEC-2C12-49E6-8A42-04EBEF7052CC}" type="datetimeFigureOut">
              <a:rPr lang="en-GB" smtClean="0"/>
              <a:t>01/05/2013</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8640"/>
            <a:ext cx="24479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988" y="116632"/>
            <a:ext cx="4918403"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1484784"/>
            <a:ext cx="4894312" cy="3672408"/>
          </a:xfrm>
        </p:spPr>
        <p:txBody>
          <a:bodyPr/>
          <a:lstStyle/>
          <a:p>
            <a:r>
              <a:rPr lang="en-GB" dirty="0" smtClean="0"/>
              <a:t/>
            </a:r>
            <a:br>
              <a:rPr lang="en-GB" dirty="0" smtClean="0"/>
            </a:br>
            <a:r>
              <a:rPr lang="en-GB" dirty="0"/>
              <a:t/>
            </a:r>
            <a:br>
              <a:rPr lang="en-GB" dirty="0"/>
            </a:br>
            <a:r>
              <a:rPr lang="en-GB" dirty="0" smtClean="0"/>
              <a:t>What’s in </a:t>
            </a:r>
            <a:br>
              <a:rPr lang="en-GB" dirty="0" smtClean="0"/>
            </a:br>
            <a:r>
              <a:rPr lang="en-GB" dirty="0" smtClean="0"/>
              <a:t>a name</a:t>
            </a:r>
            <a:r>
              <a:rPr lang="en-GB" sz="3600" dirty="0" smtClean="0"/>
              <a:t>? </a:t>
            </a:r>
            <a:br>
              <a:rPr lang="en-GB" sz="3600" dirty="0" smtClean="0"/>
            </a:br>
            <a:r>
              <a:rPr lang="en-GB" sz="3600" dirty="0" smtClean="0"/>
              <a:t>Real name policies and social networks</a:t>
            </a:r>
            <a:endParaRPr lang="en-GB" sz="3600" dirty="0"/>
          </a:p>
        </p:txBody>
      </p:sp>
      <p:sp>
        <p:nvSpPr>
          <p:cNvPr id="3" name="Subtitle 2"/>
          <p:cNvSpPr>
            <a:spLocks noGrp="1"/>
          </p:cNvSpPr>
          <p:nvPr>
            <p:ph type="subTitle" idx="1"/>
          </p:nvPr>
        </p:nvSpPr>
        <p:spPr>
          <a:xfrm>
            <a:off x="685800" y="4572000"/>
            <a:ext cx="6461760" cy="1953344"/>
          </a:xfrm>
        </p:spPr>
        <p:txBody>
          <a:bodyPr>
            <a:normAutofit/>
          </a:bodyPr>
          <a:lstStyle/>
          <a:p>
            <a:endParaRPr lang="en-GB" dirty="0" smtClean="0"/>
          </a:p>
          <a:p>
            <a:endParaRPr lang="en-GB" dirty="0"/>
          </a:p>
          <a:p>
            <a:r>
              <a:rPr lang="en-GB" dirty="0" err="1" smtClean="0"/>
              <a:t>Lilian</a:t>
            </a:r>
            <a:r>
              <a:rPr lang="en-GB" dirty="0" smtClean="0"/>
              <a:t> Edwards, University of Strathclyde</a:t>
            </a:r>
          </a:p>
          <a:p>
            <a:r>
              <a:rPr lang="en-GB" dirty="0" smtClean="0"/>
              <a:t>Derek Macaulay, University of Nottingham</a:t>
            </a:r>
            <a:endParaRPr lang="en-GB" dirty="0"/>
          </a:p>
        </p:txBody>
      </p:sp>
      <p:pic>
        <p:nvPicPr>
          <p:cNvPr id="1029" name="Picture 5" descr="http://cdni.wired.co.uk/620x413/d_f/Facebook-hoa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4077072"/>
            <a:ext cx="2952750" cy="196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33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to </a:t>
            </a:r>
            <a:r>
              <a:rPr lang="en-GB" dirty="0" err="1" smtClean="0"/>
              <a:t>nym</a:t>
            </a:r>
            <a:r>
              <a:rPr lang="en-GB" dirty="0" smtClean="0"/>
              <a:t> wars</a:t>
            </a:r>
            <a:endParaRPr lang="en-GB" dirty="0"/>
          </a:p>
        </p:txBody>
      </p:sp>
      <p:sp>
        <p:nvSpPr>
          <p:cNvPr id="3" name="Content Placeholder 2"/>
          <p:cNvSpPr>
            <a:spLocks noGrp="1"/>
          </p:cNvSpPr>
          <p:nvPr>
            <p:ph idx="1"/>
          </p:nvPr>
        </p:nvSpPr>
        <p:spPr/>
        <p:txBody>
          <a:bodyPr>
            <a:normAutofit lnSpcReduction="10000"/>
          </a:bodyPr>
          <a:lstStyle/>
          <a:p>
            <a:r>
              <a:rPr lang="en-GB" dirty="0" smtClean="0"/>
              <a:t>History of pseudonymous BBSs, dungeon worlds/MUDs -&gt; early social networks  &amp; virtual worlds</a:t>
            </a:r>
          </a:p>
          <a:p>
            <a:pPr lvl="1"/>
            <a:r>
              <a:rPr lang="en-GB" dirty="0" err="1" smtClean="0"/>
              <a:t>Eg</a:t>
            </a:r>
            <a:r>
              <a:rPr lang="en-GB" dirty="0" smtClean="0"/>
              <a:t> Lambda MOO (1990/1); </a:t>
            </a:r>
            <a:r>
              <a:rPr lang="en-GB" dirty="0" err="1" smtClean="0"/>
              <a:t>LiveJournal</a:t>
            </a:r>
            <a:r>
              <a:rPr lang="en-GB" dirty="0" smtClean="0"/>
              <a:t> (1999), Second Life (2003)</a:t>
            </a:r>
          </a:p>
          <a:p>
            <a:r>
              <a:rPr lang="en-GB" dirty="0" smtClean="0"/>
              <a:t>Sociological research on multiple plastic and </a:t>
            </a:r>
            <a:r>
              <a:rPr lang="en-GB" dirty="0" err="1" smtClean="0"/>
              <a:t>reconstructable</a:t>
            </a:r>
            <a:r>
              <a:rPr lang="en-GB" dirty="0" smtClean="0"/>
              <a:t> identity online  from early 90s – </a:t>
            </a:r>
            <a:r>
              <a:rPr lang="en-GB" dirty="0" err="1" smtClean="0"/>
              <a:t>Dibbell</a:t>
            </a:r>
            <a:r>
              <a:rPr lang="en-GB" dirty="0" smtClean="0"/>
              <a:t>, </a:t>
            </a:r>
            <a:r>
              <a:rPr lang="en-GB" dirty="0" err="1" smtClean="0"/>
              <a:t>Turkle</a:t>
            </a:r>
            <a:r>
              <a:rPr lang="en-GB" dirty="0" smtClean="0"/>
              <a:t>, Rheingold – “virtual reality”</a:t>
            </a:r>
          </a:p>
          <a:p>
            <a:r>
              <a:rPr lang="en-GB" dirty="0" smtClean="0"/>
              <a:t>Even sites dependent on “identity” </a:t>
            </a:r>
            <a:r>
              <a:rPr lang="en-GB" dirty="0" err="1" smtClean="0"/>
              <a:t>eg</a:t>
            </a:r>
            <a:r>
              <a:rPr lang="en-GB" dirty="0" smtClean="0"/>
              <a:t> eBay – no real name requirement</a:t>
            </a:r>
          </a:p>
          <a:p>
            <a:r>
              <a:rPr lang="en-GB" dirty="0" smtClean="0"/>
              <a:t>Turn of the tide – </a:t>
            </a:r>
            <a:r>
              <a:rPr lang="en-GB" dirty="0"/>
              <a:t>F</a:t>
            </a:r>
            <a:r>
              <a:rPr lang="en-GB" dirty="0" smtClean="0"/>
              <a:t>acebook, 2004</a:t>
            </a:r>
          </a:p>
          <a:p>
            <a:r>
              <a:rPr lang="en-GB" dirty="0"/>
              <a:t> </a:t>
            </a:r>
            <a:r>
              <a:rPr lang="en-GB" dirty="0" smtClean="0"/>
              <a:t>“High school yearbook”, hence real names</a:t>
            </a:r>
          </a:p>
          <a:p>
            <a:r>
              <a:rPr lang="en-GB" dirty="0" smtClean="0"/>
              <a:t>Contract requirement of real name not very widely enforced</a:t>
            </a:r>
          </a:p>
          <a:p>
            <a:pPr lvl="1"/>
            <a:r>
              <a:rPr lang="en-GB" dirty="0" err="1" smtClean="0"/>
              <a:t>Tho</a:t>
            </a:r>
            <a:r>
              <a:rPr lang="en-GB" dirty="0" smtClean="0"/>
              <a:t> </a:t>
            </a:r>
            <a:r>
              <a:rPr lang="en-GB" dirty="0"/>
              <a:t>S</a:t>
            </a:r>
            <a:r>
              <a:rPr lang="en-GB" dirty="0" smtClean="0"/>
              <a:t>alman Rushdie, 2011</a:t>
            </a:r>
          </a:p>
          <a:p>
            <a:r>
              <a:rPr lang="en-GB" dirty="0" smtClean="0"/>
              <a:t>Google +, 2011</a:t>
            </a:r>
          </a:p>
          <a:p>
            <a:endParaRPr lang="en-GB" dirty="0" smtClean="0"/>
          </a:p>
          <a:p>
            <a:endParaRPr lang="en-GB" dirty="0"/>
          </a:p>
        </p:txBody>
      </p:sp>
    </p:spTree>
    <p:extLst>
      <p:ext uri="{BB962C8B-B14F-4D97-AF65-F5344CB8AC3E}">
        <p14:creationId xmlns:p14="http://schemas.microsoft.com/office/powerpoint/2010/main" val="71320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4572000" cy="5078313"/>
          </a:xfrm>
          <a:prstGeom prst="rect">
            <a:avLst/>
          </a:prstGeom>
        </p:spPr>
        <p:txBody>
          <a:bodyPr>
            <a:spAutoFit/>
          </a:bodyPr>
          <a:lstStyle/>
          <a:p>
            <a:r>
              <a:rPr lang="en-GB" dirty="0"/>
              <a:t>“</a:t>
            </a:r>
            <a:r>
              <a:rPr lang="en-GB" i="1" dirty="0"/>
              <a:t>Google+ makes connecting with people on the web more like connecting with people in the real world. Because of this, it’s important to use your common name so that the people you want to connect with can find you. Your common name is the name your friends, family or </a:t>
            </a:r>
            <a:r>
              <a:rPr lang="en-GB" i="1" dirty="0" err="1"/>
              <a:t>coworkers</a:t>
            </a:r>
            <a:r>
              <a:rPr lang="en-GB" i="1" dirty="0"/>
              <a:t> usually call you. For example, if your legal name is Charles Jones Jr. but you normally use Chuck Jones or Junior Jones, any of these would be acceptable. If you are unable to complete the Google+ sign-up flow, or if your profile is or could be suspended for a name-related issue, review our guidelines below. If your profile name was already saved, and we find your name doesn't adhere to our Names Policy, you will have a four day grace period to change your name or appeal our finding before we take further action</a:t>
            </a:r>
            <a:r>
              <a:rPr lang="en-GB" dirty="0"/>
              <a:t>.”</a:t>
            </a:r>
          </a:p>
        </p:txBody>
      </p:sp>
    </p:spTree>
    <p:extLst>
      <p:ext uri="{BB962C8B-B14F-4D97-AF65-F5344CB8AC3E}">
        <p14:creationId xmlns:p14="http://schemas.microsoft.com/office/powerpoint/2010/main" val="95678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real name policies</a:t>
            </a:r>
            <a:endParaRPr lang="en-GB" dirty="0"/>
          </a:p>
        </p:txBody>
      </p:sp>
      <p:sp>
        <p:nvSpPr>
          <p:cNvPr id="4" name="Content Placeholder 3"/>
          <p:cNvSpPr>
            <a:spLocks noGrp="1"/>
          </p:cNvSpPr>
          <p:nvPr>
            <p:ph sz="half" idx="1"/>
          </p:nvPr>
        </p:nvSpPr>
        <p:spPr>
          <a:xfrm>
            <a:off x="457200" y="1536192"/>
            <a:ext cx="3657600" cy="5061160"/>
          </a:xfrm>
        </p:spPr>
        <p:txBody>
          <a:bodyPr>
            <a:normAutofit fontScale="55000" lnSpcReduction="20000"/>
          </a:bodyPr>
          <a:lstStyle/>
          <a:p>
            <a:endParaRPr lang="en-GB" dirty="0" smtClean="0"/>
          </a:p>
          <a:p>
            <a:r>
              <a:rPr lang="en-GB" b="1" dirty="0" smtClean="0"/>
              <a:t>Accountability</a:t>
            </a:r>
          </a:p>
          <a:p>
            <a:endParaRPr lang="en-GB" dirty="0" smtClean="0"/>
          </a:p>
          <a:p>
            <a:r>
              <a:rPr lang="en-GB" dirty="0" smtClean="0"/>
              <a:t>EFF</a:t>
            </a:r>
          </a:p>
          <a:p>
            <a:r>
              <a:rPr lang="en-GB" dirty="0" smtClean="0"/>
              <a:t>“</a:t>
            </a:r>
            <a:r>
              <a:rPr lang="en-GB" i="1" dirty="0" smtClean="0"/>
              <a:t>that </a:t>
            </a:r>
            <a:r>
              <a:rPr lang="en-GB" i="1" dirty="0"/>
              <a:t>real names </a:t>
            </a:r>
            <a:r>
              <a:rPr lang="en-GB" i="1" u="sng" dirty="0"/>
              <a:t>improve user behaviour and create a more civil environment</a:t>
            </a:r>
            <a:r>
              <a:rPr lang="en-GB" i="1" dirty="0"/>
              <a:t>; that real names help prevent against </a:t>
            </a:r>
            <a:r>
              <a:rPr lang="en-GB" i="1" u="sng" dirty="0"/>
              <a:t>stalking and harassment </a:t>
            </a:r>
            <a:r>
              <a:rPr lang="en-GB" i="1" dirty="0"/>
              <a:t>by making it easier to go after offenders; that a policy requiring real names prevents law enforcement agents from “sneaking in” to the service to spy on users; that real names </a:t>
            </a:r>
            <a:r>
              <a:rPr lang="en-GB" dirty="0"/>
              <a:t>make users accountable </a:t>
            </a:r>
            <a:r>
              <a:rPr lang="en-GB" i="1" dirty="0"/>
              <a:t>for their actions</a:t>
            </a:r>
            <a:r>
              <a:rPr lang="en-GB" dirty="0" smtClean="0"/>
              <a:t>.”</a:t>
            </a:r>
          </a:p>
          <a:p>
            <a:endParaRPr lang="en-GB" dirty="0" smtClean="0"/>
          </a:p>
          <a:p>
            <a:r>
              <a:rPr lang="en-GB" dirty="0" smtClean="0"/>
              <a:t>Hunting the four horsemen of the </a:t>
            </a:r>
            <a:r>
              <a:rPr lang="en-GB" dirty="0" err="1" smtClean="0"/>
              <a:t>infocalypse</a:t>
            </a:r>
            <a:r>
              <a:rPr lang="en-GB" dirty="0" smtClean="0"/>
              <a:t>: </a:t>
            </a:r>
            <a:r>
              <a:rPr lang="en-GB" dirty="0" err="1" smtClean="0"/>
              <a:t>pedophiles</a:t>
            </a:r>
            <a:r>
              <a:rPr lang="en-GB" dirty="0" smtClean="0"/>
              <a:t>, terrorists, organised crime, hackers and trolls</a:t>
            </a:r>
          </a:p>
          <a:p>
            <a:endParaRPr lang="en-GB" dirty="0"/>
          </a:p>
          <a:p>
            <a:r>
              <a:rPr lang="en-GB" dirty="0" err="1" smtClean="0"/>
              <a:t>Cyberstalking</a:t>
            </a:r>
            <a:r>
              <a:rPr lang="en-GB" dirty="0" smtClean="0"/>
              <a:t>/</a:t>
            </a:r>
            <a:r>
              <a:rPr lang="en-GB" dirty="0" err="1" smtClean="0"/>
              <a:t>cyberbullying</a:t>
            </a:r>
            <a:r>
              <a:rPr lang="en-GB" dirty="0" smtClean="0"/>
              <a:t>/ Internet suicide discourse</a:t>
            </a:r>
            <a:endParaRPr lang="en-GB" dirty="0"/>
          </a:p>
          <a:p>
            <a:endParaRPr lang="en-GB" dirty="0"/>
          </a:p>
        </p:txBody>
      </p:sp>
      <p:sp>
        <p:nvSpPr>
          <p:cNvPr id="5" name="Content Placeholder 4"/>
          <p:cNvSpPr>
            <a:spLocks noGrp="1"/>
          </p:cNvSpPr>
          <p:nvPr>
            <p:ph sz="half" idx="2"/>
          </p:nvPr>
        </p:nvSpPr>
        <p:spPr>
          <a:xfrm>
            <a:off x="4419600" y="1124744"/>
            <a:ext cx="3657600" cy="5256584"/>
          </a:xfrm>
        </p:spPr>
        <p:txBody>
          <a:bodyPr>
            <a:normAutofit fontScale="55000" lnSpcReduction="20000"/>
          </a:bodyPr>
          <a:lstStyle/>
          <a:p>
            <a:r>
              <a:rPr lang="en-GB" b="1" dirty="0" smtClean="0"/>
              <a:t>Real names are “natural</a:t>
            </a:r>
            <a:r>
              <a:rPr lang="en-GB" dirty="0" smtClean="0"/>
              <a:t>”</a:t>
            </a:r>
          </a:p>
          <a:p>
            <a:r>
              <a:rPr lang="en-GB" dirty="0" smtClean="0"/>
              <a:t>Facebook</a:t>
            </a:r>
          </a:p>
          <a:p>
            <a:r>
              <a:rPr lang="en-GB" dirty="0" smtClean="0"/>
              <a:t>“</a:t>
            </a:r>
            <a:r>
              <a:rPr lang="en-GB" i="1" dirty="0"/>
              <a:t>Facebook is a community where people use their real identities. We require everyone to provide their </a:t>
            </a:r>
            <a:r>
              <a:rPr lang="en-GB" b="1" i="1" dirty="0"/>
              <a:t>real names</a:t>
            </a:r>
            <a:r>
              <a:rPr lang="en-GB" i="1" dirty="0"/>
              <a:t>, so you always know who you're connecting with. This helps keep our community safe</a:t>
            </a:r>
            <a:r>
              <a:rPr lang="en-GB" i="1" dirty="0" smtClean="0"/>
              <a:t>.”</a:t>
            </a:r>
          </a:p>
          <a:p>
            <a:endParaRPr lang="en-GB" i="1" dirty="0"/>
          </a:p>
          <a:p>
            <a:r>
              <a:rPr lang="en-GB" b="1" i="1" dirty="0" smtClean="0"/>
              <a:t>Economic</a:t>
            </a:r>
            <a:r>
              <a:rPr lang="en-GB" b="1" dirty="0" smtClean="0"/>
              <a:t> advantages?</a:t>
            </a:r>
          </a:p>
          <a:p>
            <a:r>
              <a:rPr lang="en-GB" dirty="0" smtClean="0"/>
              <a:t>Profiling/OBA business models</a:t>
            </a:r>
          </a:p>
          <a:p>
            <a:r>
              <a:rPr lang="en-GB" dirty="0" smtClean="0"/>
              <a:t>Use of real name as surrogate unique identifier?</a:t>
            </a:r>
          </a:p>
          <a:p>
            <a:r>
              <a:rPr lang="en-GB" dirty="0" err="1" smtClean="0"/>
              <a:t>Cf</a:t>
            </a:r>
            <a:r>
              <a:rPr lang="en-GB" dirty="0" smtClean="0"/>
              <a:t> </a:t>
            </a:r>
            <a:r>
              <a:rPr lang="en-GB" dirty="0" err="1" smtClean="0"/>
              <a:t>Acquisti’s</a:t>
            </a:r>
            <a:r>
              <a:rPr lang="en-GB" dirty="0" smtClean="0"/>
              <a:t> work linking face recognition -&gt; Facebook -&gt; real name-&gt; SSN number -&gt; PROFIT</a:t>
            </a:r>
          </a:p>
          <a:p>
            <a:r>
              <a:rPr lang="en-GB" dirty="0" smtClean="0"/>
              <a:t>Schmidt, Edinburgh festival, 2012: “</a:t>
            </a:r>
            <a:r>
              <a:rPr lang="en-GB" dirty="0"/>
              <a:t>“</a:t>
            </a:r>
            <a:r>
              <a:rPr lang="en-GB" i="1" dirty="0"/>
              <a:t>if we knew that it was a real person, then we could sort of hold </a:t>
            </a:r>
            <a:r>
              <a:rPr lang="en-GB" i="1" dirty="0" smtClean="0"/>
              <a:t>them </a:t>
            </a:r>
            <a:r>
              <a:rPr lang="en-GB" i="1" dirty="0"/>
              <a:t>accountable, we could check them, we could give them things, we could you </a:t>
            </a:r>
            <a:br>
              <a:rPr lang="en-GB" i="1" dirty="0"/>
            </a:br>
            <a:r>
              <a:rPr lang="en-GB" i="1" dirty="0"/>
              <a:t>know bill them, you know we could have credit cards and so forth and so on, </a:t>
            </a:r>
            <a:br>
              <a:rPr lang="en-GB" i="1" dirty="0"/>
            </a:br>
            <a:r>
              <a:rPr lang="en-GB" i="1" dirty="0"/>
              <a:t>there are all sorts of reasons</a:t>
            </a:r>
            <a:endParaRPr lang="en-GB" dirty="0" smtClean="0"/>
          </a:p>
          <a:p>
            <a:endParaRPr lang="en-GB" dirty="0"/>
          </a:p>
        </p:txBody>
      </p:sp>
    </p:spTree>
    <p:extLst>
      <p:ext uri="{BB962C8B-B14F-4D97-AF65-F5344CB8AC3E}">
        <p14:creationId xmlns:p14="http://schemas.microsoft.com/office/powerpoint/2010/main" val="382530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real name policies</a:t>
            </a:r>
            <a:endParaRPr lang="en-GB" dirty="0"/>
          </a:p>
        </p:txBody>
      </p:sp>
      <p:sp>
        <p:nvSpPr>
          <p:cNvPr id="4" name="Text Placeholder 3"/>
          <p:cNvSpPr>
            <a:spLocks noGrp="1"/>
          </p:cNvSpPr>
          <p:nvPr>
            <p:ph type="body" idx="1"/>
          </p:nvPr>
        </p:nvSpPr>
        <p:spPr/>
        <p:txBody>
          <a:bodyPr/>
          <a:lstStyle/>
          <a:p>
            <a:r>
              <a:rPr lang="en-GB" dirty="0" smtClean="0"/>
              <a:t>Freedom of speech and political anonymity</a:t>
            </a:r>
            <a:endParaRPr lang="en-GB" dirty="0"/>
          </a:p>
        </p:txBody>
      </p:sp>
      <p:sp>
        <p:nvSpPr>
          <p:cNvPr id="5" name="Content Placeholder 4"/>
          <p:cNvSpPr>
            <a:spLocks noGrp="1"/>
          </p:cNvSpPr>
          <p:nvPr>
            <p:ph sz="half" idx="2"/>
          </p:nvPr>
        </p:nvSpPr>
        <p:spPr>
          <a:xfrm>
            <a:off x="457200" y="2174874"/>
            <a:ext cx="3657600" cy="4350469"/>
          </a:xfrm>
        </p:spPr>
        <p:txBody>
          <a:bodyPr>
            <a:normAutofit fontScale="62500" lnSpcReduction="20000"/>
          </a:bodyPr>
          <a:lstStyle/>
          <a:p>
            <a:endParaRPr lang="en-GB" i="1" dirty="0" smtClean="0"/>
          </a:p>
          <a:p>
            <a:r>
              <a:rPr lang="en-GB" dirty="0" smtClean="0"/>
              <a:t>“It’s my name! “ </a:t>
            </a:r>
            <a:r>
              <a:rPr lang="en-GB" dirty="0" err="1" smtClean="0"/>
              <a:t>Perri</a:t>
            </a:r>
            <a:r>
              <a:rPr lang="en-GB" dirty="0" smtClean="0"/>
              <a:t> 6; Sting; Aishling </a:t>
            </a:r>
            <a:r>
              <a:rPr lang="en-GB" dirty="0" err="1" smtClean="0"/>
              <a:t>NicDaeid</a:t>
            </a:r>
            <a:endParaRPr lang="en-GB" dirty="0" smtClean="0"/>
          </a:p>
          <a:p>
            <a:endParaRPr lang="en-GB" dirty="0"/>
          </a:p>
          <a:p>
            <a:r>
              <a:rPr lang="en-GB" i="1" dirty="0" smtClean="0"/>
              <a:t>McIntyre v Ohio Elections </a:t>
            </a:r>
            <a:r>
              <a:rPr lang="en-GB" i="1" dirty="0" err="1" smtClean="0"/>
              <a:t>Comm</a:t>
            </a:r>
            <a:r>
              <a:rPr lang="en-GB" i="1" dirty="0" smtClean="0"/>
              <a:t> </a:t>
            </a:r>
            <a:r>
              <a:rPr lang="en-GB" dirty="0" smtClean="0"/>
              <a:t>(1995)</a:t>
            </a:r>
          </a:p>
          <a:p>
            <a:endParaRPr lang="en-GB" i="1" dirty="0" smtClean="0"/>
          </a:p>
          <a:p>
            <a:r>
              <a:rPr lang="en-GB" i="1" dirty="0" smtClean="0"/>
              <a:t>“</a:t>
            </a:r>
            <a:r>
              <a:rPr lang="en-GB" i="1" dirty="0"/>
              <a:t>Anonymity is a shield from the tyranny of the majority. It thus exemplifies the purpose behind the Bill of Rights, and of the First Amendment in particular: to protect unpopular individuals from retaliation—and their ideas from suppression—at the hand of an intolerant society. </a:t>
            </a:r>
            <a:r>
              <a:rPr lang="en-GB" i="1" u="sng" dirty="0"/>
              <a:t>The right to remain anonymous may be abused when it shields fraudulent conduct. But political speech by its nature will sometimes have unpalatable consequences, </a:t>
            </a:r>
            <a:r>
              <a:rPr lang="en-GB" i="1" dirty="0"/>
              <a:t>and, in general, our society accords greater weight to the value of free speech than to the dangers of its misuse.” </a:t>
            </a:r>
            <a:endParaRPr lang="en-GB" dirty="0"/>
          </a:p>
        </p:txBody>
      </p:sp>
      <p:sp>
        <p:nvSpPr>
          <p:cNvPr id="6" name="Text Placeholder 5"/>
          <p:cNvSpPr>
            <a:spLocks noGrp="1"/>
          </p:cNvSpPr>
          <p:nvPr>
            <p:ph type="body" sz="quarter" idx="3"/>
          </p:nvPr>
        </p:nvSpPr>
        <p:spPr/>
        <p:txBody>
          <a:bodyPr/>
          <a:lstStyle/>
          <a:p>
            <a:r>
              <a:rPr lang="en-GB" dirty="0" smtClean="0"/>
              <a:t>Preventing social harm/Accountability?</a:t>
            </a:r>
            <a:endParaRPr lang="en-GB" dirty="0"/>
          </a:p>
        </p:txBody>
      </p:sp>
      <p:sp>
        <p:nvSpPr>
          <p:cNvPr id="7" name="Content Placeholder 6"/>
          <p:cNvSpPr>
            <a:spLocks noGrp="1"/>
          </p:cNvSpPr>
          <p:nvPr>
            <p:ph sz="quarter" idx="4"/>
          </p:nvPr>
        </p:nvSpPr>
        <p:spPr/>
        <p:txBody>
          <a:bodyPr>
            <a:normAutofit/>
          </a:bodyPr>
          <a:lstStyle/>
          <a:p>
            <a:r>
              <a:rPr lang="en-GB" dirty="0" err="1"/>
              <a:t>d</a:t>
            </a:r>
            <a:r>
              <a:rPr lang="en-GB" dirty="0" err="1" smtClean="0"/>
              <a:t>ana</a:t>
            </a:r>
            <a:r>
              <a:rPr lang="en-GB" dirty="0" smtClean="0"/>
              <a:t> </a:t>
            </a:r>
            <a:r>
              <a:rPr lang="en-GB" dirty="0" err="1" smtClean="0"/>
              <a:t>boyd“</a:t>
            </a:r>
            <a:r>
              <a:rPr lang="en-GB" sz="1600" dirty="0" err="1" smtClean="0"/>
              <a:t>Real</a:t>
            </a:r>
            <a:r>
              <a:rPr lang="en-GB" sz="1600" dirty="0" smtClean="0"/>
              <a:t> </a:t>
            </a:r>
            <a:r>
              <a:rPr lang="en-GB" sz="1600" dirty="0"/>
              <a:t>names” policies aren’t empowering; they’re an authoritarian assertion of power over vulnerable people</a:t>
            </a:r>
            <a:r>
              <a:rPr lang="en-GB" sz="1600" dirty="0" smtClean="0"/>
              <a:t>.”</a:t>
            </a:r>
          </a:p>
          <a:p>
            <a:r>
              <a:rPr lang="en-GB" sz="1600" dirty="0" smtClean="0"/>
              <a:t>Complaints from domestic violence victims; LBGT people; bloggers and dissidents. Loss of multiple roles.</a:t>
            </a:r>
          </a:p>
          <a:p>
            <a:r>
              <a:rPr lang="en-GB" sz="1600" dirty="0" err="1" smtClean="0"/>
              <a:t>Cf</a:t>
            </a:r>
            <a:r>
              <a:rPr lang="en-GB" sz="1600" dirty="0" smtClean="0"/>
              <a:t> </a:t>
            </a:r>
            <a:r>
              <a:rPr lang="en-GB" sz="1600" dirty="0" err="1" smtClean="0"/>
              <a:t>onlinecontrol</a:t>
            </a:r>
            <a:r>
              <a:rPr lang="en-GB" sz="1600" dirty="0" smtClean="0"/>
              <a:t> in China -  2012 law</a:t>
            </a:r>
          </a:p>
          <a:p>
            <a:r>
              <a:rPr lang="en-GB" sz="1600" dirty="0" smtClean="0"/>
              <a:t>Real names exacerbate social media surveillance by employers/police/private bodies</a:t>
            </a:r>
          </a:p>
          <a:p>
            <a:r>
              <a:rPr lang="en-GB" sz="1600" dirty="0" smtClean="0"/>
              <a:t>Real names exacerbate leaks/hacks </a:t>
            </a:r>
            <a:r>
              <a:rPr lang="en-GB" sz="1600" dirty="0" err="1" smtClean="0"/>
              <a:t>cf</a:t>
            </a:r>
            <a:r>
              <a:rPr lang="en-GB" sz="1600" dirty="0" smtClean="0"/>
              <a:t> Korean experience,  35 m IDS exposed on </a:t>
            </a:r>
            <a:r>
              <a:rPr lang="en-GB" sz="1600" dirty="0"/>
              <a:t>N</a:t>
            </a:r>
            <a:r>
              <a:rPr lang="en-GB" sz="1600" dirty="0" smtClean="0"/>
              <a:t>ate and </a:t>
            </a:r>
            <a:r>
              <a:rPr lang="en-GB" sz="1600" dirty="0" err="1" smtClean="0"/>
              <a:t>Cyworld</a:t>
            </a:r>
            <a:r>
              <a:rPr lang="en-GB" sz="1600" dirty="0" smtClean="0"/>
              <a:t>.</a:t>
            </a:r>
          </a:p>
          <a:p>
            <a:endParaRPr lang="en-GB" sz="1600" dirty="0"/>
          </a:p>
        </p:txBody>
      </p:sp>
    </p:spTree>
    <p:extLst>
      <p:ext uri="{BB962C8B-B14F-4D97-AF65-F5344CB8AC3E}">
        <p14:creationId xmlns:p14="http://schemas.microsoft.com/office/powerpoint/2010/main" val="355133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Does (EC) law help?</a:t>
            </a:r>
            <a:endParaRPr lang="en-GB" dirty="0"/>
          </a:p>
        </p:txBody>
      </p:sp>
      <p:sp>
        <p:nvSpPr>
          <p:cNvPr id="3" name="Content Placeholder 2"/>
          <p:cNvSpPr>
            <a:spLocks noGrp="1"/>
          </p:cNvSpPr>
          <p:nvPr>
            <p:ph idx="1"/>
          </p:nvPr>
        </p:nvSpPr>
        <p:spPr>
          <a:xfrm>
            <a:off x="457200" y="1340768"/>
            <a:ext cx="7620000" cy="5060032"/>
          </a:xfrm>
        </p:spPr>
        <p:txBody>
          <a:bodyPr>
            <a:normAutofit/>
          </a:bodyPr>
          <a:lstStyle/>
          <a:p>
            <a:r>
              <a:rPr lang="en-GB" sz="2000" dirty="0" smtClean="0"/>
              <a:t>Right to freedom of expression (art 10, ECHR) )  but no apparent legal right to </a:t>
            </a:r>
            <a:r>
              <a:rPr lang="en-GB" sz="2000" dirty="0" err="1" smtClean="0"/>
              <a:t>pseudonymity</a:t>
            </a:r>
            <a:r>
              <a:rPr lang="en-GB" sz="2000" dirty="0" smtClean="0"/>
              <a:t> in European human rights law, or EC law, even for political speech (?) Many exceptions, no priority of speech over privacy/ national </a:t>
            </a:r>
            <a:r>
              <a:rPr lang="en-GB" sz="2000" dirty="0" err="1" smtClean="0"/>
              <a:t>security</a:t>
            </a:r>
            <a:r>
              <a:rPr lang="en-GB" sz="2000" dirty="0" err="1"/>
              <a:t>cf</a:t>
            </a:r>
            <a:r>
              <a:rPr lang="en-GB" sz="2000" dirty="0"/>
              <a:t> </a:t>
            </a:r>
            <a:r>
              <a:rPr lang="en-GB" sz="2000" i="1" dirty="0" smtClean="0"/>
              <a:t>Macintyre</a:t>
            </a:r>
            <a:endParaRPr lang="en-GB" sz="2000" dirty="0" smtClean="0"/>
          </a:p>
          <a:p>
            <a:r>
              <a:rPr lang="en-GB" sz="2000" i="1" dirty="0" err="1" smtClean="0"/>
              <a:t>Promusicae</a:t>
            </a:r>
            <a:r>
              <a:rPr lang="en-GB" sz="2000" dirty="0" smtClean="0"/>
              <a:t> </a:t>
            </a:r>
            <a:r>
              <a:rPr lang="en-GB" sz="2000" dirty="0" smtClean="0">
                <a:sym typeface="Wingdings" pitchFamily="2" charset="2"/>
              </a:rPr>
              <a:t>: ECJ </a:t>
            </a:r>
            <a:r>
              <a:rPr lang="en-GB" sz="2000" dirty="0" err="1" smtClean="0">
                <a:sym typeface="Wingdings" pitchFamily="2" charset="2"/>
              </a:rPr>
              <a:t>filesharing</a:t>
            </a:r>
            <a:r>
              <a:rPr lang="en-GB" sz="2000" dirty="0" smtClean="0">
                <a:sym typeface="Wingdings" pitchFamily="2" charset="2"/>
              </a:rPr>
              <a:t> disclosure case</a:t>
            </a:r>
          </a:p>
          <a:p>
            <a:pPr lvl="1"/>
            <a:r>
              <a:rPr lang="en-GB" dirty="0" smtClean="0">
                <a:sym typeface="Wingdings" pitchFamily="2" charset="2"/>
              </a:rPr>
              <a:t>Held : EU state did not </a:t>
            </a:r>
            <a:r>
              <a:rPr lang="en-GB" i="1" dirty="0" smtClean="0">
                <a:sym typeface="Wingdings" pitchFamily="2" charset="2"/>
              </a:rPr>
              <a:t>need</a:t>
            </a:r>
            <a:r>
              <a:rPr lang="en-GB" dirty="0" smtClean="0">
                <a:sym typeface="Wingdings" pitchFamily="2" charset="2"/>
              </a:rPr>
              <a:t> to provide an action for disclosure of pseudonym from ISP (as part of  EC copyright law)but..</a:t>
            </a:r>
          </a:p>
          <a:p>
            <a:pPr lvl="1"/>
            <a:r>
              <a:rPr lang="en-GB" i="1" dirty="0" smtClean="0">
                <a:sym typeface="Wingdings" pitchFamily="2" charset="2"/>
              </a:rPr>
              <a:t>Could</a:t>
            </a:r>
            <a:r>
              <a:rPr lang="en-GB" dirty="0" smtClean="0">
                <a:sym typeface="Wingdings" pitchFamily="2" charset="2"/>
              </a:rPr>
              <a:t> if it desired (</a:t>
            </a:r>
            <a:r>
              <a:rPr lang="en-GB" dirty="0" err="1" smtClean="0">
                <a:sym typeface="Wingdings" pitchFamily="2" charset="2"/>
              </a:rPr>
              <a:t>eg</a:t>
            </a:r>
            <a:r>
              <a:rPr lang="en-GB" dirty="0" smtClean="0">
                <a:sym typeface="Wingdings" pitchFamily="2" charset="2"/>
              </a:rPr>
              <a:t> UK – Norwich </a:t>
            </a:r>
            <a:r>
              <a:rPr lang="en-GB" dirty="0" err="1" smtClean="0">
                <a:sym typeface="Wingdings" pitchFamily="2" charset="2"/>
              </a:rPr>
              <a:t>Pharmacal</a:t>
            </a:r>
            <a:r>
              <a:rPr lang="en-GB" dirty="0" smtClean="0">
                <a:sym typeface="Wingdings" pitchFamily="2" charset="2"/>
              </a:rPr>
              <a:t> orders)</a:t>
            </a:r>
          </a:p>
          <a:p>
            <a:r>
              <a:rPr lang="en-GB" sz="2000" dirty="0" smtClean="0">
                <a:sym typeface="Wingdings" pitchFamily="2" charset="2"/>
              </a:rPr>
              <a:t>UK : </a:t>
            </a:r>
            <a:r>
              <a:rPr lang="en-GB" sz="2000" i="1" dirty="0" smtClean="0">
                <a:sym typeface="Wingdings" pitchFamily="2" charset="2"/>
              </a:rPr>
              <a:t>Author of a Blog v Times </a:t>
            </a:r>
            <a:r>
              <a:rPr lang="en-GB" sz="2000" dirty="0" smtClean="0">
                <a:sym typeface="Wingdings" pitchFamily="2" charset="2"/>
              </a:rPr>
              <a:t>[2009] EWHC 1358 (QB): </a:t>
            </a:r>
            <a:r>
              <a:rPr lang="en-GB" sz="2000" dirty="0" err="1" smtClean="0">
                <a:sym typeface="Wingdings" pitchFamily="2" charset="2"/>
              </a:rPr>
              <a:t>Nightjack</a:t>
            </a:r>
            <a:r>
              <a:rPr lang="en-GB" sz="2000" dirty="0" smtClean="0">
                <a:sym typeface="Wingdings" pitchFamily="2" charset="2"/>
              </a:rPr>
              <a:t> unmasked. “</a:t>
            </a:r>
          </a:p>
          <a:p>
            <a:r>
              <a:rPr lang="en-GB" sz="2000" dirty="0" smtClean="0">
                <a:sym typeface="Wingdings" pitchFamily="2" charset="2"/>
              </a:rPr>
              <a:t>Data Protection?  Schleswig-Holstein DPA held FB real name policy contrary to guarantee of anonymity/</a:t>
            </a:r>
            <a:r>
              <a:rPr lang="en-GB" sz="2000" dirty="0" err="1" smtClean="0">
                <a:sym typeface="Wingdings" pitchFamily="2" charset="2"/>
              </a:rPr>
              <a:t>pseudonymity</a:t>
            </a:r>
            <a:r>
              <a:rPr lang="en-GB" sz="2000" dirty="0" smtClean="0">
                <a:sym typeface="Wingdings" pitchFamily="2" charset="2"/>
              </a:rPr>
              <a:t> in </a:t>
            </a:r>
            <a:r>
              <a:rPr lang="en-GB" sz="2000" dirty="0" err="1" smtClean="0">
                <a:sym typeface="Wingdings" pitchFamily="2" charset="2"/>
              </a:rPr>
              <a:t>Ge</a:t>
            </a:r>
            <a:r>
              <a:rPr lang="en-GB" sz="2000" dirty="0" smtClean="0">
                <a:sym typeface="Wingdings" pitchFamily="2" charset="2"/>
              </a:rPr>
              <a:t>. Teleservices Act. Overturned (jurisdiction) -&gt; Irish DPA.</a:t>
            </a:r>
          </a:p>
          <a:p>
            <a:r>
              <a:rPr lang="en-GB" sz="2000" dirty="0" smtClean="0"/>
              <a:t>Irish DPA audit of FB : real name policies just part of running business </a:t>
            </a:r>
            <a:r>
              <a:rPr lang="en-GB" sz="2000" dirty="0" smtClean="0">
                <a:sym typeface="Wingdings" pitchFamily="2" charset="2"/>
              </a:rPr>
              <a:t></a:t>
            </a:r>
          </a:p>
        </p:txBody>
      </p:sp>
    </p:spTree>
    <p:extLst>
      <p:ext uri="{BB962C8B-B14F-4D97-AF65-F5344CB8AC3E}">
        <p14:creationId xmlns:p14="http://schemas.microsoft.com/office/powerpoint/2010/main" val="243252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Does technology help?</a:t>
            </a:r>
            <a:endParaRPr lang="en-GB" dirty="0"/>
          </a:p>
        </p:txBody>
      </p:sp>
      <p:sp>
        <p:nvSpPr>
          <p:cNvPr id="3" name="Content Placeholder 2"/>
          <p:cNvSpPr>
            <a:spLocks noGrp="1"/>
          </p:cNvSpPr>
          <p:nvPr>
            <p:ph idx="1"/>
          </p:nvPr>
        </p:nvSpPr>
        <p:spPr/>
        <p:txBody>
          <a:bodyPr>
            <a:normAutofit lnSpcReduction="10000"/>
          </a:bodyPr>
          <a:lstStyle/>
          <a:p>
            <a:r>
              <a:rPr lang="en-GB" dirty="0" smtClean="0"/>
              <a:t>Previous social networks work (Edwards and Brown, Brown and Marsden, Palfrey, </a:t>
            </a:r>
            <a:r>
              <a:rPr lang="en-GB" dirty="0" err="1" smtClean="0"/>
              <a:t>boyd</a:t>
            </a:r>
            <a:r>
              <a:rPr lang="en-GB" dirty="0" smtClean="0"/>
              <a:t> </a:t>
            </a:r>
            <a:r>
              <a:rPr lang="en-GB" dirty="0" err="1" smtClean="0"/>
              <a:t>etc</a:t>
            </a:r>
            <a:r>
              <a:rPr lang="en-GB" dirty="0" smtClean="0"/>
              <a:t>) shows user voice as to policies of social networks ineffective because competition fails to operate through early incumbent,  lock in and network effects</a:t>
            </a:r>
          </a:p>
          <a:p>
            <a:r>
              <a:rPr lang="en-GB" dirty="0" smtClean="0"/>
              <a:t>Legal help might come from rights to data portability (draft </a:t>
            </a:r>
            <a:r>
              <a:rPr lang="en-GB" dirty="0" err="1" smtClean="0"/>
              <a:t>DPReg</a:t>
            </a:r>
            <a:r>
              <a:rPr lang="en-GB" dirty="0" smtClean="0"/>
              <a:t>); data interoperability</a:t>
            </a:r>
          </a:p>
          <a:p>
            <a:r>
              <a:rPr lang="en-GB" dirty="0" smtClean="0"/>
              <a:t>Attempts to build “anti-</a:t>
            </a:r>
            <a:r>
              <a:rPr lang="en-GB" dirty="0" err="1" smtClean="0"/>
              <a:t>Facebooks</a:t>
            </a:r>
            <a:r>
              <a:rPr lang="en-GB" dirty="0" smtClean="0"/>
              <a:t>”, decentred control , open source , personal data stores </a:t>
            </a:r>
            <a:r>
              <a:rPr lang="en-GB" dirty="0" err="1" smtClean="0"/>
              <a:t>etc</a:t>
            </a:r>
            <a:r>
              <a:rPr lang="en-GB" dirty="0" smtClean="0"/>
              <a:t>, </a:t>
            </a:r>
            <a:r>
              <a:rPr lang="en-GB" dirty="0" err="1" smtClean="0"/>
              <a:t>eg</a:t>
            </a:r>
            <a:r>
              <a:rPr lang="en-GB" dirty="0" smtClean="0"/>
              <a:t> Diaspora, fail to gain traction due to network effect; also “management “ may change (</a:t>
            </a:r>
            <a:r>
              <a:rPr lang="en-GB" dirty="0" err="1" smtClean="0"/>
              <a:t>cf</a:t>
            </a:r>
            <a:r>
              <a:rPr lang="en-GB" dirty="0" smtClean="0"/>
              <a:t> </a:t>
            </a:r>
            <a:r>
              <a:rPr lang="en-GB" dirty="0" err="1" smtClean="0"/>
              <a:t>LiveJournal</a:t>
            </a:r>
            <a:r>
              <a:rPr lang="en-GB" dirty="0" smtClean="0"/>
              <a:t>)</a:t>
            </a:r>
          </a:p>
          <a:p>
            <a:r>
              <a:rPr lang="en-GB" dirty="0" smtClean="0"/>
              <a:t>Over to the techies! </a:t>
            </a:r>
            <a:r>
              <a:rPr lang="en-GB" dirty="0" err="1" smtClean="0"/>
              <a:t>CREATe</a:t>
            </a:r>
            <a:r>
              <a:rPr lang="en-GB" dirty="0" smtClean="0"/>
              <a:t> funded work at Horizon DE Hub, Nottingham</a:t>
            </a:r>
          </a:p>
          <a:p>
            <a:r>
              <a:rPr lang="en-GB" dirty="0" smtClean="0"/>
              <a:t>Goal to build </a:t>
            </a:r>
            <a:r>
              <a:rPr lang="en-GB" i="1" dirty="0" smtClean="0"/>
              <a:t>tools</a:t>
            </a:r>
            <a:r>
              <a:rPr lang="en-GB" dirty="0" smtClean="0"/>
              <a:t> to allow social networking rather than build a network.</a:t>
            </a:r>
          </a:p>
          <a:p>
            <a:pPr lvl="1"/>
            <a:endParaRPr lang="en-GB" dirty="0"/>
          </a:p>
        </p:txBody>
      </p:sp>
    </p:spTree>
    <p:extLst>
      <p:ext uri="{BB962C8B-B14F-4D97-AF65-F5344CB8AC3E}">
        <p14:creationId xmlns:p14="http://schemas.microsoft.com/office/powerpoint/2010/main" val="3436068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TotalTime>
  <Words>1100</Words>
  <Application>Microsoft Office PowerPoint</Application>
  <PresentationFormat>On-screen Show (4:3)</PresentationFormat>
  <Paragraphs>66</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  What’s in  a name?  Real name policies and social networks</vt:lpstr>
      <vt:lpstr>Background to nym wars</vt:lpstr>
      <vt:lpstr>PowerPoint Presentation</vt:lpstr>
      <vt:lpstr>Advantages of real name policies</vt:lpstr>
      <vt:lpstr>Disadvantages of real name policies</vt:lpstr>
      <vt:lpstr>Does (EC) law help?</vt:lpstr>
      <vt:lpstr>Does technology help?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in  a name?  Real name policies and social networks</dc:title>
  <dc:creator>uos</dc:creator>
  <cp:lastModifiedBy>Lilian</cp:lastModifiedBy>
  <cp:revision>7</cp:revision>
  <dcterms:created xsi:type="dcterms:W3CDTF">2013-04-29T14:30:26Z</dcterms:created>
  <dcterms:modified xsi:type="dcterms:W3CDTF">2013-05-01T00:07:14Z</dcterms:modified>
</cp:coreProperties>
</file>