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7" d="100"/>
          <a:sy n="77" d="100"/>
        </p:scale>
        <p:origin x="60"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08E0-917A-4029-B0A2-195E1F8C0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89522D-971E-4918-A1FA-6D7A31C79B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BC3FBA-51A6-4272-B9B3-8E653583FE91}"/>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5" name="Footer Placeholder 4">
            <a:extLst>
              <a:ext uri="{FF2B5EF4-FFF2-40B4-BE49-F238E27FC236}">
                <a16:creationId xmlns:a16="http://schemas.microsoft.com/office/drawing/2014/main" id="{E022F37C-93D3-4F33-B6CF-F4F6749D4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7C217-BBB4-4315-960F-E4E6C7E86212}"/>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61023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ED60F-AE11-425C-A25E-D383142B3C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3A6A2-7AF6-45CD-A1F5-D93A0A424B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44C38-4DC9-4B06-B13E-A20E8E5AFEC8}"/>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5" name="Footer Placeholder 4">
            <a:extLst>
              <a:ext uri="{FF2B5EF4-FFF2-40B4-BE49-F238E27FC236}">
                <a16:creationId xmlns:a16="http://schemas.microsoft.com/office/drawing/2014/main" id="{C870B003-3AEB-4815-AFEC-CF81215D2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FD778-821A-49CC-B160-EF8A002336EE}"/>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191556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D2AC8-029F-4E06-AF84-C5204F2D8C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E0DAC5-F412-479D-8EF9-21F1D8D94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D4171-F6D3-48D0-9719-7DA9F0D5A0F6}"/>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5" name="Footer Placeholder 4">
            <a:extLst>
              <a:ext uri="{FF2B5EF4-FFF2-40B4-BE49-F238E27FC236}">
                <a16:creationId xmlns:a16="http://schemas.microsoft.com/office/drawing/2014/main" id="{2FA1CA4B-5D8C-4449-87FC-999B41016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34ABC-3F48-4BF4-A822-CFE14F87C6DD}"/>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86623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9CB5-5FD7-4235-A327-53DBB3DFB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FB6D51-B404-45F7-BAB2-B9E1F59CF8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C613A-F50A-45AB-B7F7-2394B78C3EDD}"/>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5" name="Footer Placeholder 4">
            <a:extLst>
              <a:ext uri="{FF2B5EF4-FFF2-40B4-BE49-F238E27FC236}">
                <a16:creationId xmlns:a16="http://schemas.microsoft.com/office/drawing/2014/main" id="{2B875AE4-3C10-46B1-9D4C-26BBA7A19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698A6-337A-47B8-AD78-49AE1C982813}"/>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248000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9396-8AEB-4119-9730-064B112CC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424412-769E-44D5-8CF9-09A39BE47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CEFE3-EB2B-477C-AC6E-CB6FBB116A40}"/>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5" name="Footer Placeholder 4">
            <a:extLst>
              <a:ext uri="{FF2B5EF4-FFF2-40B4-BE49-F238E27FC236}">
                <a16:creationId xmlns:a16="http://schemas.microsoft.com/office/drawing/2014/main" id="{65BE7A64-3FBC-414D-9001-E8C47C4F6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89A9D-EE06-4AE3-84B4-046181529517}"/>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264310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274F-FBB4-4D99-B940-315EB9D6DD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2D209-C5DA-4021-91B6-0883C9784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2CC3B1-D40A-44EB-B9CC-69B840482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4C44EC-2982-46EF-AF7D-55B367E1467C}"/>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6" name="Footer Placeholder 5">
            <a:extLst>
              <a:ext uri="{FF2B5EF4-FFF2-40B4-BE49-F238E27FC236}">
                <a16:creationId xmlns:a16="http://schemas.microsoft.com/office/drawing/2014/main" id="{9388705F-D0DD-4F51-AF79-B97221A23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F170D-BD20-4044-8571-8984040EAA27}"/>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374876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3EE4-8AA1-45D9-92FD-DCB0F944BE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F27228-1989-402D-B9E6-C7D0AFD3D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C83DE-E1E2-47AD-8E15-AFDBA2C1D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3EC04-6710-427B-9FDA-4DF4BAAC4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16A02-2382-442B-953A-A8324C7AD3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00EDD-B1A7-4D38-A795-CB28C7855DE4}"/>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8" name="Footer Placeholder 7">
            <a:extLst>
              <a:ext uri="{FF2B5EF4-FFF2-40B4-BE49-F238E27FC236}">
                <a16:creationId xmlns:a16="http://schemas.microsoft.com/office/drawing/2014/main" id="{BB934066-7BAB-4C83-8E38-4F34B1C0A6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B4E36A-73CE-44CE-82B5-30F45BD05BD8}"/>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15236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81A3-E3CD-42A1-9979-7D161A157D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24205A-2476-46DF-858C-2004227E1DF0}"/>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4" name="Footer Placeholder 3">
            <a:extLst>
              <a:ext uri="{FF2B5EF4-FFF2-40B4-BE49-F238E27FC236}">
                <a16:creationId xmlns:a16="http://schemas.microsoft.com/office/drawing/2014/main" id="{A59563C5-69B5-4594-8886-597F456A2F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3F24A7-F58E-46A2-95FE-C667592AF45F}"/>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390388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68292-E8FC-4B1C-9DD0-B919EC0F68E9}"/>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3" name="Footer Placeholder 2">
            <a:extLst>
              <a:ext uri="{FF2B5EF4-FFF2-40B4-BE49-F238E27FC236}">
                <a16:creationId xmlns:a16="http://schemas.microsoft.com/office/drawing/2014/main" id="{FF3E6B79-DEAE-437F-BC0C-7601281AF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4425B7-7AFD-4EFA-A82D-525DB48E63E3}"/>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271067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106A-6E2C-452D-8CB3-EC8DA2E2C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7AD294-F01A-45BA-817A-C4426C579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A24BA-7C92-436C-B98A-C1D4C93E2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432BB-4755-49F2-83DA-96C80AA1059E}"/>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6" name="Footer Placeholder 5">
            <a:extLst>
              <a:ext uri="{FF2B5EF4-FFF2-40B4-BE49-F238E27FC236}">
                <a16:creationId xmlns:a16="http://schemas.microsoft.com/office/drawing/2014/main" id="{4FA906F7-0B18-4DDF-B6DC-8C414360D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1A0A5-5474-48F1-80B1-30350FCE1589}"/>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58118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84E3-5839-476D-A094-8CE766548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38D71-81A5-4A6B-843F-B3A1C687E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C2669F-5B95-4FC8-AEF7-C2BF7924C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0FB007-029B-4B16-9436-009CBE386361}"/>
              </a:ext>
            </a:extLst>
          </p:cNvPr>
          <p:cNvSpPr>
            <a:spLocks noGrp="1"/>
          </p:cNvSpPr>
          <p:nvPr>
            <p:ph type="dt" sz="half" idx="10"/>
          </p:nvPr>
        </p:nvSpPr>
        <p:spPr/>
        <p:txBody>
          <a:bodyPr/>
          <a:lstStyle/>
          <a:p>
            <a:fld id="{7687203B-6F1F-4DB5-AA18-1545A1D7BE50}" type="datetimeFigureOut">
              <a:rPr lang="en-US" smtClean="0"/>
              <a:t>8/18/2022</a:t>
            </a:fld>
            <a:endParaRPr lang="en-US"/>
          </a:p>
        </p:txBody>
      </p:sp>
      <p:sp>
        <p:nvSpPr>
          <p:cNvPr id="6" name="Footer Placeholder 5">
            <a:extLst>
              <a:ext uri="{FF2B5EF4-FFF2-40B4-BE49-F238E27FC236}">
                <a16:creationId xmlns:a16="http://schemas.microsoft.com/office/drawing/2014/main" id="{06E8C9C9-A67D-414F-8784-EC1F2F8972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0BC2C-2DA2-4E93-9304-016D70DFFE0F}"/>
              </a:ext>
            </a:extLst>
          </p:cNvPr>
          <p:cNvSpPr>
            <a:spLocks noGrp="1"/>
          </p:cNvSpPr>
          <p:nvPr>
            <p:ph type="sldNum" sz="quarter" idx="12"/>
          </p:nvPr>
        </p:nvSpPr>
        <p:spPr/>
        <p:txBody>
          <a:bodyPr/>
          <a:lstStyle/>
          <a:p>
            <a:fld id="{8FEA0DF0-F981-4489-B37D-4A4DD01D48A0}" type="slidenum">
              <a:rPr lang="en-US" smtClean="0"/>
              <a:t>‹#›</a:t>
            </a:fld>
            <a:endParaRPr lang="en-US"/>
          </a:p>
        </p:txBody>
      </p:sp>
    </p:spTree>
    <p:extLst>
      <p:ext uri="{BB962C8B-B14F-4D97-AF65-F5344CB8AC3E}">
        <p14:creationId xmlns:p14="http://schemas.microsoft.com/office/powerpoint/2010/main" val="54420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558E2-5998-4A1D-A338-DABB44D605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D44639-9BDC-4755-92DE-DBF0CAF6D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741B2-F958-49C3-BEFF-87D548D0D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7203B-6F1F-4DB5-AA18-1545A1D7BE50}" type="datetimeFigureOut">
              <a:rPr lang="en-US" smtClean="0"/>
              <a:t>8/18/2022</a:t>
            </a:fld>
            <a:endParaRPr lang="en-US"/>
          </a:p>
        </p:txBody>
      </p:sp>
      <p:sp>
        <p:nvSpPr>
          <p:cNvPr id="5" name="Footer Placeholder 4">
            <a:extLst>
              <a:ext uri="{FF2B5EF4-FFF2-40B4-BE49-F238E27FC236}">
                <a16:creationId xmlns:a16="http://schemas.microsoft.com/office/drawing/2014/main" id="{50B53564-D20B-4D8B-97C1-5EFA32772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D96483-DF43-4DBF-8149-9033342DF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A0DF0-F981-4489-B37D-4A4DD01D48A0}" type="slidenum">
              <a:rPr lang="en-US" smtClean="0"/>
              <a:t>‹#›</a:t>
            </a:fld>
            <a:endParaRPr lang="en-US"/>
          </a:p>
        </p:txBody>
      </p:sp>
    </p:spTree>
    <p:extLst>
      <p:ext uri="{BB962C8B-B14F-4D97-AF65-F5344CB8AC3E}">
        <p14:creationId xmlns:p14="http://schemas.microsoft.com/office/powerpoint/2010/main" val="2863368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C757A0-F8F0-4BF9-AE3D-25FA9AA34300}"/>
              </a:ext>
            </a:extLst>
          </p:cNvPr>
          <p:cNvSpPr txBox="1"/>
          <p:nvPr/>
        </p:nvSpPr>
        <p:spPr>
          <a:xfrm>
            <a:off x="306732" y="963027"/>
            <a:ext cx="5547415" cy="5678478"/>
          </a:xfrm>
          <a:prstGeom prst="rect">
            <a:avLst/>
          </a:prstGeom>
          <a:noFill/>
        </p:spPr>
        <p:txBody>
          <a:bodyPr wrap="square" rtlCol="0">
            <a:spAutoFit/>
          </a:bodyPr>
          <a:lstStyle/>
          <a:p>
            <a:pPr marL="171450" indent="-171450">
              <a:buFont typeface="Arial" panose="020B0604020202020204" pitchFamily="34" charset="0"/>
              <a:buChar char="•"/>
            </a:pPr>
            <a:r>
              <a:rPr lang="en-US" sz="1100" dirty="0"/>
              <a:t>Time</a:t>
            </a:r>
          </a:p>
          <a:p>
            <a:pPr marL="628650" lvl="1" indent="-171450">
              <a:buFont typeface="Arial" panose="020B0604020202020204" pitchFamily="34" charset="0"/>
              <a:buChar char="•"/>
            </a:pPr>
            <a:r>
              <a:rPr lang="en-US" sz="1100" dirty="0"/>
              <a:t>This is a time-turn based game, in the same vein as Earth: 2025 and Utopia. The idea is that as time goes by a player will collect various ‘points’. At any point, those points can be spent/allocated to things like movement, skills, etc. </a:t>
            </a:r>
          </a:p>
          <a:p>
            <a:pPr marL="628650" lvl="1" indent="-171450">
              <a:buFont typeface="Arial" panose="020B0604020202020204" pitchFamily="34" charset="0"/>
              <a:buChar char="•"/>
            </a:pPr>
            <a:r>
              <a:rPr lang="en-US" sz="1100" dirty="0"/>
              <a:t>At the same time, various actions can be taken outside of the time-turns, e.g. engaging in battle, though getting into a battle may also be a function of turns. </a:t>
            </a:r>
          </a:p>
          <a:p>
            <a:pPr marL="628650" lvl="1" indent="-171450">
              <a:buFont typeface="Arial" panose="020B0604020202020204" pitchFamily="34" charset="0"/>
              <a:buChar char="•"/>
            </a:pPr>
            <a:r>
              <a:rPr lang="en-US" sz="1100" dirty="0"/>
              <a:t>Time can be logged via a timestamp system</a:t>
            </a:r>
          </a:p>
          <a:p>
            <a:pPr marL="171450" indent="-171450">
              <a:buFont typeface="Arial" panose="020B0604020202020204" pitchFamily="34" charset="0"/>
              <a:buChar char="•"/>
            </a:pPr>
            <a:r>
              <a:rPr lang="en-US" sz="1100" dirty="0"/>
              <a:t>Battle</a:t>
            </a:r>
          </a:p>
          <a:p>
            <a:pPr marL="628650" lvl="1" indent="-171450">
              <a:buFont typeface="Arial" panose="020B0604020202020204" pitchFamily="34" charset="0"/>
              <a:buChar char="•"/>
            </a:pPr>
            <a:r>
              <a:rPr lang="en-US" sz="1100" dirty="0"/>
              <a:t>Through battle, crew experience can be gained, components/knowledge can be plundered in victory, or damaged/lost in defeat</a:t>
            </a:r>
          </a:p>
          <a:p>
            <a:pPr marL="628650" lvl="1" indent="-171450">
              <a:buFont typeface="Arial" panose="020B0604020202020204" pitchFamily="34" charset="0"/>
              <a:buChar char="•"/>
            </a:pPr>
            <a:r>
              <a:rPr lang="en-US" sz="1100" dirty="0"/>
              <a:t>In the event of total defeat, escape pods can salvage aspects of the crew/other tangibles. </a:t>
            </a:r>
          </a:p>
          <a:p>
            <a:pPr marL="171450" indent="-171450">
              <a:buFont typeface="Arial" panose="020B0604020202020204" pitchFamily="34" charset="0"/>
              <a:buChar char="•"/>
            </a:pPr>
            <a:r>
              <a:rPr lang="en-US" sz="1100" dirty="0"/>
              <a:t>Ship design/efficiency/performance</a:t>
            </a:r>
          </a:p>
          <a:p>
            <a:pPr marL="628650" lvl="1" indent="-171450">
              <a:buFont typeface="Arial" panose="020B0604020202020204" pitchFamily="34" charset="0"/>
              <a:buChar char="•"/>
            </a:pPr>
            <a:r>
              <a:rPr lang="en-US" sz="1100" dirty="0"/>
              <a:t>There is an aspect of wanting to ever-improve your ship, make it more efficient through improved process pipelines, stronger, better for the crew, better overall. As time goes by and the many intricacies of the myriad subsystems intertwine, your ship will become ever more unique, ever more a representation of you. You will become </a:t>
            </a:r>
            <a:r>
              <a:rPr lang="en-US" sz="1100" dirty="0" err="1"/>
              <a:t>endeadered</a:t>
            </a:r>
            <a:r>
              <a:rPr lang="en-US" sz="1100" dirty="0"/>
              <a:t> to it and your crew. </a:t>
            </a:r>
          </a:p>
          <a:p>
            <a:pPr marL="171450" indent="-171450">
              <a:buFont typeface="Arial" panose="020B0604020202020204" pitchFamily="34" charset="0"/>
              <a:buChar char="•"/>
            </a:pPr>
            <a:r>
              <a:rPr lang="en-US" sz="1100" dirty="0"/>
              <a:t>Crew personalities</a:t>
            </a:r>
          </a:p>
          <a:p>
            <a:pPr marL="628650" lvl="1" indent="-171450">
              <a:buFont typeface="Arial" panose="020B0604020202020204" pitchFamily="34" charset="0"/>
              <a:buChar char="•"/>
            </a:pPr>
            <a:r>
              <a:rPr lang="en-US" sz="1100" dirty="0"/>
              <a:t>Crew psychology is contagious, and happiness will spread if in majority; so will sadness. All things being equal, psychology will tend toward a median based on overall characteristics, but can be heavily and acutely influenced through battles and improvements to basic conditions. </a:t>
            </a:r>
          </a:p>
          <a:p>
            <a:pPr marL="628650" lvl="1"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Miscellaneous</a:t>
            </a:r>
          </a:p>
          <a:p>
            <a:pPr marL="628650" lvl="1" indent="-171450">
              <a:buFont typeface="Arial" panose="020B0604020202020204" pitchFamily="34" charset="0"/>
              <a:buChar char="•"/>
            </a:pPr>
            <a:r>
              <a:rPr lang="en-US" sz="1100" dirty="0"/>
              <a:t>Can add/curate officers and crew. With time and experience, they will become mature in various ways. </a:t>
            </a:r>
          </a:p>
          <a:p>
            <a:pPr marL="628650" lvl="1" indent="-171450">
              <a:buFont typeface="Arial" panose="020B0604020202020204" pitchFamily="34" charset="0"/>
              <a:buChar char="•"/>
            </a:pPr>
            <a:r>
              <a:rPr lang="en-US" sz="1100" dirty="0"/>
              <a:t>Can add psychological characteristics to this, personal development/deterioration, health etc. A complete sub-game. </a:t>
            </a:r>
          </a:p>
          <a:p>
            <a:pPr marL="628650" lvl="1" indent="-171450">
              <a:buFont typeface="Arial" panose="020B0604020202020204" pitchFamily="34" charset="0"/>
              <a:buChar char="•"/>
            </a:pPr>
            <a:r>
              <a:rPr lang="en-US" sz="1100" dirty="0"/>
              <a:t>All systems/persons in the game evolve with each ‘tick’, and this can be tracked via charts and stats. From anti-matter flow in the engines, to health, energy, deterioration of certain systems etc. </a:t>
            </a:r>
          </a:p>
          <a:p>
            <a:r>
              <a:rPr lang="en-US" sz="1100" dirty="0"/>
              <a:t> </a:t>
            </a:r>
          </a:p>
        </p:txBody>
      </p:sp>
      <p:sp>
        <p:nvSpPr>
          <p:cNvPr id="5" name="TextBox 4">
            <a:extLst>
              <a:ext uri="{FF2B5EF4-FFF2-40B4-BE49-F238E27FC236}">
                <a16:creationId xmlns:a16="http://schemas.microsoft.com/office/drawing/2014/main" id="{F985133B-CC1C-4A45-B302-E2778C6A5FF5}"/>
              </a:ext>
            </a:extLst>
          </p:cNvPr>
          <p:cNvSpPr txBox="1"/>
          <p:nvPr/>
        </p:nvSpPr>
        <p:spPr>
          <a:xfrm>
            <a:off x="120650" y="82550"/>
            <a:ext cx="1553887" cy="369332"/>
          </a:xfrm>
          <a:prstGeom prst="rect">
            <a:avLst/>
          </a:prstGeom>
          <a:noFill/>
        </p:spPr>
        <p:txBody>
          <a:bodyPr wrap="none" rtlCol="0">
            <a:spAutoFit/>
          </a:bodyPr>
          <a:lstStyle/>
          <a:p>
            <a:r>
              <a:rPr lang="en-US" dirty="0"/>
              <a:t>Basic concepts</a:t>
            </a:r>
          </a:p>
        </p:txBody>
      </p:sp>
    </p:spTree>
    <p:extLst>
      <p:ext uri="{BB962C8B-B14F-4D97-AF65-F5344CB8AC3E}">
        <p14:creationId xmlns:p14="http://schemas.microsoft.com/office/powerpoint/2010/main" val="372026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D10FDB-6444-4390-B463-E23D7A361223}"/>
              </a:ext>
            </a:extLst>
          </p:cNvPr>
          <p:cNvSpPr/>
          <p:nvPr/>
        </p:nvSpPr>
        <p:spPr>
          <a:xfrm>
            <a:off x="4191000" y="1308100"/>
            <a:ext cx="1311093" cy="9017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Shields</a:t>
            </a:r>
          </a:p>
        </p:txBody>
      </p:sp>
      <p:sp>
        <p:nvSpPr>
          <p:cNvPr id="5" name="Rectangle 4">
            <a:extLst>
              <a:ext uri="{FF2B5EF4-FFF2-40B4-BE49-F238E27FC236}">
                <a16:creationId xmlns:a16="http://schemas.microsoft.com/office/drawing/2014/main" id="{A9CFECC8-C345-47F7-8A3F-B49E34ECF42B}"/>
              </a:ext>
            </a:extLst>
          </p:cNvPr>
          <p:cNvSpPr/>
          <p:nvPr/>
        </p:nvSpPr>
        <p:spPr>
          <a:xfrm>
            <a:off x="4191000" y="2209800"/>
            <a:ext cx="1311093" cy="9017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Armor</a:t>
            </a:r>
          </a:p>
        </p:txBody>
      </p:sp>
      <p:sp>
        <p:nvSpPr>
          <p:cNvPr id="6" name="Rectangle 5">
            <a:extLst>
              <a:ext uri="{FF2B5EF4-FFF2-40B4-BE49-F238E27FC236}">
                <a16:creationId xmlns:a16="http://schemas.microsoft.com/office/drawing/2014/main" id="{1DE8E298-E71C-4B18-B660-C1AAAD3F852E}"/>
              </a:ext>
            </a:extLst>
          </p:cNvPr>
          <p:cNvSpPr/>
          <p:nvPr/>
        </p:nvSpPr>
        <p:spPr>
          <a:xfrm>
            <a:off x="4191000" y="3111500"/>
            <a:ext cx="1311093" cy="9017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Hull</a:t>
            </a:r>
          </a:p>
        </p:txBody>
      </p:sp>
      <p:sp>
        <p:nvSpPr>
          <p:cNvPr id="8" name="Rectangle 7">
            <a:extLst>
              <a:ext uri="{FF2B5EF4-FFF2-40B4-BE49-F238E27FC236}">
                <a16:creationId xmlns:a16="http://schemas.microsoft.com/office/drawing/2014/main" id="{130777F2-CC92-4329-B38F-1D5CC9B099C6}"/>
              </a:ext>
            </a:extLst>
          </p:cNvPr>
          <p:cNvSpPr/>
          <p:nvPr/>
        </p:nvSpPr>
        <p:spPr>
          <a:xfrm>
            <a:off x="4191000" y="4013200"/>
            <a:ext cx="1311093" cy="901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Subsystems</a:t>
            </a:r>
          </a:p>
        </p:txBody>
      </p:sp>
      <p:sp>
        <p:nvSpPr>
          <p:cNvPr id="9" name="Rectangle 8">
            <a:extLst>
              <a:ext uri="{FF2B5EF4-FFF2-40B4-BE49-F238E27FC236}">
                <a16:creationId xmlns:a16="http://schemas.microsoft.com/office/drawing/2014/main" id="{DA6E9531-4F4D-49E4-AE25-04E6BA00B140}"/>
              </a:ext>
            </a:extLst>
          </p:cNvPr>
          <p:cNvSpPr/>
          <p:nvPr/>
        </p:nvSpPr>
        <p:spPr>
          <a:xfrm>
            <a:off x="5502093" y="4013200"/>
            <a:ext cx="1311093" cy="901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Crew and leisure</a:t>
            </a:r>
          </a:p>
        </p:txBody>
      </p:sp>
      <p:sp>
        <p:nvSpPr>
          <p:cNvPr id="10" name="Rectangle 9">
            <a:extLst>
              <a:ext uri="{FF2B5EF4-FFF2-40B4-BE49-F238E27FC236}">
                <a16:creationId xmlns:a16="http://schemas.microsoft.com/office/drawing/2014/main" id="{7A0A0BAC-00D9-421C-AA79-50AA2D3F8850}"/>
              </a:ext>
            </a:extLst>
          </p:cNvPr>
          <p:cNvSpPr/>
          <p:nvPr/>
        </p:nvSpPr>
        <p:spPr>
          <a:xfrm>
            <a:off x="2879907" y="4013200"/>
            <a:ext cx="1311093" cy="9017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Weapons</a:t>
            </a:r>
          </a:p>
        </p:txBody>
      </p:sp>
      <p:sp>
        <p:nvSpPr>
          <p:cNvPr id="11" name="Rectangle 10">
            <a:extLst>
              <a:ext uri="{FF2B5EF4-FFF2-40B4-BE49-F238E27FC236}">
                <a16:creationId xmlns:a16="http://schemas.microsoft.com/office/drawing/2014/main" id="{45266C29-8C07-415B-8436-CE6901977B38}"/>
              </a:ext>
            </a:extLst>
          </p:cNvPr>
          <p:cNvSpPr/>
          <p:nvPr/>
        </p:nvSpPr>
        <p:spPr>
          <a:xfrm>
            <a:off x="4190999" y="4914900"/>
            <a:ext cx="1311093" cy="901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Warp core</a:t>
            </a:r>
          </a:p>
        </p:txBody>
      </p:sp>
      <p:sp>
        <p:nvSpPr>
          <p:cNvPr id="12" name="TextBox 11">
            <a:extLst>
              <a:ext uri="{FF2B5EF4-FFF2-40B4-BE49-F238E27FC236}">
                <a16:creationId xmlns:a16="http://schemas.microsoft.com/office/drawing/2014/main" id="{980C97AF-92B7-495A-B805-11D114B24797}"/>
              </a:ext>
            </a:extLst>
          </p:cNvPr>
          <p:cNvSpPr txBox="1"/>
          <p:nvPr/>
        </p:nvSpPr>
        <p:spPr>
          <a:xfrm>
            <a:off x="120650" y="82550"/>
            <a:ext cx="3026726" cy="369332"/>
          </a:xfrm>
          <a:prstGeom prst="rect">
            <a:avLst/>
          </a:prstGeom>
          <a:noFill/>
        </p:spPr>
        <p:txBody>
          <a:bodyPr wrap="none" rtlCol="0">
            <a:spAutoFit/>
          </a:bodyPr>
          <a:lstStyle/>
          <a:p>
            <a:r>
              <a:rPr lang="en-US" dirty="0"/>
              <a:t>Systems penetration hierarchy</a:t>
            </a:r>
          </a:p>
        </p:txBody>
      </p:sp>
      <p:sp>
        <p:nvSpPr>
          <p:cNvPr id="13" name="TextBox 12">
            <a:extLst>
              <a:ext uri="{FF2B5EF4-FFF2-40B4-BE49-F238E27FC236}">
                <a16:creationId xmlns:a16="http://schemas.microsoft.com/office/drawing/2014/main" id="{7E489588-2531-4033-96D3-C260A506136B}"/>
              </a:ext>
            </a:extLst>
          </p:cNvPr>
          <p:cNvSpPr txBox="1"/>
          <p:nvPr/>
        </p:nvSpPr>
        <p:spPr>
          <a:xfrm>
            <a:off x="5822950" y="1574284"/>
            <a:ext cx="4292600" cy="600164"/>
          </a:xfrm>
          <a:prstGeom prst="rect">
            <a:avLst/>
          </a:prstGeom>
          <a:noFill/>
        </p:spPr>
        <p:txBody>
          <a:bodyPr wrap="square" rtlCol="0">
            <a:spAutoFit/>
          </a:bodyPr>
          <a:lstStyle/>
          <a:p>
            <a:r>
              <a:rPr lang="en-US" sz="1100" dirty="0"/>
              <a:t>Does not act like your typical ‘first shields, then armor’ profile; rather, shields can mitigate armor damage. Certain weapons modulate this effect. </a:t>
            </a:r>
          </a:p>
        </p:txBody>
      </p:sp>
      <p:sp>
        <p:nvSpPr>
          <p:cNvPr id="14" name="TextBox 13">
            <a:extLst>
              <a:ext uri="{FF2B5EF4-FFF2-40B4-BE49-F238E27FC236}">
                <a16:creationId xmlns:a16="http://schemas.microsoft.com/office/drawing/2014/main" id="{59E29B01-AFBD-414F-B255-4792EC291AF8}"/>
              </a:ext>
            </a:extLst>
          </p:cNvPr>
          <p:cNvSpPr txBox="1"/>
          <p:nvPr/>
        </p:nvSpPr>
        <p:spPr>
          <a:xfrm>
            <a:off x="5822950" y="2325216"/>
            <a:ext cx="4292600" cy="430887"/>
          </a:xfrm>
          <a:prstGeom prst="rect">
            <a:avLst/>
          </a:prstGeom>
          <a:noFill/>
        </p:spPr>
        <p:txBody>
          <a:bodyPr wrap="square" rtlCol="0">
            <a:spAutoFit/>
          </a:bodyPr>
          <a:lstStyle/>
          <a:p>
            <a:r>
              <a:rPr lang="en-US" sz="1100" dirty="0"/>
              <a:t>Any time armor is &lt;100% in a structure sector, there is an increasing probability of hull damage. </a:t>
            </a:r>
          </a:p>
        </p:txBody>
      </p:sp>
      <p:sp>
        <p:nvSpPr>
          <p:cNvPr id="15" name="TextBox 14">
            <a:extLst>
              <a:ext uri="{FF2B5EF4-FFF2-40B4-BE49-F238E27FC236}">
                <a16:creationId xmlns:a16="http://schemas.microsoft.com/office/drawing/2014/main" id="{513F409A-3800-4136-813F-BA81210E76F1}"/>
              </a:ext>
            </a:extLst>
          </p:cNvPr>
          <p:cNvSpPr txBox="1"/>
          <p:nvPr/>
        </p:nvSpPr>
        <p:spPr>
          <a:xfrm>
            <a:off x="5822950" y="3346906"/>
            <a:ext cx="4292600" cy="430887"/>
          </a:xfrm>
          <a:prstGeom prst="rect">
            <a:avLst/>
          </a:prstGeom>
          <a:noFill/>
        </p:spPr>
        <p:txBody>
          <a:bodyPr wrap="square" rtlCol="0">
            <a:spAutoFit/>
          </a:bodyPr>
          <a:lstStyle/>
          <a:p>
            <a:r>
              <a:rPr lang="en-US" sz="1100" dirty="0"/>
              <a:t>Any time hull is &lt;100% in a structure sector, there is an increasing probability of systems damage. </a:t>
            </a:r>
          </a:p>
        </p:txBody>
      </p:sp>
      <p:sp>
        <p:nvSpPr>
          <p:cNvPr id="16" name="TextBox 15">
            <a:extLst>
              <a:ext uri="{FF2B5EF4-FFF2-40B4-BE49-F238E27FC236}">
                <a16:creationId xmlns:a16="http://schemas.microsoft.com/office/drawing/2014/main" id="{8857B7D5-BDFE-4C00-819B-B868A67274C3}"/>
              </a:ext>
            </a:extLst>
          </p:cNvPr>
          <p:cNvSpPr txBox="1"/>
          <p:nvPr/>
        </p:nvSpPr>
        <p:spPr>
          <a:xfrm>
            <a:off x="7035800" y="4163968"/>
            <a:ext cx="4292600" cy="600164"/>
          </a:xfrm>
          <a:prstGeom prst="rect">
            <a:avLst/>
          </a:prstGeom>
          <a:noFill/>
        </p:spPr>
        <p:txBody>
          <a:bodyPr wrap="square" rtlCol="0">
            <a:spAutoFit/>
          </a:bodyPr>
          <a:lstStyle/>
          <a:p>
            <a:r>
              <a:rPr lang="en-US" sz="1100" dirty="0"/>
              <a:t>Each ship system type has its own damage profile, likelihood, and effect. Each of these can in turn be modified by various enhancements to the ship. </a:t>
            </a:r>
          </a:p>
        </p:txBody>
      </p:sp>
      <p:sp>
        <p:nvSpPr>
          <p:cNvPr id="17" name="TextBox 16">
            <a:extLst>
              <a:ext uri="{FF2B5EF4-FFF2-40B4-BE49-F238E27FC236}">
                <a16:creationId xmlns:a16="http://schemas.microsoft.com/office/drawing/2014/main" id="{AC492661-801F-4EE8-A403-18996CC43BCA}"/>
              </a:ext>
            </a:extLst>
          </p:cNvPr>
          <p:cNvSpPr txBox="1"/>
          <p:nvPr/>
        </p:nvSpPr>
        <p:spPr>
          <a:xfrm>
            <a:off x="5822950" y="5065668"/>
            <a:ext cx="4292600" cy="1446550"/>
          </a:xfrm>
          <a:prstGeom prst="rect">
            <a:avLst/>
          </a:prstGeom>
          <a:noFill/>
        </p:spPr>
        <p:txBody>
          <a:bodyPr wrap="square" rtlCol="0">
            <a:spAutoFit/>
          </a:bodyPr>
          <a:lstStyle/>
          <a:p>
            <a:r>
              <a:rPr lang="en-US" sz="1100" dirty="0"/>
              <a:t>The warp core is the most heavily shielded, and most critical, component of the ship. In the precarious instances where the warp core is damaged beyond a certain percentage, there is a chance of critical failure resulting in the destruction or heavy damage to the ship. </a:t>
            </a:r>
          </a:p>
          <a:p>
            <a:endParaRPr lang="en-US" sz="1100" dirty="0"/>
          </a:p>
          <a:p>
            <a:r>
              <a:rPr lang="en-US" sz="1100" dirty="0"/>
              <a:t>Even in the event of a warp core breach, the ship will not be completely destroyed, but at that point, rescue and rebuilding efforts may not be worth it. </a:t>
            </a:r>
          </a:p>
        </p:txBody>
      </p:sp>
    </p:spTree>
    <p:extLst>
      <p:ext uri="{BB962C8B-B14F-4D97-AF65-F5344CB8AC3E}">
        <p14:creationId xmlns:p14="http://schemas.microsoft.com/office/powerpoint/2010/main" val="386969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80C97AF-92B7-495A-B805-11D114B24797}"/>
              </a:ext>
            </a:extLst>
          </p:cNvPr>
          <p:cNvSpPr txBox="1"/>
          <p:nvPr/>
        </p:nvSpPr>
        <p:spPr>
          <a:xfrm>
            <a:off x="120650" y="82550"/>
            <a:ext cx="2093843" cy="369332"/>
          </a:xfrm>
          <a:prstGeom prst="rect">
            <a:avLst/>
          </a:prstGeom>
          <a:noFill/>
        </p:spPr>
        <p:txBody>
          <a:bodyPr wrap="none" rtlCol="0">
            <a:spAutoFit/>
          </a:bodyPr>
          <a:lstStyle/>
          <a:p>
            <a:r>
              <a:rPr lang="en-US" dirty="0"/>
              <a:t>Modular ship design</a:t>
            </a:r>
          </a:p>
        </p:txBody>
      </p:sp>
      <p:sp>
        <p:nvSpPr>
          <p:cNvPr id="2" name="Rectangle 1">
            <a:extLst>
              <a:ext uri="{FF2B5EF4-FFF2-40B4-BE49-F238E27FC236}">
                <a16:creationId xmlns:a16="http://schemas.microsoft.com/office/drawing/2014/main" id="{EBFABA18-A6C5-410F-AFE8-EB2F12BEC6D2}"/>
              </a:ext>
            </a:extLst>
          </p:cNvPr>
          <p:cNvSpPr/>
          <p:nvPr/>
        </p:nvSpPr>
        <p:spPr>
          <a:xfrm>
            <a:off x="3367157" y="1075859"/>
            <a:ext cx="1280583" cy="128058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Weapons</a:t>
            </a:r>
          </a:p>
        </p:txBody>
      </p:sp>
      <p:sp>
        <p:nvSpPr>
          <p:cNvPr id="19" name="Rectangle 18">
            <a:extLst>
              <a:ext uri="{FF2B5EF4-FFF2-40B4-BE49-F238E27FC236}">
                <a16:creationId xmlns:a16="http://schemas.microsoft.com/office/drawing/2014/main" id="{D1DF98AA-11CE-4C3A-AF2A-FE8B0591F024}"/>
              </a:ext>
            </a:extLst>
          </p:cNvPr>
          <p:cNvSpPr/>
          <p:nvPr/>
        </p:nvSpPr>
        <p:spPr>
          <a:xfrm>
            <a:off x="3367157" y="2356442"/>
            <a:ext cx="1280583" cy="12805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Warp core</a:t>
            </a:r>
          </a:p>
        </p:txBody>
      </p:sp>
      <p:sp>
        <p:nvSpPr>
          <p:cNvPr id="20" name="Rectangle 19">
            <a:extLst>
              <a:ext uri="{FF2B5EF4-FFF2-40B4-BE49-F238E27FC236}">
                <a16:creationId xmlns:a16="http://schemas.microsoft.com/office/drawing/2014/main" id="{4532CDDC-8498-4D41-B2CA-4FC57B6FBD01}"/>
              </a:ext>
            </a:extLst>
          </p:cNvPr>
          <p:cNvSpPr/>
          <p:nvPr/>
        </p:nvSpPr>
        <p:spPr>
          <a:xfrm>
            <a:off x="3367157" y="3637025"/>
            <a:ext cx="1280583" cy="128058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Critical subsystems</a:t>
            </a:r>
          </a:p>
        </p:txBody>
      </p:sp>
      <p:sp>
        <p:nvSpPr>
          <p:cNvPr id="21" name="Rectangle 20">
            <a:extLst>
              <a:ext uri="{FF2B5EF4-FFF2-40B4-BE49-F238E27FC236}">
                <a16:creationId xmlns:a16="http://schemas.microsoft.com/office/drawing/2014/main" id="{FED15B56-9044-4DA4-A828-0645A4E5FE21}"/>
              </a:ext>
            </a:extLst>
          </p:cNvPr>
          <p:cNvSpPr/>
          <p:nvPr/>
        </p:nvSpPr>
        <p:spPr>
          <a:xfrm>
            <a:off x="4647740" y="2356442"/>
            <a:ext cx="1280583" cy="128058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Crew and leisure</a:t>
            </a:r>
          </a:p>
        </p:txBody>
      </p:sp>
      <p:sp>
        <p:nvSpPr>
          <p:cNvPr id="22" name="Rectangle 21">
            <a:extLst>
              <a:ext uri="{FF2B5EF4-FFF2-40B4-BE49-F238E27FC236}">
                <a16:creationId xmlns:a16="http://schemas.microsoft.com/office/drawing/2014/main" id="{79C0ADE4-3D13-4995-B5DC-E32F5CA65A51}"/>
              </a:ext>
            </a:extLst>
          </p:cNvPr>
          <p:cNvSpPr/>
          <p:nvPr/>
        </p:nvSpPr>
        <p:spPr>
          <a:xfrm>
            <a:off x="2086574" y="2356442"/>
            <a:ext cx="1280583" cy="128058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Crew and leisure</a:t>
            </a:r>
          </a:p>
        </p:txBody>
      </p:sp>
      <p:sp>
        <p:nvSpPr>
          <p:cNvPr id="23" name="Rectangle 22">
            <a:extLst>
              <a:ext uri="{FF2B5EF4-FFF2-40B4-BE49-F238E27FC236}">
                <a16:creationId xmlns:a16="http://schemas.microsoft.com/office/drawing/2014/main" id="{D13013D0-DE2B-48FE-A7BA-9D67287ED2BB}"/>
              </a:ext>
            </a:extLst>
          </p:cNvPr>
          <p:cNvSpPr/>
          <p:nvPr/>
        </p:nvSpPr>
        <p:spPr>
          <a:xfrm>
            <a:off x="2090991" y="3637025"/>
            <a:ext cx="1280583" cy="128058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Subsystems</a:t>
            </a:r>
          </a:p>
        </p:txBody>
      </p:sp>
      <p:sp>
        <p:nvSpPr>
          <p:cNvPr id="24" name="Rectangle 23">
            <a:extLst>
              <a:ext uri="{FF2B5EF4-FFF2-40B4-BE49-F238E27FC236}">
                <a16:creationId xmlns:a16="http://schemas.microsoft.com/office/drawing/2014/main" id="{460ADE84-79B3-4432-8A37-DD45C12D7BCE}"/>
              </a:ext>
            </a:extLst>
          </p:cNvPr>
          <p:cNvSpPr/>
          <p:nvPr/>
        </p:nvSpPr>
        <p:spPr>
          <a:xfrm>
            <a:off x="4643323" y="3637025"/>
            <a:ext cx="1280583" cy="128058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Subsystems</a:t>
            </a:r>
          </a:p>
        </p:txBody>
      </p:sp>
      <p:sp>
        <p:nvSpPr>
          <p:cNvPr id="7" name="TextBox 6">
            <a:extLst>
              <a:ext uri="{FF2B5EF4-FFF2-40B4-BE49-F238E27FC236}">
                <a16:creationId xmlns:a16="http://schemas.microsoft.com/office/drawing/2014/main" id="{C10BE3A3-2423-4C51-A554-3E46062D6895}"/>
              </a:ext>
            </a:extLst>
          </p:cNvPr>
          <p:cNvSpPr txBox="1"/>
          <p:nvPr/>
        </p:nvSpPr>
        <p:spPr>
          <a:xfrm>
            <a:off x="7770534" y="658752"/>
            <a:ext cx="3981450" cy="2862322"/>
          </a:xfrm>
          <a:prstGeom prst="rect">
            <a:avLst/>
          </a:prstGeom>
          <a:noFill/>
        </p:spPr>
        <p:txBody>
          <a:bodyPr wrap="square" rtlCol="0">
            <a:spAutoFit/>
          </a:bodyPr>
          <a:lstStyle/>
          <a:p>
            <a:r>
              <a:rPr lang="en-US" sz="1200" dirty="0"/>
              <a:t>Potential ship design concept. Able to place sectors as blocks. The absolute location i.e. n/s/e/w does not matter; however, the ‘padding’ of each is important. More insulated sectors will be better shielded from damage, and hull failure of adjacent sectors will increase exposure of the inner sector. </a:t>
            </a:r>
          </a:p>
          <a:p>
            <a:endParaRPr lang="en-US" sz="1200" dirty="0"/>
          </a:p>
          <a:p>
            <a:r>
              <a:rPr lang="en-US" sz="1200" dirty="0"/>
              <a:t>In this way, there is a strategic mindset to the relative location of each sector, and the various defense characteristics of each in relation to the other.  </a:t>
            </a:r>
          </a:p>
          <a:p>
            <a:endParaRPr lang="en-US" sz="1200" dirty="0"/>
          </a:p>
          <a:p>
            <a:r>
              <a:rPr lang="en-US" sz="1200" dirty="0"/>
              <a:t>Shield/armor/hull characteristics are discrete to each sector. </a:t>
            </a:r>
          </a:p>
          <a:p>
            <a:endParaRPr lang="en-US" sz="1200" dirty="0"/>
          </a:p>
          <a:p>
            <a:r>
              <a:rPr lang="en-US" sz="1200" dirty="0"/>
              <a:t>‘Empty’ hull modules are possible, with these adding mass/weight/cost, though providing additional layers of insulation to key systems. </a:t>
            </a:r>
          </a:p>
        </p:txBody>
      </p:sp>
      <p:sp>
        <p:nvSpPr>
          <p:cNvPr id="32" name="Rectangle 31">
            <a:extLst>
              <a:ext uri="{FF2B5EF4-FFF2-40B4-BE49-F238E27FC236}">
                <a16:creationId xmlns:a16="http://schemas.microsoft.com/office/drawing/2014/main" id="{486D268C-E15B-4076-8C2B-EE7E2EC06C61}"/>
              </a:ext>
            </a:extLst>
          </p:cNvPr>
          <p:cNvSpPr/>
          <p:nvPr/>
        </p:nvSpPr>
        <p:spPr>
          <a:xfrm>
            <a:off x="819242" y="3637025"/>
            <a:ext cx="1280583" cy="12805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Hull</a:t>
            </a:r>
          </a:p>
        </p:txBody>
      </p:sp>
      <p:sp>
        <p:nvSpPr>
          <p:cNvPr id="33" name="Rectangle 32">
            <a:extLst>
              <a:ext uri="{FF2B5EF4-FFF2-40B4-BE49-F238E27FC236}">
                <a16:creationId xmlns:a16="http://schemas.microsoft.com/office/drawing/2014/main" id="{1C70D7DB-FABF-4AA2-A460-527C9331F3C4}"/>
              </a:ext>
            </a:extLst>
          </p:cNvPr>
          <p:cNvSpPr/>
          <p:nvPr/>
        </p:nvSpPr>
        <p:spPr>
          <a:xfrm>
            <a:off x="3358323" y="4917608"/>
            <a:ext cx="1280583" cy="12805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Hull</a:t>
            </a:r>
          </a:p>
        </p:txBody>
      </p:sp>
      <p:sp>
        <p:nvSpPr>
          <p:cNvPr id="34" name="Rectangle 33">
            <a:extLst>
              <a:ext uri="{FF2B5EF4-FFF2-40B4-BE49-F238E27FC236}">
                <a16:creationId xmlns:a16="http://schemas.microsoft.com/office/drawing/2014/main" id="{8CC8FB58-3739-4B79-9F64-623BE0C0EBD9}"/>
              </a:ext>
            </a:extLst>
          </p:cNvPr>
          <p:cNvSpPr/>
          <p:nvPr/>
        </p:nvSpPr>
        <p:spPr>
          <a:xfrm>
            <a:off x="5923906" y="3637024"/>
            <a:ext cx="1280583" cy="12805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Hull</a:t>
            </a:r>
          </a:p>
        </p:txBody>
      </p:sp>
    </p:spTree>
    <p:extLst>
      <p:ext uri="{BB962C8B-B14F-4D97-AF65-F5344CB8AC3E}">
        <p14:creationId xmlns:p14="http://schemas.microsoft.com/office/powerpoint/2010/main" val="273784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704</Words>
  <Application>Microsoft Office PowerPoint</Application>
  <PresentationFormat>Widescreen</PresentationFormat>
  <Paragraphs>51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Armbruster</dc:creator>
  <cp:lastModifiedBy>Andrew Armbruster</cp:lastModifiedBy>
  <cp:revision>6</cp:revision>
  <dcterms:created xsi:type="dcterms:W3CDTF">2022-08-17T16:08:58Z</dcterms:created>
  <dcterms:modified xsi:type="dcterms:W3CDTF">2022-08-18T11:29:37Z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2fa3fd3-029b-403d-91b4-1dc930cb0e60_Enabled">
    <vt:lpwstr>true</vt:lpwstr>
  </property>
  <property fmtid="{D5CDD505-2E9C-101B-9397-08002B2CF9AE}" pid="3" name="MSIP_Label_82fa3fd3-029b-403d-91b4-1dc930cb0e60_SetDate">
    <vt:lpwstr>2022-08-17T16:08:58Z</vt:lpwstr>
  </property>
  <property fmtid="{D5CDD505-2E9C-101B-9397-08002B2CF9AE}" pid="4" name="MSIP_Label_82fa3fd3-029b-403d-91b4-1dc930cb0e60_Method">
    <vt:lpwstr>Standard</vt:lpwstr>
  </property>
  <property fmtid="{D5CDD505-2E9C-101B-9397-08002B2CF9AE}" pid="5" name="MSIP_Label_82fa3fd3-029b-403d-91b4-1dc930cb0e60_Name">
    <vt:lpwstr>82fa3fd3-029b-403d-91b4-1dc930cb0e60</vt:lpwstr>
  </property>
  <property fmtid="{D5CDD505-2E9C-101B-9397-08002B2CF9AE}" pid="6" name="MSIP_Label_82fa3fd3-029b-403d-91b4-1dc930cb0e60_SiteId">
    <vt:lpwstr>4ae48b41-0137-4599-8661-fc641fe77bea</vt:lpwstr>
  </property>
  <property fmtid="{D5CDD505-2E9C-101B-9397-08002B2CF9AE}" pid="7" name="MSIP_Label_82fa3fd3-029b-403d-91b4-1dc930cb0e60_ActionId">
    <vt:lpwstr>f27bce21-7a7c-4b15-a305-f8f1aa7d8308</vt:lpwstr>
  </property>
  <property fmtid="{D5CDD505-2E9C-101B-9397-08002B2CF9AE}" pid="8" name="MSIP_Label_82fa3fd3-029b-403d-91b4-1dc930cb0e60_ContentBits">
    <vt:lpwstr>0</vt:lpwstr>
  </property>
</Properties>
</file>