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49" d="100"/>
          <a:sy n="14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08E0-917A-4029-B0A2-195E1F8C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9522D-971E-4918-A1FA-6D7A31C7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3FBA-51A6-4272-B9B3-8E653583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F37C-93D3-4F33-B6CF-F4F6749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C217-BBB4-4315-960F-E4E6C7E8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D60F-AE11-425C-A25E-D383142B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3A6A2-7AF6-45CD-A1F5-D93A0A42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4C38-4DC9-4B06-B13E-A20E8E5A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B003-3AEB-4815-AFEC-CF81215D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D778-821A-49CC-B160-EF8A0023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2AC8-029F-4E06-AF84-C5204F2D8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0DAC5-F412-479D-8EF9-21F1D8D9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D4171-F6D3-48D0-9719-7DA9F0D5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CA4B-5D8C-4449-87FC-999B4101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4ABC-3F48-4BF4-A822-CFE14F87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9CB5-5FD7-4235-A327-53DBB3D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6D51-B404-45F7-BAB2-B9E1F59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613A-F50A-45AB-B7F7-2394B78C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5AE4-3C10-46B1-9D4C-26BBA7A1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98A6-337A-47B8-AD78-49AE1C98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9396-8AEB-4119-9730-064B112C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4412-769E-44D5-8CF9-09A39BE4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FE3-EB2B-477C-AC6E-CB6FBB11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A64-3FBC-414D-9001-E8C47C4F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9A9D-EE06-4AE3-84B4-04618152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274F-FBB4-4D99-B940-315EB9D6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D209-C5DA-4021-91B6-0883C9784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CC3B1-D40A-44EB-B9CC-69B84048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44EC-2982-46EF-AF7D-55B367E1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705F-D0DD-4F51-AF79-B97221A2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170D-BD20-4044-8571-8984040E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3EE4-8AA1-45D9-92FD-DCB0F944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7228-1989-402D-B9E6-C7D0AFD3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C83DE-E1E2-47AD-8E15-AFDBA2C1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3EC04-6710-427B-9FDA-4DF4BAAC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16A02-2382-442B-953A-A8324C7AD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00EDD-B1A7-4D38-A795-CB28C785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34066-7BAB-4C83-8E38-4F34B1C0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4E36A-73CE-44CE-82B5-30F45BD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1A3-E3CD-42A1-9979-7D161A15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205A-2476-46DF-858C-2004227E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563C5-69B5-4594-8886-597F456A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F24A7-F58E-46A2-95FE-C667592A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68292-E8FC-4B1C-9DD0-B919EC0F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E6B79-DEAE-437F-BC0C-7601281A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25B7-7AFD-4EFA-A82D-525DB48E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106A-6E2C-452D-8CB3-EC8DA2E2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D294-F01A-45BA-817A-C4426C57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A24BA-7C92-436C-B98A-C1D4C93E2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432BB-4755-49F2-83DA-96C80AA1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06F7-0B18-4DDF-B6DC-8C414360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A0A5-5474-48F1-80B1-30350FCE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84E3-5839-476D-A094-8CE76654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38D71-81A5-4A6B-843F-B3A1C687E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669F-5B95-4FC8-AEF7-C2BF7924C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FB007-029B-4B16-9436-009CBE38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8C9C9-A67D-414F-8784-EC1F2F89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BC2C-2DA2-4E93-9304-016D70DF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558E2-5998-4A1D-A338-DABB44D6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4639-9BDC-4755-92DE-DBF0CAF6D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41B2-F958-49C3-BEFF-87D548D0D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03B-6F1F-4DB5-AA18-1545A1D7BE5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3564-D20B-4D8B-97C1-5EFA32772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6483-DF43-4DBF-8149-9033342DF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0DF0-F981-4489-B37D-4A4DD01D4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10FDB-6444-4390-B463-E23D7A361223}"/>
              </a:ext>
            </a:extLst>
          </p:cNvPr>
          <p:cNvSpPr/>
          <p:nvPr/>
        </p:nvSpPr>
        <p:spPr>
          <a:xfrm>
            <a:off x="4191000" y="1308100"/>
            <a:ext cx="1311093" cy="901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Shields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FECC8-C345-47F7-8A3F-B49E34ECF42B}"/>
              </a:ext>
            </a:extLst>
          </p:cNvPr>
          <p:cNvSpPr/>
          <p:nvPr/>
        </p:nvSpPr>
        <p:spPr>
          <a:xfrm>
            <a:off x="4191000" y="2209800"/>
            <a:ext cx="1311093" cy="901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8E298-E71C-4B18-B660-C1AAAD3F852E}"/>
              </a:ext>
            </a:extLst>
          </p:cNvPr>
          <p:cNvSpPr/>
          <p:nvPr/>
        </p:nvSpPr>
        <p:spPr>
          <a:xfrm>
            <a:off x="4191000" y="3111500"/>
            <a:ext cx="1311093" cy="901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777F2-CC92-4329-B38F-1D5CC9B099C6}"/>
              </a:ext>
            </a:extLst>
          </p:cNvPr>
          <p:cNvSpPr/>
          <p:nvPr/>
        </p:nvSpPr>
        <p:spPr>
          <a:xfrm>
            <a:off x="4191000" y="4013200"/>
            <a:ext cx="1311093" cy="901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9531-4F4D-49E4-AE25-04E6BA00B140}"/>
              </a:ext>
            </a:extLst>
          </p:cNvPr>
          <p:cNvSpPr/>
          <p:nvPr/>
        </p:nvSpPr>
        <p:spPr>
          <a:xfrm>
            <a:off x="5502093" y="4013200"/>
            <a:ext cx="1311093" cy="901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Crew and leisure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A0BAC-00D9-421C-AA79-50AA2D3F8850}"/>
              </a:ext>
            </a:extLst>
          </p:cNvPr>
          <p:cNvSpPr/>
          <p:nvPr/>
        </p:nvSpPr>
        <p:spPr>
          <a:xfrm>
            <a:off x="2879907" y="4013200"/>
            <a:ext cx="1311093" cy="901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Weapons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66C29-8C07-415B-8436-CE6901977B38}"/>
              </a:ext>
            </a:extLst>
          </p:cNvPr>
          <p:cNvSpPr/>
          <p:nvPr/>
        </p:nvSpPr>
        <p:spPr>
          <a:xfrm>
            <a:off x="4190999" y="4914900"/>
            <a:ext cx="1311093" cy="901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Warp 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C97AF-92B7-495A-B805-11D114B24797}"/>
              </a:ext>
            </a:extLst>
          </p:cNvPr>
          <p:cNvSpPr txBox="1"/>
          <p:nvPr/>
        </p:nvSpPr>
        <p:spPr>
          <a:xfrm>
            <a:off x="120650" y="82550"/>
            <a:ext cx="302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Systems penetration hierarchy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89588-2531-4033-96D3-C260A506136B}"/>
              </a:ext>
            </a:extLst>
          </p:cNvPr>
          <p:cNvSpPr txBox="1"/>
          <p:nvPr/>
        </p:nvSpPr>
        <p:spPr>
          <a:xfrm>
            <a:off x="5822950" y="1574284"/>
            <a:ext cx="4292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Does not act like your typical ‘first shields, then armor’ profile; rather, shields can mitigate armor damage. Certain weapons modulate this effect.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29B01-AFBD-414F-B255-4792EC291AF8}"/>
              </a:ext>
            </a:extLst>
          </p:cNvPr>
          <p:cNvSpPr txBox="1"/>
          <p:nvPr/>
        </p:nvSpPr>
        <p:spPr>
          <a:xfrm>
            <a:off x="5822950" y="2325216"/>
            <a:ext cx="429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Any time armor is &lt;100% in a structure sector, there is an increasing probability of hull damage.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F409A-3800-4136-813F-BA81210E76F1}"/>
              </a:ext>
            </a:extLst>
          </p:cNvPr>
          <p:cNvSpPr txBox="1"/>
          <p:nvPr/>
        </p:nvSpPr>
        <p:spPr>
          <a:xfrm>
            <a:off x="5822950" y="3346906"/>
            <a:ext cx="429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Any time hull is &lt;100% in a structure sector, there is an increasing probability of systems damage.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7B7D5-BDFE-4C00-819B-B868A67274C3}"/>
              </a:ext>
            </a:extLst>
          </p:cNvPr>
          <p:cNvSpPr txBox="1"/>
          <p:nvPr/>
        </p:nvSpPr>
        <p:spPr>
          <a:xfrm>
            <a:off x="7035800" y="4163968"/>
            <a:ext cx="4292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Each ship system type has its own damage profile, likelihood, and effect. Each of these can in turn be modified by various enhancements to the ship.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92661-801F-4EE8-A403-18996CC43BCA}"/>
              </a:ext>
            </a:extLst>
          </p:cNvPr>
          <p:cNvSpPr txBox="1"/>
          <p:nvPr/>
        </p:nvSpPr>
        <p:spPr>
          <a:xfrm>
            <a:off x="5822950" y="5065668"/>
            <a:ext cx="429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warp core is the most heavily shielded, and most critical, component of the ship. In the precarious instances where the warp core is damaged beyond a certain percentage, there is a chance of critical failure resulting in the destruction or heavy damage to the ship. </a:t>
            </a:r>
          </a:p>
          <a:p>
            <a:endParaRPr lang="en-US" sz="1100" dirty="0"/>
          </a:p>
          <a:p>
            <a:r>
              <a:rPr lang="en-US" sz="1100" dirty="0"/>
              <a:t>Even in the event of a warp core breach, the ship will not be completely destroyed, but at that point, rescue and rebuilding efforts may not be worth it. </a:t>
            </a:r>
          </a:p>
        </p:txBody>
      </p:sp>
    </p:spTree>
    <p:extLst>
      <p:ext uri="{BB962C8B-B14F-4D97-AF65-F5344CB8AC3E}">
        <p14:creationId xmlns:p14="http://schemas.microsoft.com/office/powerpoint/2010/main" val="38696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0C97AF-92B7-495A-B805-11D114B24797}"/>
              </a:ext>
            </a:extLst>
          </p:cNvPr>
          <p:cNvSpPr txBox="1"/>
          <p:nvPr/>
        </p:nvSpPr>
        <p:spPr>
          <a:xfrm>
            <a:off x="120650" y="8255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Modular ship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ABA18-A6C5-410F-AFE8-EB2F12BEC6D2}"/>
              </a:ext>
            </a:extLst>
          </p:cNvPr>
          <p:cNvSpPr/>
          <p:nvPr/>
        </p:nvSpPr>
        <p:spPr>
          <a:xfrm>
            <a:off x="3367157" y="1075859"/>
            <a:ext cx="1280583" cy="1280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Weapons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DF98AA-11CE-4C3A-AF2A-FE8B0591F024}"/>
              </a:ext>
            </a:extLst>
          </p:cNvPr>
          <p:cNvSpPr/>
          <p:nvPr/>
        </p:nvSpPr>
        <p:spPr>
          <a:xfrm>
            <a:off x="3367157" y="2356442"/>
            <a:ext cx="1280583" cy="1280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Warp core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32CDDC-8498-4D41-B2CA-4FC57B6FBD01}"/>
              </a:ext>
            </a:extLst>
          </p:cNvPr>
          <p:cNvSpPr/>
          <p:nvPr/>
        </p:nvSpPr>
        <p:spPr>
          <a:xfrm>
            <a:off x="3367157" y="3637025"/>
            <a:ext cx="1280583" cy="12805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Critical subsystems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15B56-9044-4DA4-A828-0645A4E5FE21}"/>
              </a:ext>
            </a:extLst>
          </p:cNvPr>
          <p:cNvSpPr/>
          <p:nvPr/>
        </p:nvSpPr>
        <p:spPr>
          <a:xfrm>
            <a:off x="4647740" y="2356442"/>
            <a:ext cx="1280583" cy="1280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Crew and leisure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C0ADE4-3D13-4995-B5DC-E32F5CA65A51}"/>
              </a:ext>
            </a:extLst>
          </p:cNvPr>
          <p:cNvSpPr/>
          <p:nvPr/>
        </p:nvSpPr>
        <p:spPr>
          <a:xfrm>
            <a:off x="2086574" y="2356442"/>
            <a:ext cx="1280583" cy="1280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Crew and leisure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013D0-DE2B-48FE-A7BA-9D67287ED2BB}"/>
              </a:ext>
            </a:extLst>
          </p:cNvPr>
          <p:cNvSpPr/>
          <p:nvPr/>
        </p:nvSpPr>
        <p:spPr>
          <a:xfrm>
            <a:off x="2090991" y="3637025"/>
            <a:ext cx="1280583" cy="1280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Subsystems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0ADE84-79B3-4432-8A37-DD45C12D7BCE}"/>
              </a:ext>
            </a:extLst>
          </p:cNvPr>
          <p:cNvSpPr/>
          <p:nvPr/>
        </p:nvSpPr>
        <p:spPr>
          <a:xfrm>
            <a:off x="4643323" y="3637025"/>
            <a:ext cx="1280583" cy="1280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BE3A3-2423-4C51-A554-3E46062D6895}"/>
              </a:ext>
            </a:extLst>
          </p:cNvPr>
          <p:cNvSpPr txBox="1"/>
          <p:nvPr/>
        </p:nvSpPr>
        <p:spPr>
          <a:xfrm>
            <a:off x="7770534" y="658752"/>
            <a:ext cx="3981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Potential ship design concept. Able to place sectors as blocks. The absolute location i.e. n/s/e/w does not matter; however, the ‘padding’ of each is important. More insulated sectors will be better shielded from damage, and hull failure of adjacent sectors will increase exposure of the inner sector. </a:t>
            </a:r>
          </a:p>
          <a:p>
            <a:endParaRPr lang="en-US" sz="1200" dirty="0"/>
          </a:p>
          <a:p>
            <a:r>
              <a:rPr lang="en-US" sz="1200" dirty="0"/>
              <a:t>In this way, there is a strategic mindset to the relative location of each sector, and the various defense characteristics of each in relation to the other.  </a:t>
            </a:r>
          </a:p>
          <a:p>
            <a:endParaRPr lang="en-US" sz="1200" dirty="0"/>
          </a:p>
          <a:p>
            <a:r>
              <a:rPr lang="en-US" sz="1200" dirty="0"/>
              <a:t>Shield/armor/hull characteristics are discrete to each sector. </a:t>
            </a:r>
          </a:p>
          <a:p>
            <a:endParaRPr lang="en-US" sz="1200" dirty="0"/>
          </a:p>
          <a:p>
            <a:r>
              <a:rPr lang="en-US" sz="1200" dirty="0"/>
              <a:t>‘Empty’ hull modules are possible, with these adding mass/weight/cost, though providing additional layers of insulation to key systems.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6D268C-E15B-4076-8C2B-EE7E2EC06C61}"/>
              </a:ext>
            </a:extLst>
          </p:cNvPr>
          <p:cNvSpPr/>
          <p:nvPr/>
        </p:nvSpPr>
        <p:spPr>
          <a:xfrm>
            <a:off x="819242" y="3637025"/>
            <a:ext cx="1280583" cy="1280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Hull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0D7DB-FABF-4AA2-A460-527C9331F3C4}"/>
              </a:ext>
            </a:extLst>
          </p:cNvPr>
          <p:cNvSpPr/>
          <p:nvPr/>
        </p:nvSpPr>
        <p:spPr>
          <a:xfrm>
            <a:off x="3358323" y="4917608"/>
            <a:ext cx="1280583" cy="1280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8FB58-3739-4B79-9F64-623BE0C0EBD9}"/>
              </a:ext>
            </a:extLst>
          </p:cNvPr>
          <p:cNvSpPr/>
          <p:nvPr/>
        </p:nvSpPr>
        <p:spPr>
          <a:xfrm>
            <a:off x="5923906" y="3637024"/>
            <a:ext cx="1280583" cy="1280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Hull</a:t>
            </a:r>
          </a:p>
        </p:txBody>
      </p:sp>
    </p:spTree>
    <p:extLst>
      <p:ext uri="{BB962C8B-B14F-4D97-AF65-F5344CB8AC3E}">
        <p14:creationId xmlns:p14="http://schemas.microsoft.com/office/powerpoint/2010/main" val="27378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Armbruster</dc:creator>
  <cp:lastModifiedBy>Andrew Armbruster</cp:lastModifiedBy>
  <cp:revision>4</cp:revision>
  <dcterms:created xsi:type="dcterms:W3CDTF">2022-08-17T16:08:58Z</dcterms:created>
  <dcterms:modified xsi:type="dcterms:W3CDTF">2022-08-17T16:33:16Z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fa3fd3-029b-403d-91b4-1dc930cb0e60_Enabled">
    <vt:lpwstr>true</vt:lpwstr>
  </property>
  <property fmtid="{D5CDD505-2E9C-101B-9397-08002B2CF9AE}" pid="3" name="MSIP_Label_82fa3fd3-029b-403d-91b4-1dc930cb0e60_SetDate">
    <vt:lpwstr>2022-08-17T16:08:58Z</vt:lpwstr>
  </property>
  <property fmtid="{D5CDD505-2E9C-101B-9397-08002B2CF9AE}" pid="4" name="MSIP_Label_82fa3fd3-029b-403d-91b4-1dc930cb0e60_Method">
    <vt:lpwstr>Standard</vt:lpwstr>
  </property>
  <property fmtid="{D5CDD505-2E9C-101B-9397-08002B2CF9AE}" pid="5" name="MSIP_Label_82fa3fd3-029b-403d-91b4-1dc930cb0e60_Name">
    <vt:lpwstr>82fa3fd3-029b-403d-91b4-1dc930cb0e60</vt:lpwstr>
  </property>
  <property fmtid="{D5CDD505-2E9C-101B-9397-08002B2CF9AE}" pid="6" name="MSIP_Label_82fa3fd3-029b-403d-91b4-1dc930cb0e60_SiteId">
    <vt:lpwstr>4ae48b41-0137-4599-8661-fc641fe77bea</vt:lpwstr>
  </property>
  <property fmtid="{D5CDD505-2E9C-101B-9397-08002B2CF9AE}" pid="7" name="MSIP_Label_82fa3fd3-029b-403d-91b4-1dc930cb0e60_ActionId">
    <vt:lpwstr>f27bce21-7a7c-4b15-a305-f8f1aa7d8308</vt:lpwstr>
  </property>
  <property fmtid="{D5CDD505-2E9C-101B-9397-08002B2CF9AE}" pid="8" name="MSIP_Label_82fa3fd3-029b-403d-91b4-1dc930cb0e60_ContentBits">
    <vt:lpwstr>0</vt:lpwstr>
  </property>
</Properties>
</file>