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5" d="100"/>
          <a:sy n="85" d="100"/>
        </p:scale>
        <p:origin x="-11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159055E4-D836-F04A-ADB3-053F5949DAC8}" type="datetimeFigureOut">
              <a:rPr lang="en-US" smtClean="0"/>
              <a:t>16/09/18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1853681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59055E4-D836-F04A-ADB3-053F5949DAC8}" type="datetimeFigureOut">
              <a:rPr lang="en-US" smtClean="0"/>
              <a:t>16/09/18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2029496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59055E4-D836-F04A-ADB3-053F5949DAC8}" type="datetimeFigureOut">
              <a:rPr lang="en-US" smtClean="0"/>
              <a:t>16/09/18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4267140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59055E4-D836-F04A-ADB3-053F5949DAC8}" type="datetimeFigureOut">
              <a:rPr lang="en-US" smtClean="0"/>
              <a:t>16/09/18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3013996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159055E4-D836-F04A-ADB3-053F5949DAC8}" type="datetimeFigureOut">
              <a:rPr lang="en-US" smtClean="0"/>
              <a:t>16/09/18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211283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159055E4-D836-F04A-ADB3-053F5949DAC8}" type="datetimeFigureOut">
              <a:rPr lang="en-US" smtClean="0"/>
              <a:t>16/09/18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2209416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159055E4-D836-F04A-ADB3-053F5949DAC8}" type="datetimeFigureOut">
              <a:rPr lang="en-US" smtClean="0"/>
              <a:t>16/09/18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215359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159055E4-D836-F04A-ADB3-053F5949DAC8}" type="datetimeFigureOut">
              <a:rPr lang="en-US" smtClean="0"/>
              <a:t>16/09/18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239447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055E4-D836-F04A-ADB3-053F5949DAC8}" type="datetimeFigureOut">
              <a:rPr lang="en-US" smtClean="0"/>
              <a:t>16/09/18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3740508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59055E4-D836-F04A-ADB3-053F5949DAC8}" type="datetimeFigureOut">
              <a:rPr lang="en-US" smtClean="0"/>
              <a:t>16/09/18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3742206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59055E4-D836-F04A-ADB3-053F5949DAC8}" type="datetimeFigureOut">
              <a:rPr lang="en-US" smtClean="0"/>
              <a:t>16/09/18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737D6-52F0-BD4E-8BFA-B6722C219F5D}" type="slidenum">
              <a:rPr lang="en-US" smtClean="0"/>
              <a:t>‹#›</a:t>
            </a:fld>
            <a:endParaRPr lang="en-US"/>
          </a:p>
        </p:txBody>
      </p:sp>
    </p:spTree>
    <p:extLst>
      <p:ext uri="{BB962C8B-B14F-4D97-AF65-F5344CB8AC3E}">
        <p14:creationId xmlns:p14="http://schemas.microsoft.com/office/powerpoint/2010/main" val="5854574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055E4-D836-F04A-ADB3-053F5949DAC8}" type="datetimeFigureOut">
              <a:rPr lang="en-US" smtClean="0"/>
              <a:t>16/09/18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737D6-52F0-BD4E-8BFA-B6722C219F5D}" type="slidenum">
              <a:rPr lang="en-US" smtClean="0"/>
              <a:t>‹#›</a:t>
            </a:fld>
            <a:endParaRPr lang="en-US"/>
          </a:p>
        </p:txBody>
      </p:sp>
    </p:spTree>
    <p:extLst>
      <p:ext uri="{BB962C8B-B14F-4D97-AF65-F5344CB8AC3E}">
        <p14:creationId xmlns:p14="http://schemas.microsoft.com/office/powerpoint/2010/main" val="3708476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1133"/>
            <a:ext cx="7772400" cy="1470025"/>
          </a:xfrm>
        </p:spPr>
        <p:txBody>
          <a:bodyPr>
            <a:normAutofit fontScale="90000"/>
          </a:bodyPr>
          <a:lstStyle/>
          <a:p>
            <a:r>
              <a:rPr lang="en-US" dirty="0" smtClean="0"/>
              <a:t>Anomaly Detection in Streaming </a:t>
            </a:r>
            <a:r>
              <a:rPr lang="en-US" dirty="0" err="1" smtClean="0"/>
              <a:t>Nonstationary</a:t>
            </a:r>
            <a:r>
              <a:rPr lang="en-US" dirty="0" smtClean="0"/>
              <a:t> Temporal Data</a:t>
            </a:r>
            <a:br>
              <a:rPr lang="en-US" dirty="0" smtClean="0"/>
            </a:br>
            <a:r>
              <a:rPr lang="en-US" dirty="0" smtClean="0"/>
              <a:t>(review)</a:t>
            </a:r>
            <a:endParaRPr lang="en-US" dirty="0"/>
          </a:p>
        </p:txBody>
      </p:sp>
      <p:sp>
        <p:nvSpPr>
          <p:cNvPr id="3" name="Subtitle 2"/>
          <p:cNvSpPr>
            <a:spLocks noGrp="1"/>
          </p:cNvSpPr>
          <p:nvPr>
            <p:ph type="subTitle" idx="1"/>
          </p:nvPr>
        </p:nvSpPr>
        <p:spPr>
          <a:xfrm>
            <a:off x="1371600" y="4762500"/>
            <a:ext cx="6400800" cy="1752600"/>
          </a:xfrm>
        </p:spPr>
        <p:txBody>
          <a:bodyPr/>
          <a:lstStyle/>
          <a:p>
            <a:r>
              <a:rPr lang="en-US" dirty="0" smtClean="0"/>
              <a:t>David Starkey</a:t>
            </a:r>
            <a:endParaRPr lang="en-US" dirty="0"/>
          </a:p>
        </p:txBody>
      </p:sp>
    </p:spTree>
    <p:extLst>
      <p:ext uri="{BB962C8B-B14F-4D97-AF65-F5344CB8AC3E}">
        <p14:creationId xmlns:p14="http://schemas.microsoft.com/office/powerpoint/2010/main" val="2291258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Recipee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01016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828" y="-41836"/>
            <a:ext cx="8229600" cy="1143000"/>
          </a:xfrm>
        </p:spPr>
        <p:txBody>
          <a:bodyPr/>
          <a:lstStyle/>
          <a:p>
            <a:r>
              <a:rPr lang="en-US" dirty="0" smtClean="0"/>
              <a:t>Review Contents</a:t>
            </a:r>
            <a:endParaRPr lang="en-US" dirty="0"/>
          </a:p>
        </p:txBody>
      </p:sp>
      <p:sp>
        <p:nvSpPr>
          <p:cNvPr id="3" name="Content Placeholder 2"/>
          <p:cNvSpPr>
            <a:spLocks noGrp="1"/>
          </p:cNvSpPr>
          <p:nvPr>
            <p:ph idx="1"/>
          </p:nvPr>
        </p:nvSpPr>
        <p:spPr>
          <a:xfrm>
            <a:off x="457200" y="1101164"/>
            <a:ext cx="8229600" cy="2209192"/>
          </a:xfrm>
        </p:spPr>
        <p:txBody>
          <a:bodyPr>
            <a:normAutofit fontScale="92500" lnSpcReduction="20000"/>
          </a:bodyPr>
          <a:lstStyle/>
          <a:p>
            <a:r>
              <a:rPr lang="en-US" dirty="0" smtClean="0"/>
              <a:t>Concept review:</a:t>
            </a:r>
          </a:p>
          <a:p>
            <a:pPr lvl="1"/>
            <a:r>
              <a:rPr lang="en-US" sz="2000" dirty="0" smtClean="0"/>
              <a:t>Types of </a:t>
            </a:r>
            <a:r>
              <a:rPr lang="en-US" sz="2000" dirty="0" err="1" smtClean="0"/>
              <a:t>timeseries</a:t>
            </a:r>
            <a:r>
              <a:rPr lang="en-US" sz="2000" dirty="0" smtClean="0"/>
              <a:t> observations (single/multi </a:t>
            </a:r>
            <a:r>
              <a:rPr lang="en-US" sz="2000" dirty="0" err="1" smtClean="0"/>
              <a:t>variate</a:t>
            </a:r>
            <a:r>
              <a:rPr lang="en-US" sz="2000" dirty="0" smtClean="0"/>
              <a:t>, batch, streams)</a:t>
            </a:r>
          </a:p>
          <a:p>
            <a:pPr lvl="1"/>
            <a:r>
              <a:rPr lang="en-US" sz="2000" dirty="0" smtClean="0"/>
              <a:t>Types of anomalies (single contextual anomalous points, clusters of anomalies within single time series, or entire anomalous time series in multivariate data)</a:t>
            </a:r>
          </a:p>
          <a:p>
            <a:pPr lvl="1"/>
            <a:r>
              <a:rPr lang="en-US" sz="2000" dirty="0" smtClean="0"/>
              <a:t>Review of extreme value distributions</a:t>
            </a:r>
          </a:p>
          <a:p>
            <a:pPr lvl="1"/>
            <a:r>
              <a:rPr lang="en-US" sz="2000" dirty="0" smtClean="0"/>
              <a:t>draw backs of previous models </a:t>
            </a:r>
          </a:p>
          <a:p>
            <a:pPr marL="457200" lvl="1" indent="0">
              <a:buNone/>
            </a:pPr>
            <a:endParaRPr lang="en-US" sz="2000" dirty="0"/>
          </a:p>
        </p:txBody>
      </p:sp>
      <p:sp>
        <p:nvSpPr>
          <p:cNvPr id="4" name="Content Placeholder 2"/>
          <p:cNvSpPr txBox="1">
            <a:spLocks/>
          </p:cNvSpPr>
          <p:nvPr/>
        </p:nvSpPr>
        <p:spPr>
          <a:xfrm>
            <a:off x="457200" y="5316305"/>
            <a:ext cx="8229600" cy="220919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Performance testing on synthetic observations</a:t>
            </a:r>
            <a:endParaRPr lang="en-US" sz="1800" dirty="0" smtClean="0"/>
          </a:p>
          <a:p>
            <a:pPr marL="457200" lvl="1" indent="0">
              <a:buFont typeface="Arial"/>
              <a:buNone/>
            </a:pPr>
            <a:endParaRPr lang="en-US" sz="1800" dirty="0" smtClean="0"/>
          </a:p>
        </p:txBody>
      </p:sp>
      <p:sp>
        <p:nvSpPr>
          <p:cNvPr id="5" name="Content Placeholder 2"/>
          <p:cNvSpPr txBox="1">
            <a:spLocks/>
          </p:cNvSpPr>
          <p:nvPr/>
        </p:nvSpPr>
        <p:spPr>
          <a:xfrm>
            <a:off x="609600" y="3566867"/>
            <a:ext cx="8229600" cy="153421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New algorithm for multivariate anomaly detection for time series streams:</a:t>
            </a:r>
          </a:p>
          <a:p>
            <a:pPr lvl="1"/>
            <a:r>
              <a:rPr lang="en-US" sz="1800" dirty="0" smtClean="0"/>
              <a:t>Mathematical framework.</a:t>
            </a:r>
          </a:p>
          <a:p>
            <a:pPr marL="457200" lvl="1" indent="0">
              <a:buNone/>
            </a:pPr>
            <a:endParaRPr lang="en-US" sz="1800" dirty="0" smtClean="0"/>
          </a:p>
          <a:p>
            <a:pPr marL="457200" lvl="1" indent="0">
              <a:buFont typeface="Arial"/>
              <a:buNone/>
            </a:pPr>
            <a:endParaRPr lang="en-US" sz="1800" dirty="0" smtClean="0"/>
          </a:p>
        </p:txBody>
      </p:sp>
    </p:spTree>
    <p:extLst>
      <p:ext uri="{BB962C8B-B14F-4D97-AF65-F5344CB8AC3E}">
        <p14:creationId xmlns:p14="http://schemas.microsoft.com/office/powerpoint/2010/main" val="28602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9-12 at 17.28.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9114"/>
            <a:ext cx="9144000" cy="5488886"/>
          </a:xfrm>
          <a:prstGeom prst="rect">
            <a:avLst/>
          </a:prstGeom>
        </p:spPr>
      </p:pic>
      <p:sp>
        <p:nvSpPr>
          <p:cNvPr id="2" name="TextBox 1"/>
          <p:cNvSpPr txBox="1"/>
          <p:nvPr/>
        </p:nvSpPr>
        <p:spPr>
          <a:xfrm>
            <a:off x="1029076" y="197038"/>
            <a:ext cx="7269220" cy="584776"/>
          </a:xfrm>
          <a:prstGeom prst="rect">
            <a:avLst/>
          </a:prstGeom>
          <a:noFill/>
        </p:spPr>
        <p:txBody>
          <a:bodyPr wrap="square" rtlCol="0">
            <a:spAutoFit/>
          </a:bodyPr>
          <a:lstStyle/>
          <a:p>
            <a:r>
              <a:rPr lang="en-US" sz="3200" dirty="0" smtClean="0"/>
              <a:t>Types of time series data and anomalies</a:t>
            </a:r>
            <a:endParaRPr lang="en-US" sz="3200" dirty="0"/>
          </a:p>
        </p:txBody>
      </p:sp>
    </p:spTree>
    <p:extLst>
      <p:ext uri="{BB962C8B-B14F-4D97-AF65-F5344CB8AC3E}">
        <p14:creationId xmlns:p14="http://schemas.microsoft.com/office/powerpoint/2010/main" val="2825714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9-16 at 14.16.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601" y="1804899"/>
            <a:ext cx="8561945" cy="5122373"/>
          </a:xfrm>
          <a:prstGeom prst="rect">
            <a:avLst/>
          </a:prstGeom>
        </p:spPr>
      </p:pic>
      <p:sp>
        <p:nvSpPr>
          <p:cNvPr id="5" name="TextBox 4"/>
          <p:cNvSpPr txBox="1"/>
          <p:nvPr/>
        </p:nvSpPr>
        <p:spPr>
          <a:xfrm>
            <a:off x="0" y="69605"/>
            <a:ext cx="8793676" cy="1938992"/>
          </a:xfrm>
          <a:prstGeom prst="rect">
            <a:avLst/>
          </a:prstGeom>
          <a:noFill/>
        </p:spPr>
        <p:txBody>
          <a:bodyPr wrap="square" rtlCol="0">
            <a:spAutoFit/>
          </a:bodyPr>
          <a:lstStyle/>
          <a:p>
            <a:pPr algn="ctr"/>
            <a:r>
              <a:rPr lang="en-US" sz="2400" dirty="0" smtClean="0"/>
              <a:t>A new method to identify anomalous time-series use a feature space representation</a:t>
            </a:r>
          </a:p>
          <a:p>
            <a:endParaRPr lang="en-US" dirty="0"/>
          </a:p>
          <a:p>
            <a:pPr marL="285750" indent="-285750">
              <a:buFont typeface="Arial"/>
              <a:buChar char="•"/>
            </a:pPr>
            <a:r>
              <a:rPr lang="en-US" dirty="0" smtClean="0"/>
              <a:t>Previous methods detect sudden changes of a single time-series relative to its nearest neighbors.  This is ok in the lower left picture but not in the lower right where anomalies are correlated across adjacent time series and evolve gradually. </a:t>
            </a:r>
            <a:endParaRPr lang="en-US" dirty="0"/>
          </a:p>
        </p:txBody>
      </p:sp>
    </p:spTree>
    <p:extLst>
      <p:ext uri="{BB962C8B-B14F-4D97-AF65-F5344CB8AC3E}">
        <p14:creationId xmlns:p14="http://schemas.microsoft.com/office/powerpoint/2010/main" val="703529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637"/>
            <a:ext cx="8229600" cy="1143000"/>
          </a:xfrm>
        </p:spPr>
        <p:txBody>
          <a:bodyPr/>
          <a:lstStyle/>
          <a:p>
            <a:r>
              <a:rPr lang="en-US" dirty="0" smtClean="0"/>
              <a:t>Feature Space</a:t>
            </a:r>
            <a:endParaRPr lang="en-US" dirty="0"/>
          </a:p>
        </p:txBody>
      </p:sp>
      <p:sp>
        <p:nvSpPr>
          <p:cNvPr id="3" name="Content Placeholder 2"/>
          <p:cNvSpPr>
            <a:spLocks noGrp="1"/>
          </p:cNvSpPr>
          <p:nvPr>
            <p:ph idx="1"/>
          </p:nvPr>
        </p:nvSpPr>
        <p:spPr>
          <a:xfrm>
            <a:off x="457200" y="981363"/>
            <a:ext cx="8229600" cy="4525963"/>
          </a:xfrm>
        </p:spPr>
        <p:txBody>
          <a:bodyPr>
            <a:normAutofit/>
          </a:bodyPr>
          <a:lstStyle/>
          <a:p>
            <a:r>
              <a:rPr lang="en-US" sz="2000" dirty="0" smtClean="0"/>
              <a:t>A feature is a quantity measured for a single light curve that returns a single number (examples include the </a:t>
            </a:r>
            <a:r>
              <a:rPr lang="en-US" sz="2000" b="1" dirty="0" smtClean="0"/>
              <a:t>mean, variance, max/min, high-to-low-</a:t>
            </a:r>
            <a:r>
              <a:rPr lang="en-US" sz="2000" b="1" dirty="0" err="1" smtClean="0"/>
              <a:t>mean,lumpiness</a:t>
            </a:r>
            <a:r>
              <a:rPr lang="en-US" sz="2000" dirty="0" smtClean="0"/>
              <a:t> </a:t>
            </a:r>
            <a:r>
              <a:rPr lang="en-US" sz="2000" dirty="0" err="1" smtClean="0"/>
              <a:t>etc</a:t>
            </a:r>
            <a:r>
              <a:rPr lang="en-US" sz="2000" dirty="0" smtClean="0"/>
              <a:t>)</a:t>
            </a:r>
          </a:p>
          <a:p>
            <a:endParaRPr lang="en-US" sz="2000" dirty="0"/>
          </a:p>
          <a:p>
            <a:r>
              <a:rPr lang="en-US" sz="2000" dirty="0" smtClean="0"/>
              <a:t>Computing M unique features for each time series in multivariate data returns an N x M matrix called a ‘feature matrix’.</a:t>
            </a:r>
          </a:p>
          <a:p>
            <a:pPr marL="0" indent="0">
              <a:buNone/>
            </a:pPr>
            <a:endParaRPr lang="en-US" sz="2400" dirty="0"/>
          </a:p>
        </p:txBody>
      </p:sp>
      <p:pic>
        <p:nvPicPr>
          <p:cNvPr id="4" name="Picture 3" descr="Screen Shot 2018-09-16 at 14.23.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0" y="3303341"/>
            <a:ext cx="6604000" cy="3554659"/>
          </a:xfrm>
          <a:prstGeom prst="rect">
            <a:avLst/>
          </a:prstGeom>
        </p:spPr>
      </p:pic>
      <p:sp>
        <p:nvSpPr>
          <p:cNvPr id="5" name="TextBox 4"/>
          <p:cNvSpPr txBox="1"/>
          <p:nvPr/>
        </p:nvSpPr>
        <p:spPr>
          <a:xfrm>
            <a:off x="457200" y="3948543"/>
            <a:ext cx="1736436" cy="2308324"/>
          </a:xfrm>
          <a:prstGeom prst="rect">
            <a:avLst/>
          </a:prstGeom>
          <a:noFill/>
        </p:spPr>
        <p:txBody>
          <a:bodyPr wrap="square" rtlCol="0">
            <a:spAutoFit/>
          </a:bodyPr>
          <a:lstStyle/>
          <a:p>
            <a:pPr algn="ctr"/>
            <a:r>
              <a:rPr lang="en-US" i="1" dirty="0" smtClean="0"/>
              <a:t>Example 100 x 8 feature matrix obtained from 100 time series using 9 features.</a:t>
            </a:r>
          </a:p>
          <a:p>
            <a:pPr algn="ctr"/>
            <a:r>
              <a:rPr lang="en-US" i="1" dirty="0" smtClean="0"/>
              <a:t>uses ‘</a:t>
            </a:r>
            <a:r>
              <a:rPr lang="en-US" i="1" dirty="0" err="1" smtClean="0"/>
              <a:t>outrej_smooth</a:t>
            </a:r>
            <a:r>
              <a:rPr lang="en-US" i="1" dirty="0" smtClean="0"/>
              <a:t>’ routine</a:t>
            </a:r>
            <a:endParaRPr lang="en-US" i="1" dirty="0"/>
          </a:p>
        </p:txBody>
      </p:sp>
    </p:spTree>
    <p:extLst>
      <p:ext uri="{BB962C8B-B14F-4D97-AF65-F5344CB8AC3E}">
        <p14:creationId xmlns:p14="http://schemas.microsoft.com/office/powerpoint/2010/main" val="4179838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61637"/>
            <a:ext cx="8229600" cy="1143000"/>
          </a:xfrm>
        </p:spPr>
        <p:txBody>
          <a:bodyPr/>
          <a:lstStyle/>
          <a:p>
            <a:r>
              <a:rPr lang="en-US" dirty="0" smtClean="0"/>
              <a:t>Recipe</a:t>
            </a:r>
            <a:endParaRPr lang="en-US" dirty="0"/>
          </a:p>
        </p:txBody>
      </p:sp>
      <p:sp>
        <p:nvSpPr>
          <p:cNvPr id="5" name="TextBox 4"/>
          <p:cNvSpPr txBox="1"/>
          <p:nvPr/>
        </p:nvSpPr>
        <p:spPr>
          <a:xfrm>
            <a:off x="457200" y="981363"/>
            <a:ext cx="8229600" cy="2308324"/>
          </a:xfrm>
          <a:prstGeom prst="rect">
            <a:avLst/>
          </a:prstGeom>
          <a:noFill/>
        </p:spPr>
        <p:txBody>
          <a:bodyPr wrap="square" rtlCol="0">
            <a:spAutoFit/>
          </a:bodyPr>
          <a:lstStyle/>
          <a:p>
            <a:pPr marL="285750" indent="-285750">
              <a:buFont typeface="Arial"/>
              <a:buChar char="•"/>
            </a:pPr>
            <a:r>
              <a:rPr lang="en-US" dirty="0" smtClean="0"/>
              <a:t>Obtain a set of  </a:t>
            </a:r>
            <a:r>
              <a:rPr lang="en-US" i="1" dirty="0" smtClean="0"/>
              <a:t>N</a:t>
            </a:r>
            <a:r>
              <a:rPr lang="en-US" dirty="0" smtClean="0"/>
              <a:t> training </a:t>
            </a:r>
            <a:r>
              <a:rPr lang="en-US" dirty="0" err="1" smtClean="0"/>
              <a:t>timeseries</a:t>
            </a:r>
            <a:r>
              <a:rPr lang="en-US" dirty="0" smtClean="0"/>
              <a:t> free from anomalies.</a:t>
            </a:r>
          </a:p>
          <a:p>
            <a:pPr marL="285750" indent="-285750">
              <a:buFont typeface="Arial"/>
              <a:buChar char="•"/>
            </a:pPr>
            <a:endParaRPr lang="en-US" dirty="0"/>
          </a:p>
          <a:p>
            <a:pPr marL="285750" indent="-285750">
              <a:buFont typeface="Arial"/>
              <a:buChar char="•"/>
            </a:pPr>
            <a:r>
              <a:rPr lang="en-US" dirty="0" smtClean="0"/>
              <a:t>Compute the N x M feature matrix and normalize (mean / </a:t>
            </a:r>
            <a:r>
              <a:rPr lang="en-US" dirty="0" err="1" smtClean="0"/>
              <a:t>rms</a:t>
            </a:r>
            <a:r>
              <a:rPr lang="en-US" dirty="0" smtClean="0"/>
              <a:t>).</a:t>
            </a:r>
          </a:p>
          <a:p>
            <a:pPr marL="285750" indent="-285750">
              <a:buFont typeface="Arial"/>
              <a:buChar char="•"/>
            </a:pPr>
            <a:endParaRPr lang="en-US" dirty="0"/>
          </a:p>
          <a:p>
            <a:pPr marL="285750" indent="-285750">
              <a:buFont typeface="Arial"/>
              <a:buChar char="•"/>
            </a:pPr>
            <a:r>
              <a:rPr lang="en-US" dirty="0" smtClean="0"/>
              <a:t>The next step involves using </a:t>
            </a:r>
            <a:r>
              <a:rPr lang="en-US" dirty="0" err="1" smtClean="0"/>
              <a:t>kernal</a:t>
            </a:r>
            <a:r>
              <a:rPr lang="en-US" dirty="0" smtClean="0"/>
              <a:t> density estimation (KDE) to compute the most likely region in the feature space to find ‘good data’. This is difficult to do in an M dimensional sub-space, so Principal Component Analysis (PCA) is used to collapse this to a 2D problem.</a:t>
            </a:r>
            <a:endParaRPr lang="en-US" dirty="0"/>
          </a:p>
        </p:txBody>
      </p:sp>
      <p:pic>
        <p:nvPicPr>
          <p:cNvPr id="6" name="Picture 5" descr="Screen Shot 2018-09-16 at 14.3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1837" y="3289687"/>
            <a:ext cx="5046615" cy="3568313"/>
          </a:xfrm>
          <a:prstGeom prst="rect">
            <a:avLst/>
          </a:prstGeom>
        </p:spPr>
      </p:pic>
      <p:sp>
        <p:nvSpPr>
          <p:cNvPr id="7" name="TextBox 6"/>
          <p:cNvSpPr txBox="1"/>
          <p:nvPr/>
        </p:nvSpPr>
        <p:spPr>
          <a:xfrm>
            <a:off x="734291" y="3948543"/>
            <a:ext cx="1736436" cy="2308324"/>
          </a:xfrm>
          <a:prstGeom prst="rect">
            <a:avLst/>
          </a:prstGeom>
          <a:noFill/>
        </p:spPr>
        <p:txBody>
          <a:bodyPr wrap="square" rtlCol="0">
            <a:spAutoFit/>
          </a:bodyPr>
          <a:lstStyle/>
          <a:p>
            <a:pPr algn="ctr"/>
            <a:r>
              <a:rPr lang="en-US" i="1" dirty="0" smtClean="0"/>
              <a:t>Example PCA 2D feature space obtained from 100 time series using 9 features.</a:t>
            </a:r>
          </a:p>
          <a:p>
            <a:pPr algn="ctr"/>
            <a:r>
              <a:rPr lang="en-US" i="1" dirty="0"/>
              <a:t>U</a:t>
            </a:r>
            <a:r>
              <a:rPr lang="en-US" i="1" dirty="0" smtClean="0"/>
              <a:t>ses ‘</a:t>
            </a:r>
            <a:r>
              <a:rPr lang="en-US" i="1" dirty="0" err="1" smtClean="0"/>
              <a:t>outrej_smooth</a:t>
            </a:r>
            <a:r>
              <a:rPr lang="en-US" i="1" dirty="0" smtClean="0"/>
              <a:t>’ routine</a:t>
            </a:r>
            <a:endParaRPr lang="en-US" i="1" dirty="0"/>
          </a:p>
        </p:txBody>
      </p:sp>
    </p:spTree>
    <p:extLst>
      <p:ext uri="{BB962C8B-B14F-4D97-AF65-F5344CB8AC3E}">
        <p14:creationId xmlns:p14="http://schemas.microsoft.com/office/powerpoint/2010/main" val="2519397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546"/>
            <a:ext cx="8229600" cy="1143000"/>
          </a:xfrm>
        </p:spPr>
        <p:txBody>
          <a:bodyPr/>
          <a:lstStyle/>
          <a:p>
            <a:r>
              <a:rPr lang="en-US" dirty="0" smtClean="0"/>
              <a:t>Recipe</a:t>
            </a:r>
            <a:r>
              <a:rPr lang="mr-IN" dirty="0" smtClean="0"/>
              <a:t>…</a:t>
            </a:r>
            <a:r>
              <a:rPr lang="en-GB" dirty="0" smtClean="0"/>
              <a:t> continued </a:t>
            </a:r>
            <a:endParaRPr lang="en-US" dirty="0"/>
          </a:p>
        </p:txBody>
      </p:sp>
      <p:sp>
        <p:nvSpPr>
          <p:cNvPr id="3" name="Content Placeholder 2"/>
          <p:cNvSpPr>
            <a:spLocks noGrp="1"/>
          </p:cNvSpPr>
          <p:nvPr>
            <p:ph idx="1"/>
          </p:nvPr>
        </p:nvSpPr>
        <p:spPr>
          <a:xfrm>
            <a:off x="0" y="699652"/>
            <a:ext cx="9144000" cy="4525963"/>
          </a:xfrm>
        </p:spPr>
        <p:txBody>
          <a:bodyPr/>
          <a:lstStyle/>
          <a:p>
            <a:r>
              <a:rPr lang="en-US" sz="2000" dirty="0" smtClean="0"/>
              <a:t>Identify a desired confidence interval (</a:t>
            </a:r>
            <a:r>
              <a:rPr lang="en-US" sz="2000" dirty="0" err="1" smtClean="0"/>
              <a:t>e.g</a:t>
            </a:r>
            <a:r>
              <a:rPr lang="en-US" sz="2000" dirty="0" smtClean="0"/>
              <a:t> </a:t>
            </a:r>
            <a:r>
              <a:rPr lang="en-US" sz="2000" i="1" dirty="0" smtClean="0"/>
              <a:t>F</a:t>
            </a:r>
            <a:r>
              <a:rPr lang="en-US" sz="2000" i="1" baseline="-25000" dirty="0" smtClean="0"/>
              <a:t>C</a:t>
            </a:r>
            <a:r>
              <a:rPr lang="en-US" sz="2000" dirty="0" smtClean="0"/>
              <a:t> = 0.99) as the region encompassing a fraction </a:t>
            </a:r>
            <a:r>
              <a:rPr lang="en-US" sz="2000" i="1" dirty="0" smtClean="0"/>
              <a:t>F</a:t>
            </a:r>
            <a:r>
              <a:rPr lang="en-US" sz="2000" i="1" baseline="-25000" dirty="0" smtClean="0"/>
              <a:t>c</a:t>
            </a:r>
            <a:r>
              <a:rPr lang="en-US" sz="2000" dirty="0"/>
              <a:t> </a:t>
            </a:r>
            <a:r>
              <a:rPr lang="en-US" sz="2000" dirty="0" smtClean="0"/>
              <a:t>of good points assuming the training data is representative of the true feature space behavior).</a:t>
            </a:r>
          </a:p>
          <a:p>
            <a:endParaRPr lang="en-US" sz="2000" dirty="0"/>
          </a:p>
          <a:p>
            <a:r>
              <a:rPr lang="en-US" sz="2000" dirty="0" smtClean="0"/>
              <a:t>New data is then transformed into the same 2D PCA feature space and a </a:t>
            </a:r>
            <a:r>
              <a:rPr lang="en-US" sz="2000" dirty="0" err="1" smtClean="0"/>
              <a:t>timeseries</a:t>
            </a:r>
            <a:r>
              <a:rPr lang="en-US" sz="2000" dirty="0" smtClean="0"/>
              <a:t> is flagged as ‘outlying’ if it is outside the </a:t>
            </a:r>
            <a:r>
              <a:rPr lang="en-US" sz="2000" i="1" dirty="0" smtClean="0"/>
              <a:t>F</a:t>
            </a:r>
            <a:r>
              <a:rPr lang="en-US" sz="2000" i="1" baseline="-25000" dirty="0" smtClean="0"/>
              <a:t>c</a:t>
            </a:r>
            <a:r>
              <a:rPr lang="en-US" sz="2000" dirty="0" smtClean="0"/>
              <a:t> confidence region.</a:t>
            </a:r>
            <a:endParaRPr lang="en-US" sz="2000" dirty="0"/>
          </a:p>
          <a:p>
            <a:endParaRPr lang="en-US" dirty="0"/>
          </a:p>
        </p:txBody>
      </p:sp>
      <p:pic>
        <p:nvPicPr>
          <p:cNvPr id="5" name="Picture 4" descr="Screen Shot 2018-09-16 at 14.33.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7614" y="2747819"/>
            <a:ext cx="5542545" cy="4174260"/>
          </a:xfrm>
          <a:prstGeom prst="rect">
            <a:avLst/>
          </a:prstGeom>
        </p:spPr>
      </p:pic>
      <p:sp>
        <p:nvSpPr>
          <p:cNvPr id="6" name="TextBox 5"/>
          <p:cNvSpPr txBox="1"/>
          <p:nvPr/>
        </p:nvSpPr>
        <p:spPr>
          <a:xfrm>
            <a:off x="457200" y="3486725"/>
            <a:ext cx="2580414" cy="2308324"/>
          </a:xfrm>
          <a:prstGeom prst="rect">
            <a:avLst/>
          </a:prstGeom>
          <a:noFill/>
        </p:spPr>
        <p:txBody>
          <a:bodyPr wrap="square" rtlCol="0">
            <a:spAutoFit/>
          </a:bodyPr>
          <a:lstStyle/>
          <a:p>
            <a:pPr algn="ctr"/>
            <a:r>
              <a:rPr lang="en-US" i="1" dirty="0" smtClean="0"/>
              <a:t>New streamed data is transformed into the PCA </a:t>
            </a:r>
            <a:r>
              <a:rPr lang="en-US" i="1" dirty="0" err="1" smtClean="0"/>
              <a:t>sapce</a:t>
            </a:r>
            <a:r>
              <a:rPr lang="en-US" i="1" dirty="0" smtClean="0"/>
              <a:t> and time series outside the confidence region are flagged as outliers</a:t>
            </a:r>
          </a:p>
          <a:p>
            <a:pPr algn="ctr"/>
            <a:r>
              <a:rPr lang="en-US" i="1" dirty="0" smtClean="0"/>
              <a:t>Uses ‘</a:t>
            </a:r>
            <a:r>
              <a:rPr lang="en-US" i="1" dirty="0" err="1" smtClean="0"/>
              <a:t>outrej_smooth</a:t>
            </a:r>
            <a:r>
              <a:rPr lang="en-US" i="1" dirty="0" smtClean="0"/>
              <a:t>’ routine</a:t>
            </a:r>
            <a:endParaRPr lang="en-US" i="1" dirty="0"/>
          </a:p>
        </p:txBody>
      </p:sp>
    </p:spTree>
    <p:extLst>
      <p:ext uri="{BB962C8B-B14F-4D97-AF65-F5344CB8AC3E}">
        <p14:creationId xmlns:p14="http://schemas.microsoft.com/office/powerpoint/2010/main" val="27526516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outrej</a:t>
            </a:r>
            <a:r>
              <a:rPr lang="en-US" dirty="0" smtClean="0"/>
              <a:t> _smooth” full example</a:t>
            </a:r>
            <a:endParaRPr lang="en-US" dirty="0"/>
          </a:p>
        </p:txBody>
      </p:sp>
      <p:sp>
        <p:nvSpPr>
          <p:cNvPr id="5" name="TextBox 4"/>
          <p:cNvSpPr txBox="1"/>
          <p:nvPr/>
        </p:nvSpPr>
        <p:spPr>
          <a:xfrm>
            <a:off x="5564909" y="1727745"/>
            <a:ext cx="2817091" cy="369332"/>
          </a:xfrm>
          <a:prstGeom prst="rect">
            <a:avLst/>
          </a:prstGeom>
          <a:noFill/>
        </p:spPr>
        <p:txBody>
          <a:bodyPr wrap="square" rtlCol="0">
            <a:spAutoFit/>
          </a:bodyPr>
          <a:lstStyle/>
          <a:p>
            <a:pPr algn="ctr"/>
            <a:r>
              <a:rPr lang="en-US" b="1" dirty="0" smtClean="0"/>
              <a:t>PCA feature space</a:t>
            </a:r>
            <a:endParaRPr lang="en-US" b="1" dirty="0"/>
          </a:p>
        </p:txBody>
      </p:sp>
      <p:sp>
        <p:nvSpPr>
          <p:cNvPr id="7" name="TextBox 6"/>
          <p:cNvSpPr txBox="1"/>
          <p:nvPr/>
        </p:nvSpPr>
        <p:spPr>
          <a:xfrm>
            <a:off x="194235" y="1712804"/>
            <a:ext cx="4422589" cy="923330"/>
          </a:xfrm>
          <a:prstGeom prst="rect">
            <a:avLst/>
          </a:prstGeom>
          <a:noFill/>
        </p:spPr>
        <p:txBody>
          <a:bodyPr wrap="square" rtlCol="0">
            <a:spAutoFit/>
          </a:bodyPr>
          <a:lstStyle/>
          <a:p>
            <a:pPr algn="ctr"/>
            <a:r>
              <a:rPr lang="en-US" b="1" dirty="0" smtClean="0"/>
              <a:t>Test time series</a:t>
            </a:r>
          </a:p>
          <a:p>
            <a:pPr algn="ctr"/>
            <a:r>
              <a:rPr lang="en-US" dirty="0" smtClean="0"/>
              <a:t>Gaussian background with 2D Gaussian ‘hump’ at 600 days</a:t>
            </a:r>
            <a:endParaRPr lang="en-US" dirty="0"/>
          </a:p>
        </p:txBody>
      </p:sp>
      <p:grpSp>
        <p:nvGrpSpPr>
          <p:cNvPr id="9" name="Group 8"/>
          <p:cNvGrpSpPr/>
          <p:nvPr/>
        </p:nvGrpSpPr>
        <p:grpSpPr>
          <a:xfrm>
            <a:off x="0" y="2586181"/>
            <a:ext cx="5170088" cy="3388728"/>
            <a:chOff x="0" y="2586181"/>
            <a:chExt cx="5170088" cy="3388728"/>
          </a:xfrm>
        </p:grpSpPr>
        <p:pic>
          <p:nvPicPr>
            <p:cNvPr id="6" name="Picture 5" descr="Screen Shot 2018-09-16 at 14.47.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86181"/>
              <a:ext cx="5170088" cy="3388728"/>
            </a:xfrm>
            <a:prstGeom prst="rect">
              <a:avLst/>
            </a:prstGeom>
          </p:spPr>
        </p:pic>
        <p:pic>
          <p:nvPicPr>
            <p:cNvPr id="8" name="Picture 7" descr="Screen Shot 2018-09-16 at 14.47.40.png"/>
            <p:cNvPicPr>
              <a:picLocks noChangeAspect="1"/>
            </p:cNvPicPr>
            <p:nvPr/>
          </p:nvPicPr>
          <p:blipFill rotWithShape="1">
            <a:blip r:embed="rId2">
              <a:extLst>
                <a:ext uri="{28A0092B-C50C-407E-A947-70E740481C1C}">
                  <a14:useLocalDpi xmlns:a14="http://schemas.microsoft.com/office/drawing/2010/main" val="0"/>
                </a:ext>
              </a:extLst>
            </a:blip>
            <a:srcRect l="13131" t="23698" r="24788" b="65403"/>
            <a:stretch/>
          </p:blipFill>
          <p:spPr>
            <a:xfrm>
              <a:off x="638918" y="3094181"/>
              <a:ext cx="3339258" cy="371989"/>
            </a:xfrm>
            <a:prstGeom prst="rect">
              <a:avLst/>
            </a:prstGeom>
          </p:spPr>
        </p:pic>
      </p:grpSp>
      <p:pic>
        <p:nvPicPr>
          <p:cNvPr id="4" name="Picture 3" descr="Screen Shot 2018-09-16 at 14.33.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0" y="2601158"/>
            <a:ext cx="4479637" cy="3373751"/>
          </a:xfrm>
          <a:prstGeom prst="rect">
            <a:avLst/>
          </a:prstGeom>
        </p:spPr>
      </p:pic>
    </p:spTree>
    <p:extLst>
      <p:ext uri="{BB962C8B-B14F-4D97-AF65-F5344CB8AC3E}">
        <p14:creationId xmlns:p14="http://schemas.microsoft.com/office/powerpoint/2010/main" val="15012223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21"/>
            <a:ext cx="8229600" cy="1143000"/>
          </a:xfrm>
        </p:spPr>
        <p:txBody>
          <a:bodyPr/>
          <a:lstStyle/>
          <a:p>
            <a:r>
              <a:rPr lang="en-US" dirty="0" smtClean="0"/>
              <a:t>Accounting for Non-</a:t>
            </a:r>
            <a:r>
              <a:rPr lang="en-US" dirty="0" err="1" smtClean="0"/>
              <a:t>stationarity</a:t>
            </a:r>
            <a:endParaRPr lang="en-US" dirty="0"/>
          </a:p>
        </p:txBody>
      </p:sp>
      <p:pic>
        <p:nvPicPr>
          <p:cNvPr id="4" name="Picture 3" descr="Screen Shot 2018-09-16 at 14.57.17.png"/>
          <p:cNvPicPr>
            <a:picLocks noChangeAspect="1"/>
          </p:cNvPicPr>
          <p:nvPr/>
        </p:nvPicPr>
        <p:blipFill rotWithShape="1">
          <a:blip r:embed="rId2">
            <a:extLst>
              <a:ext uri="{28A0092B-C50C-407E-A947-70E740481C1C}">
                <a14:useLocalDpi xmlns:a14="http://schemas.microsoft.com/office/drawing/2010/main" val="0"/>
              </a:ext>
            </a:extLst>
          </a:blip>
          <a:srcRect l="8894" b="17942"/>
          <a:stretch/>
        </p:blipFill>
        <p:spPr>
          <a:xfrm>
            <a:off x="4371787" y="2797922"/>
            <a:ext cx="5027993" cy="2026957"/>
          </a:xfrm>
          <a:prstGeom prst="rect">
            <a:avLst/>
          </a:prstGeom>
        </p:spPr>
      </p:pic>
      <p:sp>
        <p:nvSpPr>
          <p:cNvPr id="5" name="TextBox 4"/>
          <p:cNvSpPr txBox="1"/>
          <p:nvPr/>
        </p:nvSpPr>
        <p:spPr>
          <a:xfrm>
            <a:off x="29882" y="4077889"/>
            <a:ext cx="4602943" cy="369332"/>
          </a:xfrm>
          <a:prstGeom prst="rect">
            <a:avLst/>
          </a:prstGeom>
          <a:noFill/>
        </p:spPr>
        <p:txBody>
          <a:bodyPr wrap="none" rtlCol="0">
            <a:spAutoFit/>
          </a:bodyPr>
          <a:lstStyle/>
          <a:p>
            <a:r>
              <a:rPr lang="en-US" dirty="0" smtClean="0"/>
              <a:t>Non-</a:t>
            </a:r>
            <a:r>
              <a:rPr lang="en-US" dirty="0" err="1" smtClean="0"/>
              <a:t>stationarity</a:t>
            </a:r>
            <a:r>
              <a:rPr lang="en-US" dirty="0" smtClean="0"/>
              <a:t> develops gradually over time</a:t>
            </a:r>
            <a:endParaRPr lang="en-US" dirty="0"/>
          </a:p>
        </p:txBody>
      </p:sp>
      <p:pic>
        <p:nvPicPr>
          <p:cNvPr id="6" name="Picture 5" descr="Screen Shot 2018-09-16 at 14.58.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404" y="4824879"/>
            <a:ext cx="4852015" cy="2033121"/>
          </a:xfrm>
          <a:prstGeom prst="rect">
            <a:avLst/>
          </a:prstGeom>
        </p:spPr>
      </p:pic>
      <p:sp>
        <p:nvSpPr>
          <p:cNvPr id="7" name="TextBox 6"/>
          <p:cNvSpPr txBox="1"/>
          <p:nvPr/>
        </p:nvSpPr>
        <p:spPr>
          <a:xfrm>
            <a:off x="5115419" y="5166373"/>
            <a:ext cx="1903506" cy="369332"/>
          </a:xfrm>
          <a:prstGeom prst="rect">
            <a:avLst/>
          </a:prstGeom>
          <a:noFill/>
        </p:spPr>
        <p:txBody>
          <a:bodyPr wrap="square" rtlCol="0">
            <a:spAutoFit/>
          </a:bodyPr>
          <a:lstStyle/>
          <a:p>
            <a:r>
              <a:rPr lang="en-US" b="1" dirty="0" smtClean="0"/>
              <a:t>Recurring</a:t>
            </a:r>
            <a:endParaRPr lang="en-US" b="1" dirty="0"/>
          </a:p>
        </p:txBody>
      </p:sp>
      <p:pic>
        <p:nvPicPr>
          <p:cNvPr id="8" name="Picture 7" descr="Screen Shot 2018-09-16 at 14.59.2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82" y="1223564"/>
            <a:ext cx="4341905" cy="1794553"/>
          </a:xfrm>
          <a:prstGeom prst="rect">
            <a:avLst/>
          </a:prstGeom>
        </p:spPr>
      </p:pic>
      <p:sp>
        <p:nvSpPr>
          <p:cNvPr id="9" name="TextBox 8"/>
          <p:cNvSpPr txBox="1"/>
          <p:nvPr/>
        </p:nvSpPr>
        <p:spPr>
          <a:xfrm>
            <a:off x="4371788" y="1169245"/>
            <a:ext cx="4144684" cy="1477328"/>
          </a:xfrm>
          <a:prstGeom prst="rect">
            <a:avLst/>
          </a:prstGeom>
          <a:noFill/>
        </p:spPr>
        <p:txBody>
          <a:bodyPr wrap="square" rtlCol="0">
            <a:spAutoFit/>
          </a:bodyPr>
          <a:lstStyle/>
          <a:p>
            <a:r>
              <a:rPr lang="en-US" b="1" dirty="0" smtClean="0"/>
              <a:t>Gradual</a:t>
            </a:r>
          </a:p>
          <a:p>
            <a:endParaRPr lang="en-US" dirty="0"/>
          </a:p>
          <a:p>
            <a:r>
              <a:rPr lang="en-US" dirty="0" smtClean="0"/>
              <a:t>Small anomalies introduce themselves periodically and gradually increase in duration</a:t>
            </a:r>
            <a:endParaRPr lang="en-US" dirty="0"/>
          </a:p>
        </p:txBody>
      </p:sp>
      <p:sp>
        <p:nvSpPr>
          <p:cNvPr id="10" name="Rectangle 9"/>
          <p:cNvSpPr/>
          <p:nvPr/>
        </p:nvSpPr>
        <p:spPr>
          <a:xfrm>
            <a:off x="5100478" y="5595469"/>
            <a:ext cx="3834346" cy="646331"/>
          </a:xfrm>
          <a:prstGeom prst="rect">
            <a:avLst/>
          </a:prstGeom>
        </p:spPr>
        <p:txBody>
          <a:bodyPr wrap="square">
            <a:spAutoFit/>
          </a:bodyPr>
          <a:lstStyle/>
          <a:p>
            <a:r>
              <a:rPr lang="en-US" dirty="0"/>
              <a:t>Sudden jumps occur before returning to the background level</a:t>
            </a:r>
            <a:endParaRPr lang="en-US" dirty="0"/>
          </a:p>
        </p:txBody>
      </p:sp>
      <p:sp>
        <p:nvSpPr>
          <p:cNvPr id="11" name="Rectangle 10"/>
          <p:cNvSpPr/>
          <p:nvPr/>
        </p:nvSpPr>
        <p:spPr>
          <a:xfrm>
            <a:off x="3151971" y="3613666"/>
            <a:ext cx="1343449" cy="369332"/>
          </a:xfrm>
          <a:prstGeom prst="rect">
            <a:avLst/>
          </a:prstGeom>
        </p:spPr>
        <p:txBody>
          <a:bodyPr wrap="none">
            <a:spAutoFit/>
          </a:bodyPr>
          <a:lstStyle/>
          <a:p>
            <a:r>
              <a:rPr lang="en-US" b="1" dirty="0"/>
              <a:t>Incremental</a:t>
            </a:r>
          </a:p>
        </p:txBody>
      </p:sp>
    </p:spTree>
    <p:extLst>
      <p:ext uri="{BB962C8B-B14F-4D97-AF65-F5344CB8AC3E}">
        <p14:creationId xmlns:p14="http://schemas.microsoft.com/office/powerpoint/2010/main" val="28183274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205</TotalTime>
  <Words>487</Words>
  <Application>Microsoft Macintosh PowerPoint</Application>
  <PresentationFormat>On-screen Show (4:3)</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Anomaly Detection in Streaming Nonstationary Temporal Data (review)</vt:lpstr>
      <vt:lpstr>Review Contents</vt:lpstr>
      <vt:lpstr>PowerPoint Presentation</vt:lpstr>
      <vt:lpstr>PowerPoint Presentation</vt:lpstr>
      <vt:lpstr>Feature Space</vt:lpstr>
      <vt:lpstr>Recipe</vt:lpstr>
      <vt:lpstr>Recipe… continued </vt:lpstr>
      <vt:lpstr>“outrej _smooth” full example</vt:lpstr>
      <vt:lpstr>Accounting for Non-stationarity</vt:lpstr>
      <vt:lpstr>Recipee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in Streaming Nonstationary Temporal Data (review)</dc:title>
  <dc:creator>david</dc:creator>
  <cp:lastModifiedBy>david</cp:lastModifiedBy>
  <cp:revision>20</cp:revision>
  <dcterms:created xsi:type="dcterms:W3CDTF">2018-09-12T14:41:08Z</dcterms:created>
  <dcterms:modified xsi:type="dcterms:W3CDTF">2018-09-16T14:36:10Z</dcterms:modified>
</cp:coreProperties>
</file>